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8288000" cy="10287000"/>
  <p:notesSz cx="6858000" cy="9144000"/>
  <p:embeddedFontLst>
    <p:embeddedFont>
      <p:font typeface="THERodongSinmun Bold"/>
      <p:bold r:id="rId39"/>
    </p:embeddedFont>
    <p:embeddedFont>
      <p:font typeface="Gmarket Sans Medium"/>
      <p:regular r:id="rId40"/>
    </p:embeddedFont>
    <p:embeddedFont>
      <p:font typeface="210 Ginsaengmeori Regular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fonts/font1.fntdata" Type="http://schemas.openxmlformats.org/officeDocument/2006/relationships/font"/><Relationship Id="rId4" Target="theme/theme1.xml" Type="http://schemas.openxmlformats.org/officeDocument/2006/relationships/theme"/><Relationship Id="rId40" Target="fonts/font2.fntdata" Type="http://schemas.openxmlformats.org/officeDocument/2006/relationships/font"/><Relationship Id="rId41" Target="fonts/font3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8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20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21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22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23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24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25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26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27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3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28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5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4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5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6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7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317500"/>
            <a:ext cx="16611600" cy="10312400"/>
          </a:xfrm>
          <a:prstGeom prst="rect">
            <a:avLst/>
          </a:prstGeom>
          <a:effectLst>
            <a:outerShdw dir="2700000" dist="0" blurRad="529588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2209800" y="2311400"/>
            <a:ext cx="13855700" cy="19177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10800" b="false" i="false" u="none" strike="noStrike" spc="-600">
                <a:solidFill>
                  <a:srgbClr val="3A3A3A"/>
                </a:solidFill>
                <a:ea typeface="THERodongSinmun Bold"/>
              </a:rPr>
              <a:t>독도는</a:t>
            </a:r>
            <a:r>
              <a:rPr lang="en-US" sz="10800" b="false" i="false" u="none" strike="noStrike" spc="-6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0800" b="false" i="false" u="none" strike="noStrike" spc="-600">
                <a:solidFill>
                  <a:srgbClr val="3A3A3A"/>
                </a:solidFill>
                <a:ea typeface="THERodongSinmun Bold"/>
              </a:rPr>
              <a:t>한국땅이다</a:t>
            </a:r>
            <a:r>
              <a:rPr lang="en-US" sz="10800" b="false" i="false" u="none" strike="noStrike" spc="-6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10800" b="false" i="false" u="none" strike="noStrike" spc="-600">
                <a:solidFill>
                  <a:srgbClr val="3A3A3A"/>
                </a:solidFill>
                <a:ea typeface="THERodongSinmun Bold"/>
              </a:rPr>
              <a:t>왜</a:t>
            </a:r>
            <a:r>
              <a:rPr lang="en-US" sz="10800" b="false" i="false" u="none" strike="noStrike" spc="-600">
                <a:solidFill>
                  <a:srgbClr val="3A3A3A"/>
                </a:solidFill>
                <a:latin typeface="THERodongSinmun Bold"/>
              </a:rPr>
              <a:t>?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84300" y="4787900"/>
            <a:ext cx="15367000" cy="50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422400" y="5918200"/>
            <a:ext cx="153416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612900" y="6413500"/>
            <a:ext cx="15138400" cy="46228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5207000" y="5130800"/>
            <a:ext cx="7861300" cy="5207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000" b="false" i="false" u="none" strike="noStrike">
                <a:solidFill>
                  <a:srgbClr val="3A3A3A"/>
                </a:solidFill>
                <a:ea typeface="THERodongSinmun Bold"/>
              </a:rPr>
              <a:t>미디어</a:t>
            </a:r>
            <a:r>
              <a:rPr lang="en-US" sz="3000" b="false" i="false" u="none" strike="noStrike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000" b="false" i="false" u="none" strike="noStrike">
                <a:solidFill>
                  <a:srgbClr val="3A3A3A"/>
                </a:solidFill>
                <a:ea typeface="THERodongSinmun Bold"/>
              </a:rPr>
              <a:t>커뮤니케이션학부</a:t>
            </a:r>
            <a:r>
              <a:rPr lang="en-US" sz="3000" b="false" i="false" u="none" strike="noStrike">
                <a:solidFill>
                  <a:srgbClr val="3A3A3A"/>
                </a:solidFill>
                <a:latin typeface="THERodongSinmun Bold"/>
              </a:rPr>
              <a:t> 22530366 </a:t>
            </a:r>
            <a:r>
              <a:rPr lang="ko-KR" sz="3000" b="false" i="false" u="none" strike="noStrike">
                <a:solidFill>
                  <a:srgbClr val="3A3A3A"/>
                </a:solidFill>
                <a:ea typeface="THERodongSinmun Bold"/>
              </a:rPr>
              <a:t>정혜원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2760000">
            <a:off x="355600" y="7277100"/>
            <a:ext cx="698500" cy="36576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6141700" y="3187700"/>
            <a:ext cx="26162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2425700" y="1041400"/>
            <a:ext cx="134493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1696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다케시마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도해금지령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13400" y="5130800"/>
            <a:ext cx="7061200" cy="334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1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월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막부는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돗토리번을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통해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울릉도와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일본령이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아님을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확인하고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다케시마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도해금지령을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내렸습니다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(1696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1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28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조선과의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외교문서를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통해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울릉도가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조선령임을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공식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확인하였습니다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(1699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6713200" y="27178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10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2768600" y="1016000"/>
            <a:ext cx="127635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1696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안용복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도해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13400" y="4889500"/>
            <a:ext cx="7061200" cy="3721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5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월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안용복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false" i="false" u="none" strike="noStrike" spc="-100">
                <a:solidFill>
                  <a:srgbClr val="3A3A3A"/>
                </a:solidFill>
                <a:ea typeface="Gmarket Sans Medium"/>
              </a:rPr>
              <a:t>安龍福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어업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온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어선을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추격하여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자산도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에서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쫓아버리고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일본에까지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다녀온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사건입니다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이때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안용복이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오키섬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관리에게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울릉도와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조선령이라고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진술한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기록이</a:t>
            </a:r>
          </a:p>
          <a:p>
            <a:pPr algn="ctr" lvl="0">
              <a:lnSpc>
                <a:spcPct val="116199"/>
              </a:lnSpc>
            </a:pPr>
            <a:r>
              <a:rPr lang="en-US" sz="2100" b="true" i="false" u="none" strike="noStrike" spc="-100">
                <a:solidFill>
                  <a:srgbClr val="3A3A3A"/>
                </a:solidFill>
                <a:ea typeface="Gmarket Sans Medium"/>
              </a:rPr>
              <a:t>「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원록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9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병자년조선주착안일권지각서</a:t>
            </a:r>
            <a:r>
              <a:rPr lang="en-US" sz="2100" b="true" i="false" u="none" strike="noStrike" spc="-100">
                <a:solidFill>
                  <a:srgbClr val="3A3A3A"/>
                </a:solidFill>
                <a:ea typeface="Gmarket Sans Medium"/>
              </a:rPr>
              <a:t>」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에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실려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있습니다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6713200" y="27178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11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1854200" y="1041400"/>
            <a:ext cx="145923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1770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, [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동국문헌비고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] [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여지고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]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2806700" y="3873500"/>
            <a:ext cx="4660900" cy="5676900"/>
          </a:xfrm>
          <a:prstGeom prst="rect">
            <a:avLst/>
          </a:prstGeom>
          <a:effectLst>
            <a:outerShdw dir="3000000" dist="53712" blurRad="161858">
              <a:srgbClr val="000000">
                <a:alpha val="15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-120000">
            <a:off x="4229100" y="3708400"/>
            <a:ext cx="1181100" cy="431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702800" y="5105400"/>
            <a:ext cx="7061200" cy="2971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국왕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영조의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명에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의해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조선의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문물제도를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기록한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관찬서입니다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책에는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“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우산도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와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울릉도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…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두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섬으로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하나가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바로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우산이다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...</a:t>
            </a:r>
          </a:p>
          <a:p>
            <a:pPr algn="ctr" lvl="0">
              <a:lnSpc>
                <a:spcPct val="116199"/>
              </a:lnSpc>
            </a:pPr>
            <a:r>
              <a:rPr lang="en-US" sz="2100" b="true" i="false" u="none" strike="noStrike" spc="-100">
                <a:solidFill>
                  <a:srgbClr val="3A3A3A"/>
                </a:solidFill>
                <a:ea typeface="Gmarket Sans Medium"/>
              </a:rPr>
              <a:t>「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여지지</a:t>
            </a:r>
            <a:r>
              <a:rPr lang="en-US" sz="2100" b="true" i="false" u="none" strike="noStrike" spc="-100">
                <a:solidFill>
                  <a:srgbClr val="3A3A3A"/>
                </a:solidFill>
                <a:ea typeface="Gmarket Sans Medium"/>
              </a:rPr>
              <a:t>」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에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이르기를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울릉과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우산은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모두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우산국의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땅인데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우산은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일본이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말하는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송도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true" i="false" u="none" strike="noStrike" spc="-100">
                <a:solidFill>
                  <a:srgbClr val="3A3A3A"/>
                </a:solidFill>
                <a:ea typeface="Gmarket Sans Medium"/>
              </a:rPr>
              <a:t>松島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다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.”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라고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하였습니다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67132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12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1955800" y="977900"/>
            <a:ext cx="143891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1877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, [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태정관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지령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]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2806700" y="3873500"/>
            <a:ext cx="4660900" cy="5676900"/>
          </a:xfrm>
          <a:prstGeom prst="rect">
            <a:avLst/>
          </a:prstGeom>
          <a:effectLst>
            <a:outerShdw dir="3000000" dist="53712" blurRad="161858">
              <a:srgbClr val="000000">
                <a:alpha val="15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-120000">
            <a:off x="4229100" y="3708400"/>
            <a:ext cx="1181100" cy="431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715500" y="4483100"/>
            <a:ext cx="7061200" cy="44577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1877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3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최고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행정기구인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태정관이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내무성에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독도가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일본령이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아니라고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내린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지령입니다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태정관은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17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세기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에도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막부와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조선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정부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교섭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울릉도쟁계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결과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울릉도와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소속이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아님이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확인되었다고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판단하고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“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다케시마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울릉도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)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외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일도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true" i="false" u="none" strike="noStrike" spc="-100">
                <a:solidFill>
                  <a:srgbClr val="3A3A3A"/>
                </a:solidFill>
                <a:ea typeface="Gmarket Sans Medium"/>
              </a:rPr>
              <a:t>一嶋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의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건에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대해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본방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true" i="false" u="none" strike="noStrike" spc="-100">
                <a:solidFill>
                  <a:srgbClr val="3A3A3A"/>
                </a:solidFill>
                <a:ea typeface="Gmarket Sans Medium"/>
              </a:rPr>
              <a:t>本邦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일본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과는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관계가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없음을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명심할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것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”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이라는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지시를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내무성에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내렸던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것입니다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6713200" y="27178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13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2565400" y="1016000"/>
            <a:ext cx="131699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1900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칙령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제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41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호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반포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2806700" y="3873500"/>
            <a:ext cx="4660900" cy="5676900"/>
          </a:xfrm>
          <a:prstGeom prst="rect">
            <a:avLst/>
          </a:prstGeom>
          <a:effectLst>
            <a:outerShdw dir="3000000" dist="53712" blurRad="161858">
              <a:srgbClr val="000000">
                <a:alpha val="15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-120000">
            <a:off x="4229100" y="3708400"/>
            <a:ext cx="1181100" cy="431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715500" y="4851400"/>
            <a:ext cx="7061200" cy="3721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고종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황제는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칙령으로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‘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울릉도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true" i="false" u="none" strike="noStrike" spc="-100">
                <a:solidFill>
                  <a:srgbClr val="3A3A3A"/>
                </a:solidFill>
                <a:ea typeface="Gmarket Sans Medium"/>
              </a:rPr>
              <a:t>欝陵島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를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울도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true" i="false" u="none" strike="noStrike" spc="-100">
                <a:solidFill>
                  <a:srgbClr val="3A3A3A"/>
                </a:solidFill>
                <a:ea typeface="Gmarket Sans Medium"/>
              </a:rPr>
              <a:t>欝島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로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개칭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true" i="false" u="none" strike="noStrike" spc="-100">
                <a:solidFill>
                  <a:srgbClr val="3A3A3A"/>
                </a:solidFill>
                <a:ea typeface="Gmarket Sans Medium"/>
              </a:rPr>
              <a:t>改稱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하고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도감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true" i="false" u="none" strike="noStrike" spc="-100">
                <a:solidFill>
                  <a:srgbClr val="3A3A3A"/>
                </a:solidFill>
                <a:ea typeface="Gmarket Sans Medium"/>
              </a:rPr>
              <a:t>島監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군수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true" i="false" u="none" strike="noStrike" spc="-100">
                <a:solidFill>
                  <a:srgbClr val="3A3A3A"/>
                </a:solidFill>
                <a:ea typeface="Gmarket Sans Medium"/>
              </a:rPr>
              <a:t>郡守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로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개정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true" i="false" u="none" strike="noStrike" spc="-100">
                <a:solidFill>
                  <a:srgbClr val="3A3A3A"/>
                </a:solidFill>
                <a:ea typeface="Gmarket Sans Medium"/>
              </a:rPr>
              <a:t>改正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한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건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true" i="false" u="none" strike="noStrike" spc="-100">
                <a:solidFill>
                  <a:srgbClr val="3A3A3A"/>
                </a:solidFill>
                <a:ea typeface="Gmarket Sans Medium"/>
              </a:rPr>
              <a:t>件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)’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제정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반포했습니다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칙령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2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조에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울도군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false" i="false" u="none" strike="noStrike" spc="-100">
                <a:solidFill>
                  <a:srgbClr val="3A3A3A"/>
                </a:solidFill>
                <a:ea typeface="Gmarket Sans Medium"/>
              </a:rPr>
              <a:t>欝島郡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관할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구역으로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울릉전도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false" i="false" u="none" strike="noStrike" spc="-100">
                <a:solidFill>
                  <a:srgbClr val="3A3A3A"/>
                </a:solidFill>
                <a:ea typeface="Gmarket Sans Medium"/>
              </a:rPr>
              <a:t>欝陵全島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),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죽도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false" i="false" u="none" strike="noStrike" spc="-100">
                <a:solidFill>
                  <a:srgbClr val="3A3A3A"/>
                </a:solidFill>
                <a:ea typeface="Gmarket Sans Medium"/>
              </a:rPr>
              <a:t>竹島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함께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석도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false" i="false" u="none" strike="noStrike" spc="-100">
                <a:solidFill>
                  <a:srgbClr val="3A3A3A"/>
                </a:solidFill>
                <a:ea typeface="Gmarket Sans Medium"/>
              </a:rPr>
              <a:t>石島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를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규정하여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울도군의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관할임을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명확히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했습니다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6713200" y="27178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14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2425700" y="1016000"/>
            <a:ext cx="134366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1905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시네마현고시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제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40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호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2806700" y="3873500"/>
            <a:ext cx="4660900" cy="5676900"/>
          </a:xfrm>
          <a:prstGeom prst="rect">
            <a:avLst/>
          </a:prstGeom>
          <a:effectLst>
            <a:outerShdw dir="3000000" dist="53712" blurRad="161858">
              <a:srgbClr val="000000">
                <a:alpha val="15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-120000">
            <a:off x="4229100" y="3708400"/>
            <a:ext cx="1181100" cy="431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639300" y="3670300"/>
            <a:ext cx="7061200" cy="5943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편입을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알리는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지방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 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고시입니다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 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1904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만주와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한반도에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대한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이권을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두고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러시아와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전쟁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과정에서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동해에서의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해전을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위한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군사적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필요성에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의해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1905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무주지라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주장하면서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영토편입을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시도하고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시마네현에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고시했습니다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 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그러나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시마네현고시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40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호는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우리나라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국권에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대한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단계적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침탈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과정의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일환이었으며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우리나라가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오랜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기간에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걸쳐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확고히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확립하여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온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영유권을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침해한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불법행위이므로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국제법적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효력을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가질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없습니다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67132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15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1854200" y="1041400"/>
            <a:ext cx="145796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1906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울도군수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심흥택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보고서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2806700" y="3873500"/>
            <a:ext cx="4660900" cy="5676900"/>
          </a:xfrm>
          <a:prstGeom prst="rect">
            <a:avLst/>
          </a:prstGeom>
          <a:effectLst>
            <a:outerShdw dir="3000000" dist="53712" blurRad="161858">
              <a:srgbClr val="000000">
                <a:alpha val="15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-120000">
            <a:off x="4229100" y="3708400"/>
            <a:ext cx="1181100" cy="431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740900" y="4483100"/>
            <a:ext cx="7061200" cy="44577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3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월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울도군수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심흥택이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방문한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시마네현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관민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조사단으로부터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일본이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편입했다는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소식을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듣고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다음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강원도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관찰사와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내부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false" i="false" u="none" strike="noStrike" spc="-100">
                <a:solidFill>
                  <a:srgbClr val="3A3A3A"/>
                </a:solidFill>
                <a:ea typeface="Gmarket Sans Medium"/>
              </a:rPr>
              <a:t>內部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현재의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행정안전부에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해당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에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보고한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문서입니다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보고서에는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“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본군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소속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”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라고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하여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울도군의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관할임을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분명히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했습니다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6713200" y="27178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16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1079500" y="1003300"/>
            <a:ext cx="161290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1906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의정부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참정대신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지령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제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3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호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2806700" y="3873500"/>
            <a:ext cx="4660900" cy="5676900"/>
          </a:xfrm>
          <a:prstGeom prst="rect">
            <a:avLst/>
          </a:prstGeom>
          <a:effectLst>
            <a:outerShdw dir="3000000" dist="53712" blurRad="161858">
              <a:srgbClr val="000000">
                <a:alpha val="15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-120000">
            <a:off x="4229100" y="3708400"/>
            <a:ext cx="1181100" cy="431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728200" y="4660900"/>
            <a:ext cx="7061200" cy="408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5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월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대한제국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최고의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행정기구인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의정부에서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편입을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부인하는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지령을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내린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것입니다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의정부는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강원도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관찰사로부터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일본이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편입했다는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보고를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접하고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편입을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부인하는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참정대신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지금의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부총리격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지령을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내립니다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67132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17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546100" y="1079500"/>
            <a:ext cx="17195800" cy="1231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7000" b="false" i="false" u="none" strike="noStrike" spc="-400">
                <a:solidFill>
                  <a:srgbClr val="3A3A3A"/>
                </a:solidFill>
                <a:latin typeface="THERodongSinmun Bold"/>
              </a:rPr>
              <a:t>1946</a:t>
            </a:r>
            <a:r>
              <a:rPr lang="ko-KR" sz="7000" b="false" i="false" u="none" strike="noStrike" spc="-400">
                <a:solidFill>
                  <a:srgbClr val="3A3A3A"/>
                </a:solidFill>
                <a:ea typeface="THERodongSinmun Bold"/>
              </a:rPr>
              <a:t>년</a:t>
            </a:r>
            <a:r>
              <a:rPr lang="en-US" sz="7000" b="false" i="false" u="none" strike="noStrike" spc="-4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7000" b="false" i="false" u="none" strike="noStrike" spc="-400">
                <a:solidFill>
                  <a:srgbClr val="3A3A3A"/>
                </a:solidFill>
                <a:ea typeface="THERodongSinmun Bold"/>
              </a:rPr>
              <a:t>연합국최고사령관</a:t>
            </a:r>
            <a:r>
              <a:rPr lang="en-US" sz="70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000" b="false" i="false" u="none" strike="noStrike" spc="-400">
                <a:solidFill>
                  <a:srgbClr val="3A3A3A"/>
                </a:solidFill>
                <a:ea typeface="THERodongSinmun Bold"/>
              </a:rPr>
              <a:t>각서</a:t>
            </a:r>
            <a:r>
              <a:rPr lang="en-US" sz="70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000" b="false" i="false" u="none" strike="noStrike" spc="-400">
                <a:solidFill>
                  <a:srgbClr val="3A3A3A"/>
                </a:solidFill>
                <a:ea typeface="THERodongSinmun Bold"/>
              </a:rPr>
              <a:t>제</a:t>
            </a:r>
            <a:r>
              <a:rPr lang="en-US" sz="7000" b="false" i="false" u="none" strike="noStrike" spc="-400">
                <a:solidFill>
                  <a:srgbClr val="3A3A3A"/>
                </a:solidFill>
                <a:latin typeface="THERodongSinmun Bold"/>
              </a:rPr>
              <a:t>677</a:t>
            </a:r>
            <a:r>
              <a:rPr lang="ko-KR" sz="7000" b="false" i="false" u="none" strike="noStrike" spc="-400">
                <a:solidFill>
                  <a:srgbClr val="3A3A3A"/>
                </a:solidFill>
                <a:ea typeface="THERodongSinmun Bold"/>
              </a:rPr>
              <a:t>호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13400" y="5130800"/>
            <a:ext cx="7061200" cy="2971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1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월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29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일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2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차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세계대전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종전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통치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행정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범위에서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제외시킨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각서입니다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연합국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최고사령관은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영역에서</a:t>
            </a:r>
          </a:p>
          <a:p>
            <a:pPr algn="ctr" lvl="0">
              <a:lnSpc>
                <a:spcPct val="116199"/>
              </a:lnSpc>
            </a:pP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“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울릉도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리앙쿠르암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과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제주도는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제외된다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.”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라고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규정하였습니다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6713200" y="27178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18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660400" y="1117600"/>
            <a:ext cx="16967200" cy="1219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6900" b="false" i="false" u="none" strike="noStrike" spc="-400">
                <a:solidFill>
                  <a:srgbClr val="3A3A3A"/>
                </a:solidFill>
                <a:latin typeface="THERodongSinmun Bold"/>
              </a:rPr>
              <a:t>1946</a:t>
            </a:r>
            <a:r>
              <a:rPr lang="ko-KR" sz="6900" b="false" i="false" u="none" strike="noStrike" spc="-400">
                <a:solidFill>
                  <a:srgbClr val="3A3A3A"/>
                </a:solidFill>
                <a:ea typeface="THERodongSinmun Bold"/>
              </a:rPr>
              <a:t>년</a:t>
            </a:r>
            <a:r>
              <a:rPr lang="en-US" sz="6900" b="false" i="false" u="none" strike="noStrike" spc="-4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6900" b="false" i="false" u="none" strike="noStrike" spc="-400">
                <a:solidFill>
                  <a:srgbClr val="3A3A3A"/>
                </a:solidFill>
                <a:ea typeface="THERodongSinmun Bold"/>
              </a:rPr>
              <a:t>연합국최고사령관</a:t>
            </a:r>
            <a:r>
              <a:rPr lang="en-US" sz="6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6900" b="false" i="false" u="none" strike="noStrike" spc="-400">
                <a:solidFill>
                  <a:srgbClr val="3A3A3A"/>
                </a:solidFill>
                <a:ea typeface="THERodongSinmun Bold"/>
              </a:rPr>
              <a:t>각서</a:t>
            </a:r>
            <a:r>
              <a:rPr lang="en-US" sz="6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6900" b="false" i="false" u="none" strike="noStrike" spc="-400">
                <a:solidFill>
                  <a:srgbClr val="3A3A3A"/>
                </a:solidFill>
                <a:ea typeface="THERodongSinmun Bold"/>
              </a:rPr>
              <a:t>제</a:t>
            </a:r>
            <a:r>
              <a:rPr lang="en-US" sz="6900" b="false" i="false" u="none" strike="noStrike" spc="-400">
                <a:solidFill>
                  <a:srgbClr val="3A3A3A"/>
                </a:solidFill>
                <a:latin typeface="THERodongSinmun Bold"/>
              </a:rPr>
              <a:t>1033</a:t>
            </a:r>
            <a:r>
              <a:rPr lang="ko-KR" sz="6900" b="false" i="false" u="none" strike="noStrike" spc="-400">
                <a:solidFill>
                  <a:srgbClr val="3A3A3A"/>
                </a:solidFill>
                <a:ea typeface="THERodongSinmun Bold"/>
              </a:rPr>
              <a:t>호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13400" y="5130800"/>
            <a:ext cx="7061200" cy="2235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6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월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22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일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연합국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최고사령관이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SCAPIN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677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호에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선박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및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국민이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또는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주변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12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해리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이내에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접근하는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것을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금지한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각서입니다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6713200" y="27178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19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5397500" y="3441700"/>
            <a:ext cx="11188700" cy="723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just" lvl="0">
              <a:lnSpc>
                <a:spcPct val="124499"/>
              </a:lnSpc>
            </a:pP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동해에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있으며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대한민국의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최동단에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있는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섬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.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대한민국의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영토이나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,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일본이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영토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(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영유권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)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주장을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하고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있는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영토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분쟁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지역이다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.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국제법상으로는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한국의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실효지배상태이다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.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국제해양법상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암초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(rocks)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로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S-Core Dream 5 Medium"/>
              </a:rPr>
              <a:t>구분된다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S-Core Dream 5 Medium"/>
              </a:rPr>
              <a:t>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321300" y="1206500"/>
            <a:ext cx="76454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독도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소개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49500" y="3429000"/>
            <a:ext cx="1663700" cy="571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독도란</a:t>
            </a:r>
            <a:r>
              <a:rPr lang="en-US" sz="3200" b="false" i="false" u="none" strike="noStrike" spc="-200">
                <a:solidFill>
                  <a:srgbClr val="3A3A3A"/>
                </a:solidFill>
                <a:latin typeface="THERodongSinmun Bold"/>
              </a:rPr>
              <a:t>?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3136900" y="54229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-120000">
            <a:off x="3949700" y="5194300"/>
            <a:ext cx="1181100" cy="431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9334500" y="6172200"/>
            <a:ext cx="7061200" cy="2603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도로명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주소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: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경상북도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울릉읍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독도이사부길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동도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독도안용복길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서도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위치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: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북위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37°14′ |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동경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131°52′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총면적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: 187,554㎡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상세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면적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: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동도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73,297㎡ [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높이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: 98.6m,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둘레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2.8km]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서도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88,740㎡ [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높이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: 168.5m,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둘레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2.6km]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부속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도서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바위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암초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 25,517㎡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02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92200" y="4597400"/>
            <a:ext cx="16027400" cy="25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1054100" y="977900"/>
            <a:ext cx="161798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1951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샌프란시스코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강화조약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체결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2806700" y="3873500"/>
            <a:ext cx="4660900" cy="5676900"/>
          </a:xfrm>
          <a:prstGeom prst="rect">
            <a:avLst/>
          </a:prstGeom>
          <a:effectLst>
            <a:outerShdw dir="3000000" dist="53712" blurRad="161858">
              <a:srgbClr val="000000">
                <a:alpha val="15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-120000">
            <a:off x="4229100" y="3708400"/>
            <a:ext cx="1181100" cy="431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690100" y="4102100"/>
            <a:ext cx="7061200" cy="520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샌프란시스코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강화조약은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2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차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세계대전을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종결하면서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연합국과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일본이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체결한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조약입니다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조약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2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(a)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에서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“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일본은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한국의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독립을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인정하고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제주도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거문도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및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울릉도를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포함한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한국에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대한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모든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권리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,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권원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및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청구권을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포기한다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.”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라고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규정했습니다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한국의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3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천여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개의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도서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가운데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예시에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불과하며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직접적으로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명시되지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않았다고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하여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한국의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영토에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포함되지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않는다고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없습니다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67132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20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3136900" y="1066800"/>
            <a:ext cx="119761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+)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우리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정부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기본입장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13400" y="5130800"/>
            <a:ext cx="7061200" cy="334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역사적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지리적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국제법적으로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명백한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우리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고유의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영토입니다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대한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영유권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분쟁은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존재하지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않으며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외교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교섭이나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사법적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해결의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대상이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없습니다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우리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정부는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대한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확고한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영토주권을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행사하고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있습니다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우리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정부는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대한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어떠한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도발에도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단호하고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엄중하게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대응하고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있으며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앞으로도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지속적으로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대한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우리의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주권을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수호해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나가겠습니다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67132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21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4178300" y="952500"/>
            <a:ext cx="99441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일본의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독도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약탈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시도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13400" y="5130800"/>
            <a:ext cx="7061200" cy="2603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1905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2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22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태정관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지령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(1877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적혀있지만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메이저정부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(1905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1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 :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죽도는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무인도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때문에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시네마현에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편입한다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F15D53"/>
                </a:solidFill>
                <a:latin typeface="Gmarket Sans Medium"/>
              </a:rPr>
              <a:t>(</a:t>
            </a:r>
            <a:r>
              <a:rPr lang="ko-KR" sz="2100" b="false" i="false" u="none" strike="noStrike" spc="-100">
                <a:solidFill>
                  <a:srgbClr val="F15D53"/>
                </a:solidFill>
                <a:ea typeface="Gmarket Sans Medium"/>
              </a:rPr>
              <a:t>은밀하게</a:t>
            </a:r>
            <a:r>
              <a:rPr lang="en-US" sz="2100" b="false" i="false" u="none" strike="noStrike" spc="-100">
                <a:solidFill>
                  <a:srgbClr val="F15D53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F15D53"/>
                </a:solidFill>
                <a:ea typeface="Gmarket Sans Medium"/>
              </a:rPr>
              <a:t>각료회의</a:t>
            </a:r>
            <a:r>
              <a:rPr lang="en-US" sz="2100" b="false" i="false" u="none" strike="noStrike" spc="-100">
                <a:solidFill>
                  <a:srgbClr val="F15D53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F15D53"/>
                </a:solidFill>
                <a:ea typeface="Gmarket Sans Medium"/>
              </a:rPr>
              <a:t>결정</a:t>
            </a:r>
            <a:r>
              <a:rPr lang="en-US" sz="2100" b="false" i="false" u="none" strike="noStrike" spc="-100">
                <a:solidFill>
                  <a:srgbClr val="F15D53"/>
                </a:solidFill>
                <a:latin typeface="Gmarket Sans Medium"/>
              </a:rPr>
              <a:t>)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67132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22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4178300" y="952500"/>
            <a:ext cx="99441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일본의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독도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약탈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시도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13400" y="5346700"/>
            <a:ext cx="7061200" cy="1485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1905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2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22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지방정부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시네마현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(1905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2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 :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"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시네마현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고시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40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지방신문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신음신문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게재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"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67132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23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3949700" y="1016000"/>
            <a:ext cx="103759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시네마현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고시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40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호는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..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2806700" y="3873500"/>
            <a:ext cx="4660900" cy="5676900"/>
          </a:xfrm>
          <a:prstGeom prst="rect">
            <a:avLst/>
          </a:prstGeom>
          <a:effectLst>
            <a:outerShdw dir="3000000" dist="53712" blurRad="161858">
              <a:srgbClr val="000000">
                <a:alpha val="15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-120000">
            <a:off x="4229100" y="3708400"/>
            <a:ext cx="1181100" cy="431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766300" y="5969000"/>
            <a:ext cx="7061200" cy="1485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1905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일본정부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(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각의결정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"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시네마현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고시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40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"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편입조치는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국제법적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미완성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조치였다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&lt;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동북아역사재단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독도연구소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제작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영상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속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&gt;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6713200" y="27178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24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2895600" y="1041400"/>
            <a:ext cx="124841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제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2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차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세계대전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일본의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패전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13400" y="5715000"/>
            <a:ext cx="7061200" cy="1485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1945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8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월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15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일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카이로선언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(1943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"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침략한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영토를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모두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몰수한다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"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25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2895600" y="1041400"/>
            <a:ext cx="124841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제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2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차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세계대전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일본의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패전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2806700" y="3873500"/>
            <a:ext cx="4660900" cy="5676900"/>
          </a:xfrm>
          <a:prstGeom prst="rect">
            <a:avLst/>
          </a:prstGeom>
          <a:effectLst>
            <a:outerShdw dir="3000000" dist="53712" blurRad="161858">
              <a:srgbClr val="000000">
                <a:alpha val="15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-120000">
            <a:off x="4229100" y="3708400"/>
            <a:ext cx="1181100" cy="431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753600" y="5588000"/>
            <a:ext cx="7061200" cy="2235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1945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8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월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15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일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포츠담선언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(1945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 :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카이로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선언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재확인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1)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한국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독립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인정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2)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한국영토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한반도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: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제주도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-&gt; SCAPIN 677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[1946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1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]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인정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67132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26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3987800" y="977900"/>
            <a:ext cx="102997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대일평화조약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미국초안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13400" y="5588000"/>
            <a:ext cx="7061200" cy="1485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1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차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~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5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차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초안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: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=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한국영토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6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차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초안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: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=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일본영토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(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미국의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생각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       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=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한국영토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영국초안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         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=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한국영토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영연방국가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67132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27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3987800" y="977900"/>
            <a:ext cx="102997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대일평화조약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미국초안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2806700" y="3873500"/>
            <a:ext cx="4660900" cy="5676900"/>
          </a:xfrm>
          <a:prstGeom prst="rect">
            <a:avLst/>
          </a:prstGeom>
          <a:effectLst>
            <a:outerShdw dir="3000000" dist="53712" blurRad="161858">
              <a:srgbClr val="000000">
                <a:alpha val="15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-120000">
            <a:off x="4229100" y="3708400"/>
            <a:ext cx="1181100" cy="431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537700" y="5410200"/>
            <a:ext cx="7061200" cy="2603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000000"/>
                </a:solidFill>
                <a:ea typeface="Gmarket Sans Medium"/>
              </a:rPr>
              <a:t>제</a:t>
            </a:r>
            <a:r>
              <a:rPr lang="en-US" sz="2100" b="true" i="false" u="none" strike="noStrike" spc="-100">
                <a:solidFill>
                  <a:srgbClr val="000000"/>
                </a:solidFill>
                <a:latin typeface="Gmarket Sans Medium"/>
              </a:rPr>
              <a:t> 6</a:t>
            </a:r>
            <a:r>
              <a:rPr lang="ko-KR" sz="2100" b="true" i="false" u="none" strike="noStrike" spc="-100">
                <a:solidFill>
                  <a:srgbClr val="000000"/>
                </a:solidFill>
                <a:ea typeface="Gmarket Sans Medium"/>
              </a:rPr>
              <a:t>차</a:t>
            </a:r>
            <a:r>
              <a:rPr lang="en-US" sz="2100" b="tru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000000"/>
                </a:solidFill>
                <a:ea typeface="Gmarket Sans Medium"/>
              </a:rPr>
              <a:t>초안</a:t>
            </a:r>
            <a:r>
              <a:rPr lang="en-US" sz="2100" b="true" i="false" u="none" strike="noStrike" spc="-100">
                <a:solidFill>
                  <a:srgbClr val="000000"/>
                </a:solidFill>
                <a:latin typeface="Gmarket Sans Medium"/>
              </a:rPr>
              <a:t> (1949</a:t>
            </a:r>
            <a:r>
              <a:rPr lang="ko-KR" sz="2100" b="true" i="false" u="none" strike="noStrike" spc="-100">
                <a:solidFill>
                  <a:srgbClr val="000000"/>
                </a:solidFill>
                <a:ea typeface="Gmarket Sans Medium"/>
              </a:rPr>
              <a:t>년</a:t>
            </a:r>
            <a:r>
              <a:rPr lang="en-US" sz="2100" b="true" i="false" u="none" strike="noStrike" spc="-100">
                <a:solidFill>
                  <a:srgbClr val="000000"/>
                </a:solidFill>
                <a:latin typeface="Gmarket Sans Medium"/>
              </a:rPr>
              <a:t> 11</a:t>
            </a:r>
            <a:r>
              <a:rPr lang="ko-KR" sz="2100" b="true" i="false" u="none" strike="noStrike" spc="-100">
                <a:solidFill>
                  <a:srgbClr val="000000"/>
                </a:solidFill>
                <a:ea typeface="Gmarket Sans Medium"/>
              </a:rPr>
              <a:t>월</a:t>
            </a:r>
            <a:r>
              <a:rPr lang="en-US" sz="2100" b="true" i="false" u="none" strike="noStrike" spc="-100">
                <a:solidFill>
                  <a:srgbClr val="000000"/>
                </a:solidFill>
                <a:latin typeface="Gmarket Sans Medium"/>
              </a:rPr>
              <a:t> 14</a:t>
            </a:r>
            <a:r>
              <a:rPr lang="ko-KR" sz="2100" b="true" i="false" u="none" strike="noStrike" spc="-100">
                <a:solidFill>
                  <a:srgbClr val="000000"/>
                </a:solidFill>
                <a:ea typeface="Gmarket Sans Medium"/>
              </a:rPr>
              <a:t>일</a:t>
            </a:r>
            <a:r>
              <a:rPr lang="en-US" sz="2100" b="true" i="false" u="none" strike="noStrike" spc="-100">
                <a:solidFill>
                  <a:srgbClr val="000000"/>
                </a:solidFill>
                <a:latin typeface="Gmarket Sans Medium"/>
              </a:rPr>
              <a:t>)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윌이엄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시볼드가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버터워스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미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국무부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극동담당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차관보에게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건의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"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힌국과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관련해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이전에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일본이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소유했던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섬들의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처리에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대해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리앙쿠르섬은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초안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제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3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조에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일본령을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넣을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것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"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28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3987800" y="977900"/>
            <a:ext cx="102997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대일평화조약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미국초안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13400" y="5156200"/>
            <a:ext cx="7061200" cy="2971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000000"/>
                </a:solidFill>
                <a:ea typeface="Gmarket Sans Medium"/>
              </a:rPr>
              <a:t>제</a:t>
            </a:r>
            <a:r>
              <a:rPr lang="en-US" sz="2100" b="true" i="false" u="none" strike="noStrike" spc="-100">
                <a:solidFill>
                  <a:srgbClr val="000000"/>
                </a:solidFill>
                <a:latin typeface="Gmarket Sans Medium"/>
              </a:rPr>
              <a:t> 6</a:t>
            </a:r>
            <a:r>
              <a:rPr lang="ko-KR" sz="2100" b="true" i="false" u="none" strike="noStrike" spc="-100">
                <a:solidFill>
                  <a:srgbClr val="000000"/>
                </a:solidFill>
                <a:ea typeface="Gmarket Sans Medium"/>
              </a:rPr>
              <a:t>차</a:t>
            </a:r>
            <a:r>
              <a:rPr lang="en-US" sz="2100" b="tru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000000"/>
                </a:solidFill>
                <a:ea typeface="Gmarket Sans Medium"/>
              </a:rPr>
              <a:t>초안</a:t>
            </a:r>
            <a:r>
              <a:rPr lang="en-US" sz="2100" b="true" i="false" u="none" strike="noStrike" spc="-100">
                <a:solidFill>
                  <a:srgbClr val="000000"/>
                </a:solidFill>
                <a:latin typeface="Gmarket Sans Medium"/>
              </a:rPr>
              <a:t> (1949</a:t>
            </a:r>
            <a:r>
              <a:rPr lang="ko-KR" sz="2100" b="true" i="false" u="none" strike="noStrike" spc="-100">
                <a:solidFill>
                  <a:srgbClr val="000000"/>
                </a:solidFill>
                <a:ea typeface="Gmarket Sans Medium"/>
              </a:rPr>
              <a:t>년</a:t>
            </a:r>
            <a:r>
              <a:rPr lang="en-US" sz="2100" b="true" i="false" u="none" strike="noStrike" spc="-100">
                <a:solidFill>
                  <a:srgbClr val="000000"/>
                </a:solidFill>
                <a:latin typeface="Gmarket Sans Medium"/>
              </a:rPr>
              <a:t> 11</a:t>
            </a:r>
            <a:r>
              <a:rPr lang="ko-KR" sz="2100" b="true" i="false" u="none" strike="noStrike" spc="-100">
                <a:solidFill>
                  <a:srgbClr val="000000"/>
                </a:solidFill>
                <a:ea typeface="Gmarket Sans Medium"/>
              </a:rPr>
              <a:t>월</a:t>
            </a:r>
            <a:r>
              <a:rPr lang="en-US" sz="2100" b="true" i="false" u="none" strike="noStrike" spc="-100">
                <a:solidFill>
                  <a:srgbClr val="000000"/>
                </a:solidFill>
                <a:latin typeface="Gmarket Sans Medium"/>
              </a:rPr>
              <a:t> 14</a:t>
            </a:r>
            <a:r>
              <a:rPr lang="ko-KR" sz="2100" b="true" i="false" u="none" strike="noStrike" spc="-100">
                <a:solidFill>
                  <a:srgbClr val="000000"/>
                </a:solidFill>
                <a:ea typeface="Gmarket Sans Medium"/>
              </a:rPr>
              <a:t>일</a:t>
            </a:r>
            <a:r>
              <a:rPr lang="en-US" sz="2100" b="true" i="false" u="none" strike="noStrike" spc="-100">
                <a:solidFill>
                  <a:srgbClr val="000000"/>
                </a:solidFill>
                <a:latin typeface="Gmarket Sans Medium"/>
              </a:rPr>
              <a:t>)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윌이엄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시볼드가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버터워스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미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국무부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극동담당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차관보에게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보고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"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리앙쿠르암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(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다케시마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)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에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대한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일본의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주장은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오래되고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타당성이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있는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것으로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사료된다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이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섬에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기상관측소와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레이다기지를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설치하는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안보적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고려가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바람직할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000000"/>
                </a:solidFill>
                <a:ea typeface="Gmarket Sans Medium"/>
              </a:rPr>
              <a:t>것</a:t>
            </a:r>
            <a:r>
              <a:rPr lang="en-US" sz="2100" b="false" i="false" u="none" strike="noStrike" spc="-100">
                <a:solidFill>
                  <a:srgbClr val="000000"/>
                </a:solidFill>
                <a:latin typeface="Gmarket Sans Medium"/>
              </a:rPr>
              <a:t>"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67132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29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4051300" y="1066800"/>
            <a:ext cx="101854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512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우산국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복속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2806700" y="3873500"/>
            <a:ext cx="4660900" cy="5676900"/>
          </a:xfrm>
          <a:prstGeom prst="rect">
            <a:avLst/>
          </a:prstGeom>
          <a:effectLst>
            <a:outerShdw dir="3000000" dist="53712" blurRad="161858">
              <a:srgbClr val="000000">
                <a:alpha val="15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-120000">
            <a:off x="4229100" y="3708400"/>
            <a:ext cx="1181100" cy="431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740900" y="5029200"/>
            <a:ext cx="7061200" cy="334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신라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이찬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false" i="false" u="none" strike="noStrike" spc="-100">
                <a:solidFill>
                  <a:srgbClr val="3A3A3A"/>
                </a:solidFill>
                <a:ea typeface="Gmarket Sans Medium"/>
              </a:rPr>
              <a:t>伊飡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이사부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false" i="false" u="none" strike="noStrike" spc="-100">
                <a:solidFill>
                  <a:srgbClr val="3A3A3A"/>
                </a:solidFill>
                <a:ea typeface="Gmarket Sans Medium"/>
              </a:rPr>
              <a:t>異斯夫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우산국을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정벌하여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신라가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우산국을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복속합니다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이로써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우리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역사와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함께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하기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시작합니다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ea typeface="Gmarket Sans Medium"/>
              </a:rPr>
              <a:t>『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동국문헌비고</a:t>
            </a:r>
            <a:r>
              <a:rPr lang="en-US" sz="2100" b="false" i="false" u="none" strike="noStrike" spc="-100">
                <a:solidFill>
                  <a:srgbClr val="3A3A3A"/>
                </a:solidFill>
                <a:ea typeface="Gmarket Sans Medium"/>
              </a:rPr>
              <a:t>』 (1770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에는</a:t>
            </a:r>
          </a:p>
          <a:p>
            <a:pPr algn="ctr" lvl="0">
              <a:lnSpc>
                <a:spcPct val="116199"/>
              </a:lnSpc>
            </a:pP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“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울릉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울릉도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과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우산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은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모두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우산국의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땅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”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이라고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기술했습니다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03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2832100" y="1003300"/>
            <a:ext cx="126238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미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국무부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제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6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차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초안결과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2806700" y="3873500"/>
            <a:ext cx="4660900" cy="5676900"/>
          </a:xfrm>
          <a:prstGeom prst="rect">
            <a:avLst/>
          </a:prstGeom>
          <a:effectLst>
            <a:outerShdw dir="3000000" dist="53712" blurRad="161858">
              <a:srgbClr val="000000">
                <a:alpha val="15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-120000">
            <a:off x="4229100" y="3708400"/>
            <a:ext cx="1181100" cy="431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601200" y="5588000"/>
            <a:ext cx="7061200" cy="2235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1949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12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월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29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일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= '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한국영토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'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라는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역사적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권원과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무관하게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안보적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필요성에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따라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기존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1~5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차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초안에서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=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한국영토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-&gt;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정치적으로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'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=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일본영토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'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변경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6713200" y="27051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30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3644900" y="1041400"/>
            <a:ext cx="109855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대일평화조약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최종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결정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13400" y="5765800"/>
            <a:ext cx="7061200" cy="1117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영국과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미국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합의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내용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: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분쟁지역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 -&gt;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유인도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-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신탁통치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                               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무인도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-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소속결정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보류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6713200" y="27051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31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5321300" y="1206500"/>
            <a:ext cx="76454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결론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2806700" y="3873500"/>
            <a:ext cx="4660900" cy="5676900"/>
          </a:xfrm>
          <a:prstGeom prst="rect">
            <a:avLst/>
          </a:prstGeom>
          <a:effectLst>
            <a:outerShdw dir="3000000" dist="53712" blurRad="161858">
              <a:srgbClr val="000000">
                <a:alpha val="15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-120000">
            <a:off x="4229100" y="3708400"/>
            <a:ext cx="1181100" cy="431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334500" y="4483100"/>
            <a:ext cx="7061200" cy="44577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[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세종실록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] [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지리지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] 50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쪽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3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번째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줄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보면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독도가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강원도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울진현에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속한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섬이라고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언급되어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있습니다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날씨가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맑은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날에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울릉도에서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섬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하나가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보인다고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쓰여있는데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울릉도에서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보이는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섬은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유일합니다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돗토리번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답변서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보면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다케시마는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이나바와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호키에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속한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섬이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아니라는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것이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쓰여있습니다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일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외무성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[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조선국교제시말내탐서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]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“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다케시마와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마쓰시마가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조선에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부속된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사정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"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이라고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언급되어있다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칙령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제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41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호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보면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고종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황제가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울도로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개칭하고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도감을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군수로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개정한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건을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제정에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반포하였다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F15D53"/>
                </a:solidFill>
                <a:latin typeface="Gmarket Sans Medium"/>
              </a:rPr>
              <a:t>-&gt; </a:t>
            </a:r>
            <a:r>
              <a:rPr lang="ko-KR" sz="2100" b="false" i="false" u="none" strike="noStrike" spc="-100">
                <a:solidFill>
                  <a:srgbClr val="F15D53"/>
                </a:solidFill>
                <a:ea typeface="Gmarket Sans Medium"/>
              </a:rPr>
              <a:t>독도는</a:t>
            </a:r>
            <a:r>
              <a:rPr lang="en-US" sz="2100" b="false" i="false" u="none" strike="noStrike" spc="-100">
                <a:solidFill>
                  <a:srgbClr val="F15D53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F15D53"/>
                </a:solidFill>
                <a:ea typeface="Gmarket Sans Medium"/>
              </a:rPr>
              <a:t>한국땅이다</a:t>
            </a:r>
            <a:r>
              <a:rPr lang="en-US" sz="2100" b="false" i="false" u="none" strike="noStrike" spc="-100">
                <a:solidFill>
                  <a:srgbClr val="F15D53"/>
                </a:solidFill>
                <a:latin typeface="Gmarket Sans Medium"/>
              </a:rPr>
              <a:t>.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6713200" y="27178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32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317500"/>
            <a:ext cx="16611600" cy="10312400"/>
          </a:xfrm>
          <a:prstGeom prst="rect">
            <a:avLst/>
          </a:prstGeom>
          <a:effectLst>
            <a:outerShdw dir="2700000" dist="0" blurRad="529588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2197100" y="2324100"/>
            <a:ext cx="13893800" cy="2159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12100" b="false" i="false" u="none" strike="noStrike" spc="-600">
                <a:solidFill>
                  <a:srgbClr val="3A3A3A"/>
                </a:solidFill>
                <a:ea typeface="THERodongSinmun Bold"/>
              </a:rPr>
              <a:t>감사합니다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84300" y="4787900"/>
            <a:ext cx="15367000" cy="50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858000" y="4445000"/>
            <a:ext cx="4559300" cy="61722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1163300" y="4330700"/>
            <a:ext cx="4318000" cy="19812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1417300" y="4762500"/>
            <a:ext cx="3822700" cy="749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210 Ginsaengmeori Regular"/>
              </a:rPr>
              <a:t>독도는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210 Ginsaengmeori Regular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210 Ginsaengmeori Regular"/>
              </a:rPr>
              <a:t>대한민국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210 Ginsaengmeori Regular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210 Ginsaengmeori Regular"/>
              </a:rPr>
              <a:t>땅임을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210 Ginsaengmeori Regular"/>
              </a:rPr>
              <a:t>다시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210 Ginsaengmeori Regular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210 Ginsaengmeori Regular"/>
              </a:rPr>
              <a:t>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210 Ginsaengmeori Regular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210 Ginsaengmeori Regular"/>
              </a:rPr>
              <a:t>번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210 Ginsaengmeori Regular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210 Ginsaengmeori Regular"/>
              </a:rPr>
              <a:t>기억해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210 Ginsaengmeori Regular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210 Ginsaengmeori Regular"/>
              </a:rPr>
              <a:t>주세요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210 Ginsaengmeori Regular"/>
              </a:rPr>
              <a:t>!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959100" y="8978900"/>
            <a:ext cx="12090400" cy="13081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5308600" y="9220200"/>
            <a:ext cx="7658100" cy="495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2800" b="false" i="false" u="none" strike="noStrike">
                <a:solidFill>
                  <a:srgbClr val="3A3A3A"/>
                </a:solidFill>
                <a:ea typeface="THERodongSinmun Bold"/>
              </a:rPr>
              <a:t>미디어</a:t>
            </a:r>
            <a:r>
              <a:rPr lang="en-US" sz="2800" b="false" i="false" u="none" strike="noStrike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800" b="false" i="false" u="none" strike="noStrike">
                <a:solidFill>
                  <a:srgbClr val="3A3A3A"/>
                </a:solidFill>
                <a:ea typeface="THERodongSinmun Bold"/>
              </a:rPr>
              <a:t>커뮤니케이션학부</a:t>
            </a:r>
            <a:r>
              <a:rPr lang="en-US" sz="2800" b="false" i="false" u="none" strike="noStrike">
                <a:solidFill>
                  <a:srgbClr val="3A3A3A"/>
                </a:solidFill>
                <a:latin typeface="THERodongSinmun Bold"/>
              </a:rPr>
              <a:t> 22530366 </a:t>
            </a:r>
            <a:r>
              <a:rPr lang="ko-KR" sz="2800" b="false" i="false" u="none" strike="noStrike">
                <a:solidFill>
                  <a:srgbClr val="3A3A3A"/>
                </a:solidFill>
                <a:ea typeface="THERodongSinmun Bold"/>
              </a:rPr>
              <a:t>정혜원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2933700" y="1016000"/>
            <a:ext cx="124206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1454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, 『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세종실록</a:t>
            </a:r>
            <a:r>
              <a:rPr lang="en-US" sz="7900" b="false" i="false" u="none" strike="noStrike" spc="-400">
                <a:solidFill>
                  <a:srgbClr val="3A3A3A"/>
                </a:solidFill>
                <a:ea typeface="THERodongSinmun Bold"/>
              </a:rPr>
              <a:t>』「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지리지</a:t>
            </a:r>
            <a:r>
              <a:rPr lang="en-US" sz="7900" b="false" i="false" u="none" strike="noStrike" spc="-400">
                <a:solidFill>
                  <a:srgbClr val="3A3A3A"/>
                </a:solidFill>
                <a:ea typeface="THERodongSinmun Bold"/>
              </a:rPr>
              <a:t>」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2806700" y="3873500"/>
            <a:ext cx="4660900" cy="5676900"/>
          </a:xfrm>
          <a:prstGeom prst="rect">
            <a:avLst/>
          </a:prstGeom>
          <a:effectLst>
            <a:outerShdw dir="3000000" dist="53712" blurRad="161858">
              <a:srgbClr val="000000">
                <a:alpha val="15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-120000">
            <a:off x="4229100" y="3708400"/>
            <a:ext cx="1181100" cy="431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715500" y="5029200"/>
            <a:ext cx="7061200" cy="334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조선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초기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관찬서인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『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세종실록</a:t>
            </a:r>
            <a:r>
              <a:rPr lang="en-US" sz="2100" b="false" i="false" u="none" strike="noStrike" spc="-100">
                <a:solidFill>
                  <a:srgbClr val="3A3A3A"/>
                </a:solidFill>
                <a:ea typeface="Gmarket Sans Medium"/>
              </a:rPr>
              <a:t>』「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지리지</a:t>
            </a:r>
            <a:r>
              <a:rPr lang="en-US" sz="2100" b="false" i="false" u="none" strike="noStrike" spc="-100">
                <a:solidFill>
                  <a:srgbClr val="3A3A3A"/>
                </a:solidFill>
                <a:ea typeface="Gmarket Sans Medium"/>
              </a:rPr>
              <a:t>」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(1454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강원도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울진현에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속한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섬이라고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기록하고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있습니다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특히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“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우산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)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무릉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울릉도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)…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두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섬은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서로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멀리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떨어져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있지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않아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날씨가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맑으면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바라볼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수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있다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.”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라고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기록하고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있는데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울릉도에서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날씨가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맑은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육안으로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보이는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섬은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유일합니다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67132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04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2794000" y="1016000"/>
            <a:ext cx="127000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1625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다케시마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도해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면허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2806700" y="3873500"/>
            <a:ext cx="4660900" cy="5676900"/>
          </a:xfrm>
          <a:prstGeom prst="rect">
            <a:avLst/>
          </a:prstGeom>
          <a:effectLst>
            <a:outerShdw dir="3000000" dist="53712" blurRad="161858">
              <a:srgbClr val="000000">
                <a:alpha val="15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-120000">
            <a:off x="4229100" y="3708400"/>
            <a:ext cx="1181100" cy="431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829800" y="5410200"/>
            <a:ext cx="7061200" cy="2603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막부가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돗토리번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지금의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돗토리현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에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살고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있는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오야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·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무라카와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false" i="false" u="none" strike="noStrike" spc="-100">
                <a:solidFill>
                  <a:srgbClr val="3A3A3A"/>
                </a:solidFill>
                <a:ea typeface="Gmarket Sans Medium"/>
              </a:rPr>
              <a:t>大谷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·</a:t>
            </a:r>
            <a:r>
              <a:rPr lang="ja-JP" sz="2100" b="false" i="false" u="none" strike="noStrike" spc="-100">
                <a:solidFill>
                  <a:srgbClr val="3A3A3A"/>
                </a:solidFill>
                <a:ea typeface="Gmarket Sans Medium"/>
              </a:rPr>
              <a:t>村川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양가에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다케시마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false" i="false" u="none" strike="noStrike" spc="-100">
                <a:solidFill>
                  <a:srgbClr val="3A3A3A"/>
                </a:solidFill>
                <a:ea typeface="Gmarket Sans Medium"/>
              </a:rPr>
              <a:t>竹島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도해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false" i="false" u="none" strike="noStrike" spc="-100">
                <a:solidFill>
                  <a:srgbClr val="3A3A3A"/>
                </a:solidFill>
                <a:ea typeface="Gmarket Sans Medium"/>
              </a:rPr>
              <a:t>渡海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를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면허한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것입니다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면허를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내린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시기는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1618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또는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1625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년이라고도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합니다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05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3352800" y="1016000"/>
            <a:ext cx="115951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1693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안용복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납치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511800" y="5130800"/>
            <a:ext cx="7226300" cy="2654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안용복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false" i="false" u="none" strike="noStrike" spc="-100">
                <a:solidFill>
                  <a:srgbClr val="3A3A3A"/>
                </a:solidFill>
                <a:ea typeface="Gmarket Sans Medium"/>
              </a:rPr>
              <a:t>安龍福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박어둔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false" i="false" u="none" strike="noStrike" spc="-100">
                <a:solidFill>
                  <a:srgbClr val="3A3A3A"/>
                </a:solidFill>
                <a:ea typeface="Gmarket Sans Medium"/>
              </a:rPr>
              <a:t>朴於屯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사람이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울릉도에서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어업을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하다가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온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오야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·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무라카와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false" i="false" u="none" strike="noStrike" spc="-100">
                <a:solidFill>
                  <a:srgbClr val="3A3A3A"/>
                </a:solidFill>
                <a:ea typeface="Gmarket Sans Medium"/>
              </a:rPr>
              <a:t>大谷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·</a:t>
            </a:r>
            <a:r>
              <a:rPr lang="ja-JP" sz="2100" b="false" i="false" u="none" strike="noStrike" spc="-100">
                <a:solidFill>
                  <a:srgbClr val="3A3A3A"/>
                </a:solidFill>
                <a:ea typeface="Gmarket Sans Medium"/>
              </a:rPr>
              <a:t>村川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양가의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선원들에게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잡혀서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일본으로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끌려간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사건입니다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사건으로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인해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조선과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간의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영유권에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대한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분쟁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쟁계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발생합니다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67132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06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1219200" y="1041400"/>
            <a:ext cx="158496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1694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울릉도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수토제도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시행결정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13400" y="4737100"/>
            <a:ext cx="7061200" cy="3987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안용복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사건으로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인해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영유권에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대한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분쟁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쟁계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발생하자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조선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정부는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삼척첨사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장한상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ja-JP" sz="2100" b="false" i="false" u="none" strike="noStrike" spc="-100">
                <a:solidFill>
                  <a:srgbClr val="3A3A3A"/>
                </a:solidFill>
                <a:ea typeface="Gmarket Sans Medium"/>
              </a:rPr>
              <a:t>張漢相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파견하여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현황을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조사합니다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영의정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남구만의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건의에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따라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2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걸러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번씩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관원을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파견하여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수토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*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하기로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결정합니다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en-US" sz="1600" b="false" i="false" u="none" strike="noStrike" spc="-100">
                <a:solidFill>
                  <a:srgbClr val="3A3A3A"/>
                </a:solidFill>
                <a:latin typeface="Gmarket Sans Medium"/>
              </a:rPr>
              <a:t>* </a:t>
            </a:r>
            <a:r>
              <a:rPr lang="ko-KR" sz="1600" b="false" i="false" u="none" strike="noStrike" spc="-100">
                <a:solidFill>
                  <a:srgbClr val="3A3A3A"/>
                </a:solidFill>
                <a:ea typeface="Gmarket Sans Medium"/>
              </a:rPr>
              <a:t>수토</a:t>
            </a:r>
            <a:r>
              <a:rPr lang="en-US" sz="1600" b="false" i="false" u="none" strike="noStrike" spc="-100">
                <a:solidFill>
                  <a:srgbClr val="3A3A3A"/>
                </a:solidFill>
                <a:latin typeface="Gmarket Sans Medium"/>
              </a:rPr>
              <a:t> : </a:t>
            </a:r>
            <a:r>
              <a:rPr lang="ko-KR" sz="1600" b="false" i="false" u="none" strike="noStrike" spc="-100">
                <a:solidFill>
                  <a:srgbClr val="3A3A3A"/>
                </a:solidFill>
                <a:ea typeface="Gmarket Sans Medium"/>
              </a:rPr>
              <a:t>무엇을</a:t>
            </a:r>
            <a:r>
              <a:rPr lang="en-US" sz="16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1600" b="false" i="false" u="none" strike="noStrike" spc="-100">
                <a:solidFill>
                  <a:srgbClr val="3A3A3A"/>
                </a:solidFill>
                <a:ea typeface="Gmarket Sans Medium"/>
              </a:rPr>
              <a:t>알아내거나</a:t>
            </a:r>
            <a:r>
              <a:rPr lang="en-US" sz="16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1600" b="false" i="false" u="none" strike="noStrike" spc="-100">
                <a:solidFill>
                  <a:srgbClr val="3A3A3A"/>
                </a:solidFill>
                <a:ea typeface="Gmarket Sans Medium"/>
              </a:rPr>
              <a:t>찾기</a:t>
            </a:r>
            <a:r>
              <a:rPr lang="en-US" sz="16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1600" b="false" i="false" u="none" strike="noStrike" spc="-100">
                <a:solidFill>
                  <a:srgbClr val="3A3A3A"/>
                </a:solidFill>
                <a:ea typeface="Gmarket Sans Medium"/>
              </a:rPr>
              <a:t>위해서</a:t>
            </a:r>
            <a:r>
              <a:rPr lang="en-US" sz="1600" b="false" i="false" u="none" strike="noStrike" spc="-100">
                <a:solidFill>
                  <a:srgbClr val="3A3A3A"/>
                </a:solidFill>
                <a:latin typeface="Gmarket Sans Medium"/>
              </a:rPr>
              <a:t> </a:t>
            </a:r>
            <a:r>
              <a:rPr lang="ko-KR" sz="1600" b="false" i="false" u="none" strike="noStrike" spc="-100">
                <a:solidFill>
                  <a:srgbClr val="3A3A3A"/>
                </a:solidFill>
                <a:ea typeface="Gmarket Sans Medium"/>
              </a:rPr>
              <a:t>조사하거나</a:t>
            </a:r>
            <a:r>
              <a:rPr lang="en-US" sz="16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1600" b="false" i="false" u="none" strike="noStrike" spc="-100">
                <a:solidFill>
                  <a:srgbClr val="3A3A3A"/>
                </a:solidFill>
                <a:ea typeface="Gmarket Sans Medium"/>
              </a:rPr>
              <a:t>살핌</a:t>
            </a:r>
            <a:r>
              <a:rPr lang="en-US" sz="16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07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3035300" y="965200"/>
            <a:ext cx="122174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여기서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안용복은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누구인가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?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2806700" y="3873500"/>
            <a:ext cx="4660900" cy="5676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-120000">
            <a:off x="4229100" y="3708400"/>
            <a:ext cx="1181100" cy="431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715500" y="4483100"/>
            <a:ext cx="7061200" cy="44577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1693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숙종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19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그는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올라가서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다른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어민들과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함께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고기잡이를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하게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되었는데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때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어선이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불법으로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정박해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있는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모습을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보고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일본까지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가게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된다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안용복은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영유권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문제로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신경전을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벌이게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되면서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현대에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17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세기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문제를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확실히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담판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지은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인물로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주목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받고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안용복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사건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동국문헌비고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만기요람에는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'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우산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은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왜가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말하는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송도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마츠시마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)'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라는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표현이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나오는데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,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학자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이케우치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사토시는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이전에는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인식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조선에서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말하는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우산도와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일본에서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말하는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마츠시마가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동일한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섬이라는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인식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없었고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안용복의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2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차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도일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이후에야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'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우산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=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마츠시마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'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인식이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생겼다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보고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6713200" y="27051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08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509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3175000" y="1016000"/>
            <a:ext cx="11938000" cy="1397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1695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년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돗토리번</a:t>
            </a:r>
            <a:r>
              <a:rPr lang="en-US" sz="79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900" b="false" i="false" u="none" strike="noStrike" spc="-400">
                <a:solidFill>
                  <a:srgbClr val="3A3A3A"/>
                </a:solidFill>
                <a:ea typeface="THERodongSinmun Bold"/>
              </a:rPr>
              <a:t>답변서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2806700" y="3873500"/>
            <a:ext cx="4660900" cy="5676900"/>
          </a:xfrm>
          <a:prstGeom prst="rect">
            <a:avLst/>
          </a:prstGeom>
          <a:effectLst>
            <a:outerShdw dir="3000000" dist="53712" blurRad="161858">
              <a:srgbClr val="000000">
                <a:alpha val="15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-120000">
            <a:off x="4229100" y="3708400"/>
            <a:ext cx="1181100" cy="431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715500" y="4851400"/>
            <a:ext cx="7061200" cy="3721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막부는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영유권에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대해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알아보기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위해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돗토리번에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울릉도의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소속을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질문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(12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월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24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일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했습니다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  <a:p>
            <a:pPr algn="ctr" lvl="0">
              <a:lnSpc>
                <a:spcPct val="116199"/>
              </a:lnSpc>
            </a:pP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/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이에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대해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돗토리번이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막부에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다케시마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울릉도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와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마쓰시마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(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독도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가</a:t>
            </a:r>
          </a:p>
          <a:p>
            <a:pPr algn="ctr" lvl="0">
              <a:lnSpc>
                <a:spcPct val="116199"/>
              </a:lnSpc>
            </a:pP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돗토리번의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소속이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아니라고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답변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(12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월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25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일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)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함에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따라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막부는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울릉도와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독도가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일본령이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아님을</a:t>
            </a:r>
            <a:r>
              <a:rPr lang="en-US" sz="2100" b="true" i="false" u="none" strike="noStrike" spc="-100">
                <a:solidFill>
                  <a:srgbClr val="3A3A3A"/>
                </a:solidFill>
                <a:latin typeface="Gmarket Sans Medium"/>
              </a:rPr>
              <a:t> </a:t>
            </a: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공식적으로</a:t>
            </a:r>
          </a:p>
          <a:p>
            <a:pPr algn="ctr" lvl="0">
              <a:lnSpc>
                <a:spcPct val="116199"/>
              </a:lnSpc>
            </a:pPr>
            <a:r>
              <a:rPr lang="ko-KR" sz="2100" b="true" i="false" u="none" strike="noStrike" spc="-100">
                <a:solidFill>
                  <a:srgbClr val="3A3A3A"/>
                </a:solidFill>
                <a:ea typeface="Gmarket Sans Medium"/>
              </a:rPr>
              <a:t>확인</a:t>
            </a:r>
            <a:r>
              <a:rPr lang="ko-KR" sz="2100" b="false" i="false" u="none" strike="noStrike" spc="-100">
                <a:solidFill>
                  <a:srgbClr val="3A3A3A"/>
                </a:solidFill>
                <a:ea typeface="Gmarket Sans Medium"/>
              </a:rPr>
              <a:t>합니다</a:t>
            </a:r>
            <a:r>
              <a:rPr lang="en-US" sz="2100" b="false" i="false" u="none" strike="noStrike" spc="-100">
                <a:solidFill>
                  <a:srgbClr val="3A3A3A"/>
                </a:solidFill>
                <a:latin typeface="Gmarket Sans Medium"/>
              </a:rPr>
              <a:t>.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6713200" y="27178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09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