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7A5F6-2A11-45D3-8603-AA85C8ED3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5FE415-6286-4AF7-83A2-C12A9E80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458179-F332-4B02-BB05-68C88262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19F9A4-C9B3-41C6-A7CC-68E811A3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9C23A5-80EA-41F1-B719-A804DC8F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60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9B3B2-BD05-4357-8F98-A67D1EBB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D2D56C-C2A9-4779-A8A8-860802A7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157F7B-C2EB-46AA-B89B-0BBAA9F8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48C5EF-C687-4C3B-B8F8-41C0412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520F9A-8F70-4A3E-8577-4143408D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05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DD5FE0-BC69-46DE-A365-346159E83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8653B2-030D-4E2E-B91D-582ED334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EB1201-302F-4818-BC6D-5844059A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3E8F7-676A-498B-A13B-38297755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507345-55A6-4E0B-9A29-4CD44674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6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C8885E-1261-4E47-91EC-98C66261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440195-29E3-4139-ABEA-D3E6DB046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0BD83-BEEB-4C72-9AFA-A97B1D43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F26879-2DB2-42EC-BC40-FE72B8D1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15D610-98FF-440D-BFD4-09D0B7CB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5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8ACA6-F4FA-42B0-BBDA-40A0116F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BDD4D0-06F3-4EC2-A87B-22BD5D31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5D558B-2865-491E-B761-36051E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64E744-1193-4B55-935D-7468DEDD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8BAD36-9305-454F-B8D5-748C57AE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59FE9-01DD-4BAD-814E-4902A8E7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0C72B4-D6BC-4B28-A2F7-03F7DAE2A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C1EA27-064A-43AA-A196-D236376DA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53F5D0-1A4B-4A47-950E-B3AB1A63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09FC2E-F21A-4735-8CEA-FFB2B2FF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3CB5C8-EEC5-4963-AA49-4B824EF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91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50C62D-50F3-4E69-9EE5-A7F10BAD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558603-6ED3-4271-A67E-7907C1BF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DD49DA-355A-4FD0-96A1-CFB166A18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58B5388-C720-4E5F-8568-456EC0C6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95456E0-5D9F-4159-945D-F7A7D94C3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07B664-3B5A-4FDA-B0D0-DC636861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B415BA3-0ECF-4888-AF5E-D5E63AF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1040DE3-1CE1-4531-BBC0-62E76813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1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7A8C6C-6EFC-49F7-A68D-667F2CF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AA09D5-501D-4F8E-AA3B-ADE1E4DF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4ABA66-685F-4550-BC93-C21BC1BD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2875E16-FCB7-42F1-90A9-35BD1D22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3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59B0A4-7A55-4321-9800-01815DF7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CB5797A-0623-4E34-B978-1212694F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CF200A-D23E-43D2-9290-1A4B2023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4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FAC7E4-F0D1-4486-91E0-12836A8C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090C5F-F2D5-4B67-99BD-FAAE2893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E4F2E50-9A0F-4577-A003-8D2256D5D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C8B5D4-CBDB-44F9-B2A0-B7F28716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C0506B-EC57-4420-A872-36ECFD4A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E6C5D2-CE8D-449E-A0DC-C1BFC060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07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6FE100-1C59-4ED9-A9AC-718CD8CB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7571D9-93F6-4677-97F5-1916541E2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86CF4A-16B4-4997-8AED-4DDEBFBFA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B25119-8E64-4AC0-84AD-7AFBA15C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D7C26A-8FC2-49B4-A90C-A7D56F20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9106BA-90E0-4570-9565-3EDF40E6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07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C1773C-671B-4827-8593-7CA82870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9FA919-0488-45CC-B9E7-5E7B9EC90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6F522C-BB55-4D0F-A182-EE99165A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191C-2AD9-490E-B8D5-E2F2047C3F8A}" type="datetimeFigureOut">
              <a:rPr lang="ko-KR" altLang="en-US" smtClean="0"/>
              <a:t>2023-09-24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7C8134-F998-46B8-B85F-D2F5EBC70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F8DC86-9A6C-4D90-B235-D8A758D6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0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5%A4%9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BA0ED-6655-4AF6-BAF5-AFF3EB373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일본 정치와 경제</a:t>
            </a:r>
            <a:r>
              <a:rPr lang="en-US" altLang="ko-KR" dirty="0"/>
              <a:t>&gt;</a:t>
            </a:r>
            <a:br>
              <a:rPr lang="en-US" altLang="ko-KR" dirty="0"/>
            </a:br>
            <a:r>
              <a:rPr lang="ko-KR" altLang="en-US" dirty="0"/>
              <a:t> </a:t>
            </a:r>
            <a:br>
              <a:rPr lang="en-US" altLang="ko-KR" dirty="0"/>
            </a:br>
            <a:r>
              <a:rPr lang="ko-KR" altLang="en-US" dirty="0"/>
              <a:t>일본의 행정기관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CAA411-E023-4388-B18B-A11C4492E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21901954 </a:t>
            </a:r>
            <a:r>
              <a:rPr lang="ko-KR" altLang="en-US" dirty="0"/>
              <a:t>일본어 일본학과 </a:t>
            </a:r>
            <a:r>
              <a:rPr lang="en-US" altLang="ko-KR" dirty="0"/>
              <a:t>3</a:t>
            </a:r>
            <a:r>
              <a:rPr lang="ko-KR" altLang="en-US" dirty="0"/>
              <a:t>학년 안세현</a:t>
            </a:r>
          </a:p>
        </p:txBody>
      </p:sp>
    </p:spTree>
    <p:extLst>
      <p:ext uri="{BB962C8B-B14F-4D97-AF65-F5344CB8AC3E}">
        <p14:creationId xmlns:p14="http://schemas.microsoft.com/office/powerpoint/2010/main" val="354104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20874-B2F3-4B4D-B32D-ED0E572C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농림수산성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F1B5357-3B2C-4185-9C25-F10547A9A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782" y="1690688"/>
            <a:ext cx="5440218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EDADA3-5151-482B-A458-D6EC2991B4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농업</a:t>
            </a:r>
            <a:r>
              <a:rPr lang="en-US" altLang="ko-KR" dirty="0"/>
              <a:t>, </a:t>
            </a:r>
            <a:r>
              <a:rPr lang="ko-KR" altLang="en-US" dirty="0"/>
              <a:t>임업</a:t>
            </a:r>
            <a:r>
              <a:rPr lang="en-US" altLang="ko-KR" dirty="0"/>
              <a:t>, </a:t>
            </a:r>
            <a:r>
              <a:rPr lang="ko-KR" altLang="en-US" dirty="0"/>
              <a:t>수산업</a:t>
            </a:r>
            <a:r>
              <a:rPr lang="en-US" altLang="ko-KR" dirty="0"/>
              <a:t>, </a:t>
            </a:r>
            <a:r>
              <a:rPr lang="ko-KR" altLang="en-US" dirty="0"/>
              <a:t>축산업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대한민국의 </a:t>
            </a:r>
            <a:r>
              <a:rPr lang="en-US" altLang="ko-KR" dirty="0"/>
              <a:t>“</a:t>
            </a:r>
            <a:r>
              <a:rPr lang="ko-KR" altLang="en-US" dirty="0"/>
              <a:t>농림수산식품부</a:t>
            </a:r>
            <a:r>
              <a:rPr lang="en-US" altLang="ko-KR" dirty="0"/>
              <a:t>”</a:t>
            </a:r>
          </a:p>
          <a:p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일본경마</a:t>
            </a:r>
            <a:r>
              <a:rPr lang="en-US" altLang="ko-KR" dirty="0"/>
              <a:t>” </a:t>
            </a:r>
            <a:r>
              <a:rPr lang="ko-KR" altLang="en-US" dirty="0"/>
              <a:t>감독관청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식품의 안전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안정적 공급</a:t>
            </a:r>
            <a:r>
              <a:rPr lang="en-US" altLang="ko-KR" dirty="0">
                <a:solidFill>
                  <a:srgbClr val="373A3C"/>
                </a:solidFill>
                <a:latin typeface="Open Sans" panose="020B0606030504020204" pitchFamily="34" charset="0"/>
              </a:rPr>
              <a:t> </a:t>
            </a:r>
            <a:r>
              <a:rPr lang="ko-KR" altLang="en-US" dirty="0">
                <a:solidFill>
                  <a:srgbClr val="373A3C"/>
                </a:solidFill>
                <a:latin typeface="Open Sans" panose="020B0606030504020204" pitchFamily="34" charset="0"/>
              </a:rPr>
              <a:t>및 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농촌 진흥 관장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0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A27FC-C764-4C7C-BAEE-C664714F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국토교통성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D913F1E-70D4-4534-88EF-11EE6EB4F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127" y="1690687"/>
            <a:ext cx="5428674" cy="4486275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568791-D313-47A8-8DD3-4ABACA27A8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항공</a:t>
            </a:r>
            <a:r>
              <a:rPr lang="en-US" altLang="ko-KR" dirty="0"/>
              <a:t>, </a:t>
            </a:r>
            <a:r>
              <a:rPr lang="ko-KR" altLang="en-US" dirty="0"/>
              <a:t>항만</a:t>
            </a:r>
            <a:r>
              <a:rPr lang="en-US" altLang="ko-KR" dirty="0"/>
              <a:t>, </a:t>
            </a:r>
            <a:r>
              <a:rPr lang="ko-KR" altLang="en-US" dirty="0"/>
              <a:t>도로</a:t>
            </a:r>
            <a:r>
              <a:rPr lang="en-US" altLang="ko-KR" dirty="0"/>
              <a:t>, </a:t>
            </a:r>
            <a:r>
              <a:rPr lang="ko-KR" altLang="en-US" dirty="0"/>
              <a:t>건축</a:t>
            </a:r>
            <a:r>
              <a:rPr lang="en-US" altLang="ko-KR" dirty="0"/>
              <a:t>, </a:t>
            </a:r>
            <a:r>
              <a:rPr lang="ko-KR" altLang="en-US" dirty="0"/>
              <a:t>여행</a:t>
            </a:r>
            <a:r>
              <a:rPr lang="en-US" altLang="ko-KR" dirty="0"/>
              <a:t>, </a:t>
            </a:r>
            <a:r>
              <a:rPr lang="ko-KR" altLang="en-US" dirty="0"/>
              <a:t>기상 등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대한민국의 </a:t>
            </a:r>
            <a:r>
              <a:rPr lang="en-US" altLang="ko-KR" dirty="0"/>
              <a:t>“</a:t>
            </a:r>
            <a:r>
              <a:rPr lang="ko-KR" altLang="en-US" dirty="0"/>
              <a:t>국토교통부</a:t>
            </a:r>
            <a:r>
              <a:rPr lang="en-US" altLang="ko-KR" dirty="0"/>
              <a:t>”</a:t>
            </a:r>
          </a:p>
          <a:p>
            <a:endParaRPr lang="en-US" altLang="ko-KR" dirty="0"/>
          </a:p>
          <a:p>
            <a:r>
              <a:rPr lang="ko-KR" altLang="en-US" dirty="0"/>
              <a:t>관광</a:t>
            </a:r>
            <a:r>
              <a:rPr lang="en-US" altLang="ko-KR" dirty="0"/>
              <a:t>, </a:t>
            </a:r>
            <a:r>
              <a:rPr lang="ko-KR" altLang="en-US" dirty="0"/>
              <a:t>기상사무 관할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국토의 통합적 발전</a:t>
            </a:r>
            <a:r>
              <a:rPr lang="en-US" altLang="ko-KR" dirty="0"/>
              <a:t>+</a:t>
            </a:r>
            <a:r>
              <a:rPr lang="ko-KR" altLang="en-US" dirty="0"/>
              <a:t>안전 및 치안 확보 </a:t>
            </a:r>
          </a:p>
        </p:txBody>
      </p:sp>
    </p:spTree>
    <p:extLst>
      <p:ext uri="{BB962C8B-B14F-4D97-AF65-F5344CB8AC3E}">
        <p14:creationId xmlns:p14="http://schemas.microsoft.com/office/powerpoint/2010/main" val="23837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EFA286-55B2-4168-B2D8-D180244D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환경성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AF374F4-6906-4AD8-9682-EF31C0D1DE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4945" y="1825625"/>
            <a:ext cx="5474855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76CE12-4031-4500-BFA1-A406D81586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자연보호</a:t>
            </a:r>
            <a:r>
              <a:rPr lang="en-US" altLang="ko-KR" dirty="0"/>
              <a:t>, </a:t>
            </a:r>
            <a:r>
              <a:rPr lang="ko-KR" altLang="en-US" dirty="0"/>
              <a:t>공해방지</a:t>
            </a:r>
            <a:r>
              <a:rPr lang="en-US" altLang="ko-KR" dirty="0"/>
              <a:t>, </a:t>
            </a:r>
            <a:r>
              <a:rPr lang="ko-KR" altLang="en-US" dirty="0"/>
              <a:t>공원정비</a:t>
            </a:r>
            <a:r>
              <a:rPr lang="en-US" altLang="ko-KR" dirty="0"/>
              <a:t>, </a:t>
            </a:r>
            <a:r>
              <a:rPr lang="ko-KR" altLang="en-US" dirty="0"/>
              <a:t>폐기물 관리</a:t>
            </a:r>
            <a:r>
              <a:rPr lang="en-US" altLang="ko-KR" dirty="0"/>
              <a:t>, </a:t>
            </a:r>
            <a:r>
              <a:rPr lang="ko-KR" altLang="en-US" dirty="0"/>
              <a:t>원자력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지구 환경 보전</a:t>
            </a:r>
            <a:r>
              <a:rPr lang="en-US" altLang="ko-KR" dirty="0"/>
              <a:t>, </a:t>
            </a:r>
            <a:r>
              <a:rPr lang="ko-KR" altLang="en-US" dirty="0"/>
              <a:t>자연 확보 및 정비 임무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대한민국의 </a:t>
            </a:r>
            <a:r>
              <a:rPr lang="en-US" altLang="ko-KR" dirty="0"/>
              <a:t>“</a:t>
            </a:r>
            <a:r>
              <a:rPr lang="ko-KR" altLang="en-US" dirty="0"/>
              <a:t>환경부</a:t>
            </a:r>
            <a:r>
              <a:rPr lang="en-US" altLang="ko-KR" dirty="0"/>
              <a:t>”</a:t>
            </a:r>
          </a:p>
          <a:p>
            <a:endParaRPr lang="en-US" altLang="ko-KR" dirty="0"/>
          </a:p>
          <a:p>
            <a:r>
              <a:rPr lang="ko-KR" altLang="en-US" dirty="0"/>
              <a:t>국립공원</a:t>
            </a:r>
            <a:r>
              <a:rPr lang="en-US" altLang="ko-KR" dirty="0"/>
              <a:t>, </a:t>
            </a:r>
            <a:r>
              <a:rPr lang="ko-KR" altLang="en-US" dirty="0"/>
              <a:t>국민공원 사무 관장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6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D32F6B-BE91-4DCF-AC3C-3901BE27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방위성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14E312C-7782-4EC7-9AAC-C5AF67D53F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690689"/>
            <a:ext cx="5410201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1EFF09-B622-4C59-9223-17A54C48F3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일본 국가 안보 담당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대한민국의</a:t>
            </a:r>
            <a:r>
              <a:rPr lang="en-US" altLang="ko-KR" dirty="0"/>
              <a:t> “</a:t>
            </a:r>
            <a:r>
              <a:rPr lang="ko-KR" altLang="en-US" dirty="0"/>
              <a:t>국방부</a:t>
            </a:r>
            <a:r>
              <a:rPr lang="en-US" altLang="ko-KR" dirty="0"/>
              <a:t>”</a:t>
            </a:r>
          </a:p>
          <a:p>
            <a:endParaRPr lang="en-US" altLang="ko-KR" dirty="0"/>
          </a:p>
          <a:p>
            <a:r>
              <a:rPr lang="ko-KR" altLang="en-US" dirty="0"/>
              <a:t>일본의 평화수호 및 국가안전 보호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자위대 관리 및 운영</a:t>
            </a:r>
          </a:p>
        </p:txBody>
      </p:sp>
    </p:spTree>
    <p:extLst>
      <p:ext uri="{BB962C8B-B14F-4D97-AF65-F5344CB8AC3E}">
        <p14:creationId xmlns:p14="http://schemas.microsoft.com/office/powerpoint/2010/main" val="8458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DFC074-389B-4884-9729-C8FAFBCB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부흥청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EAEA3B0-F723-4D40-AA60-E226BD19B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0" y="1468582"/>
            <a:ext cx="5511801" cy="4708381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B3867C-3364-4F65-9416-80303DE130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동일본 대지진 수습을 위한 조직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피해자 지원</a:t>
            </a:r>
            <a:r>
              <a:rPr lang="en-US" altLang="ko-KR" dirty="0"/>
              <a:t>, </a:t>
            </a:r>
            <a:r>
              <a:rPr lang="ko-KR" altLang="en-US" dirty="0"/>
              <a:t>인프라 복구</a:t>
            </a:r>
            <a:r>
              <a:rPr lang="en-US" altLang="ko-KR" dirty="0"/>
              <a:t>, </a:t>
            </a:r>
            <a:r>
              <a:rPr lang="ko-KR" altLang="en-US" dirty="0" err="1"/>
              <a:t>방서성</a:t>
            </a:r>
            <a:r>
              <a:rPr lang="ko-KR" altLang="en-US" dirty="0"/>
              <a:t> 물질 제거 업무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</a:t>
            </a:r>
            <a:r>
              <a:rPr lang="ko-KR" altLang="en-US" dirty="0"/>
              <a:t>년간 운영하는 기간제 기관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조직의 장이 </a:t>
            </a:r>
            <a:r>
              <a:rPr lang="en-US" altLang="ko-KR" dirty="0"/>
              <a:t>“</a:t>
            </a:r>
            <a:r>
              <a:rPr lang="ko-KR" altLang="en-US" dirty="0"/>
              <a:t>대신</a:t>
            </a:r>
            <a:r>
              <a:rPr lang="en-US" altLang="ko-KR" dirty="0"/>
              <a:t>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F41CD5-A1E6-4545-A3BA-3A4481BB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인사원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6FE1E9B-B3E9-4358-B87F-A67CE72707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4945" y="1690688"/>
            <a:ext cx="5474855" cy="4486275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C3C821-ACAC-4879-ACF8-062ADB15AA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공무원의 인사 사무 관리 기관</a:t>
            </a:r>
            <a:endParaRPr lang="en-US" altLang="ko-KR" b="0" i="0" dirty="0">
              <a:solidFill>
                <a:srgbClr val="3A3A3A"/>
              </a:solidFill>
              <a:effectLst/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r>
              <a:rPr lang="en-US" altLang="ko-KR" b="0" i="0" dirty="0">
                <a:solidFill>
                  <a:srgbClr val="3A3A3A"/>
                </a:solidFill>
                <a:effectLst/>
                <a:latin typeface="rubik"/>
              </a:rPr>
              <a:t>3</a:t>
            </a:r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명의 인사관으로 구성</a:t>
            </a:r>
            <a:r>
              <a:rPr lang="en-US" altLang="ko-KR" b="0" i="0" dirty="0">
                <a:solidFill>
                  <a:srgbClr val="3A3A3A"/>
                </a:solidFill>
                <a:effectLst/>
                <a:latin typeface="rubik"/>
              </a:rPr>
              <a:t>,</a:t>
            </a:r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 합의제 기관</a:t>
            </a:r>
            <a:endParaRPr lang="en-US" altLang="ko-KR" b="0" i="0" dirty="0">
              <a:solidFill>
                <a:srgbClr val="3A3A3A"/>
              </a:solidFill>
              <a:effectLst/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인사행정 공평 유지 위해 독립된 권한 행사 가능</a:t>
            </a:r>
            <a:endParaRPr lang="en-US" altLang="ko-KR" b="0" i="0" dirty="0">
              <a:solidFill>
                <a:srgbClr val="3A3A3A"/>
              </a:solidFill>
              <a:effectLst/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인사 관련 이익 보호</a:t>
            </a:r>
            <a:r>
              <a:rPr lang="en-US" altLang="ko-KR" b="0" i="0" dirty="0">
                <a:solidFill>
                  <a:srgbClr val="3A3A3A"/>
                </a:solidFill>
                <a:effectLst/>
                <a:latin typeface="rubik"/>
              </a:rPr>
              <a:t>, </a:t>
            </a:r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불평 처리</a:t>
            </a:r>
            <a:endParaRPr lang="en-US" altLang="ko-KR" b="0" i="0" dirty="0">
              <a:solidFill>
                <a:srgbClr val="3A3A3A"/>
              </a:solidFill>
              <a:effectLst/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7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2E910-0D58-4D63-B6AE-85CA7FB7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궁내청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8C31950-FE02-4231-BAAA-9A353424DC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127" y="1690688"/>
            <a:ext cx="5428673" cy="4486275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1BE100-6D2D-4C68-B8FF-A81E5739B7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황실 사무 관리 및 외국 대사 접수</a:t>
            </a:r>
            <a:r>
              <a:rPr lang="en-US" altLang="ko-KR" dirty="0"/>
              <a:t>, </a:t>
            </a:r>
            <a:r>
              <a:rPr lang="ko-KR" altLang="en-US" dirty="0"/>
              <a:t>의례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내각 총리대신 임명</a:t>
            </a:r>
            <a:r>
              <a:rPr lang="en-US" altLang="ko-KR" dirty="0"/>
              <a:t>+</a:t>
            </a:r>
            <a:r>
              <a:rPr lang="ko-KR" altLang="en-US" dirty="0"/>
              <a:t>천황 인증</a:t>
            </a:r>
            <a:r>
              <a:rPr lang="en-US" altLang="ko-KR" dirty="0"/>
              <a:t>=</a:t>
            </a:r>
            <a:r>
              <a:rPr lang="ko-KR" altLang="en-US" dirty="0" err="1"/>
              <a:t>궁내청</a:t>
            </a:r>
            <a:r>
              <a:rPr lang="ko-KR" altLang="en-US" dirty="0"/>
              <a:t> 장관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정창원 보물의 보존 및 관리</a:t>
            </a:r>
            <a:endParaRPr lang="en-US" altLang="ko-KR" b="0" i="0" dirty="0">
              <a:solidFill>
                <a:srgbClr val="3A3A3A"/>
              </a:solidFill>
              <a:effectLst/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r>
              <a:rPr lang="ko-KR" altLang="en-US" dirty="0">
                <a:solidFill>
                  <a:srgbClr val="3A3A3A"/>
                </a:solidFill>
                <a:latin typeface="rubik"/>
              </a:rPr>
              <a:t>일본 </a:t>
            </a:r>
            <a:r>
              <a:rPr lang="ko-KR" altLang="en-US" dirty="0" err="1">
                <a:solidFill>
                  <a:srgbClr val="3A3A3A"/>
                </a:solidFill>
                <a:latin typeface="rubik"/>
              </a:rPr>
              <a:t>내각부</a:t>
            </a:r>
            <a:r>
              <a:rPr lang="ko-KR" altLang="en-US" dirty="0">
                <a:solidFill>
                  <a:srgbClr val="3A3A3A"/>
                </a:solidFill>
                <a:latin typeface="rubik"/>
              </a:rPr>
              <a:t> 산하 기관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9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8D4214-FE79-444D-BD8E-FECF13FD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회계검사원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69470EA-0772-496D-850B-EF09A9920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6473" y="1690687"/>
            <a:ext cx="5493327" cy="4351337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27B2C9-C913-4B08-9CDF-EB08B4B1B0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3A3A3A"/>
                </a:solidFill>
                <a:latin typeface="rubik"/>
              </a:rPr>
              <a:t>내각에 속하지 않은 독립기관</a:t>
            </a:r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일본국의 수입 및 지출 결산에 대한 회계 검사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일본국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헌법에 근거 설치됨</a:t>
            </a:r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대한민국의 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“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감사원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”</a:t>
            </a:r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3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124C7-328F-4F04-9671-98AAE97E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국가공안위원회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848F4C5-6601-4851-B647-DB74064665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92" y="1825625"/>
            <a:ext cx="5320144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E20A20-DBCE-4A8C-BEF3-AFDB619553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내각총리대신 소관에 놓인 합의제 위원회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독립적인 직권행사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경찰의 민주적 관리 및 정치적 중립성 확보</a:t>
            </a:r>
            <a:endParaRPr lang="en-US" altLang="ko-KR" b="0" i="0" dirty="0">
              <a:solidFill>
                <a:srgbClr val="3A3A3A"/>
              </a:solidFill>
              <a:effectLst/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r>
              <a:rPr lang="ko-KR" altLang="en-US" b="0" i="0" dirty="0">
                <a:solidFill>
                  <a:srgbClr val="3A3A3A"/>
                </a:solidFill>
                <a:effectLst/>
                <a:latin typeface="rubik"/>
              </a:rPr>
              <a:t>경찰청 관리</a:t>
            </a:r>
            <a:endParaRPr lang="en-US" altLang="ko-KR" b="0" i="0" dirty="0">
              <a:solidFill>
                <a:srgbClr val="3A3A3A"/>
              </a:solidFill>
              <a:effectLst/>
              <a:latin typeface="rubik"/>
            </a:endParaRPr>
          </a:p>
          <a:p>
            <a:endParaRPr lang="en-US" altLang="ko-KR" dirty="0">
              <a:solidFill>
                <a:srgbClr val="3A3A3A"/>
              </a:solidFill>
              <a:latin typeface="rubik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1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DD835-734A-483C-BE25-F6CC77C6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특허청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471033D-39A1-41B5-8673-39DF4531F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837" y="1690688"/>
            <a:ext cx="5400964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2F7564-CF85-4740-9246-339177EBA6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지적재산권 기획입안</a:t>
            </a:r>
            <a:r>
              <a:rPr lang="en-US" altLang="ko-KR" dirty="0"/>
              <a:t>, </a:t>
            </a:r>
            <a:r>
              <a:rPr lang="ko-KR" altLang="en-US" dirty="0"/>
              <a:t>상표등록 관장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특허</a:t>
            </a:r>
            <a:r>
              <a:rPr lang="en-US" altLang="ko-KR" dirty="0"/>
              <a:t>, </a:t>
            </a:r>
            <a:r>
              <a:rPr lang="ko-KR" altLang="en-US" dirty="0"/>
              <a:t>디자인</a:t>
            </a:r>
            <a:r>
              <a:rPr lang="en-US" altLang="ko-KR" dirty="0"/>
              <a:t>, </a:t>
            </a:r>
            <a:r>
              <a:rPr lang="ko-KR" altLang="en-US" dirty="0"/>
              <a:t>상표의 심사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특허 법률 및 규정 시행</a:t>
            </a:r>
            <a:r>
              <a:rPr lang="en-US" altLang="ko-KR" dirty="0"/>
              <a:t>, </a:t>
            </a:r>
            <a:r>
              <a:rPr lang="ko-KR" altLang="en-US" dirty="0"/>
              <a:t>관리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기술 혁신</a:t>
            </a:r>
            <a:r>
              <a:rPr lang="en-US" altLang="ko-KR" dirty="0"/>
              <a:t>,</a:t>
            </a:r>
            <a:r>
              <a:rPr lang="ko-KR" altLang="en-US" dirty="0"/>
              <a:t> 경제 발전 지원</a:t>
            </a:r>
          </a:p>
        </p:txBody>
      </p:sp>
    </p:spTree>
    <p:extLst>
      <p:ext uri="{BB962C8B-B14F-4D97-AF65-F5344CB8AC3E}">
        <p14:creationId xmlns:p14="http://schemas.microsoft.com/office/powerpoint/2010/main" val="27523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C12C5D-5AB1-4A91-ACF9-61BEB911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91234"/>
            <a:ext cx="10515600" cy="1325563"/>
          </a:xfrm>
        </p:spPr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내각부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1026" name="Picture 2" descr="日, 사회만족도 세대 차 ‘뚜렷’…“국익보단 사익 우선” 응답자 33%로 역대 최고 기록">
            <a:extLst>
              <a:ext uri="{FF2B5EF4-FFF2-40B4-BE49-F238E27FC236}">
                <a16:creationId xmlns:a16="http://schemas.microsoft.com/office/drawing/2014/main" id="{59A5BB66-532C-403C-A1CE-D08555FF89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82" y="1843881"/>
            <a:ext cx="5541818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81648E0-2302-4427-9AE8-CB2DA081AB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총리가 수장인 행정기관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조정</a:t>
            </a:r>
            <a:r>
              <a:rPr lang="en-US" altLang="ko-KR" dirty="0"/>
              <a:t>,</a:t>
            </a:r>
            <a:r>
              <a:rPr lang="ko-KR" altLang="en-US" dirty="0"/>
              <a:t>중재의 컨트롤타워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광범위한 현안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다양한 분야의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정부 중요정책 사무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6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896A15-51CA-4B05-A1A3-90EE3891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카지노관리위원회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ED63B1F-A6DB-4A28-AB5F-64EBD70351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073" y="1690688"/>
            <a:ext cx="5391727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D8FFF0-A926-4090-B209-9A40E43B1D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내각총리대신 관할 합의제 행정위원회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카지노 운영 및 통합형 리조트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(IR)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운영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감독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도박 중독 등의 대책 마련 역할 수행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카지노 면허 부여 및 취소 권한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2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C66A0-B1BE-4E3C-B5E6-757304FF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총무성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57DB7D-0CC7-414A-8471-5627D96141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과거 </a:t>
            </a:r>
            <a:r>
              <a:rPr lang="en-US" altLang="ko-KR" dirty="0"/>
              <a:t>“</a:t>
            </a:r>
            <a:r>
              <a:rPr lang="ko-KR" altLang="en-US" dirty="0" err="1"/>
              <a:t>내무성</a:t>
            </a:r>
            <a:r>
              <a:rPr lang="en-US" altLang="ko-KR" dirty="0"/>
              <a:t>＂</a:t>
            </a:r>
            <a:r>
              <a:rPr lang="ko-KR" altLang="en-US" dirty="0"/>
              <a:t>명칭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국민생활에 깊이 관여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행정조직</a:t>
            </a:r>
            <a:r>
              <a:rPr lang="en-US" altLang="ko-KR" dirty="0"/>
              <a:t>, </a:t>
            </a:r>
            <a:r>
              <a:rPr lang="ko-KR" altLang="en-US" dirty="0"/>
              <a:t>공무원제도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기본적인 행정 제도 관리 및 운영</a:t>
            </a:r>
            <a:endParaRPr lang="en-US" altLang="ko-KR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endParaRPr lang="en-US" altLang="ko-KR" dirty="0">
              <a:solidFill>
                <a:srgbClr val="373A3C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050" name="Picture 2" descr="총무성 청사">
            <a:extLst>
              <a:ext uri="{FF2B5EF4-FFF2-40B4-BE49-F238E27FC236}">
                <a16:creationId xmlns:a16="http://schemas.microsoft.com/office/drawing/2014/main" id="{7BF4AED6-3A71-4432-8D83-A424BDC49F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825625"/>
            <a:ext cx="5541818" cy="45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7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169C6-3E57-4BA3-8932-E433C767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/>
              <a:t>문부과학성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743938-5DDD-49C0-80A3-D624FE28EC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교육</a:t>
            </a:r>
            <a:r>
              <a:rPr lang="en-US" altLang="ko-KR" dirty="0"/>
              <a:t>, </a:t>
            </a:r>
            <a:r>
              <a:rPr lang="ko-KR" altLang="en-US" dirty="0"/>
              <a:t>과학기관</a:t>
            </a:r>
            <a:r>
              <a:rPr lang="en-US" altLang="ko-KR" dirty="0"/>
              <a:t>, </a:t>
            </a:r>
            <a:r>
              <a:rPr lang="ko-KR" altLang="en-US" dirty="0"/>
              <a:t>문화</a:t>
            </a:r>
            <a:r>
              <a:rPr lang="en-US" altLang="ko-KR" dirty="0"/>
              <a:t>, </a:t>
            </a:r>
            <a:r>
              <a:rPr lang="ko-KR" altLang="en-US" dirty="0"/>
              <a:t>스포츠를 담당하는 기관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대한민국의 문화체육 </a:t>
            </a:r>
            <a:r>
              <a:rPr lang="ko-KR" altLang="en-US" dirty="0" err="1"/>
              <a:t>관광부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지방지분부국을 갖지 않음</a:t>
            </a:r>
            <a:endParaRPr lang="en-US" altLang="ko-K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ko-K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스포츠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문화의 진흥</a:t>
            </a:r>
            <a:r>
              <a:rPr lang="en-US" altLang="ko-KR" dirty="0">
                <a:solidFill>
                  <a:srgbClr val="373A3C"/>
                </a:solidFill>
                <a:latin typeface="Open Sans" panose="020B0606030504020204" pitchFamily="34" charset="0"/>
              </a:rPr>
              <a:t>+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과학기술의 통합적인 발전 목표</a:t>
            </a:r>
            <a:endParaRPr lang="ko-KR" altLang="en-US" dirty="0"/>
          </a:p>
        </p:txBody>
      </p:sp>
      <p:pic>
        <p:nvPicPr>
          <p:cNvPr id="3074" name="Picture 2" descr="문부과학성 가청사">
            <a:extLst>
              <a:ext uri="{FF2B5EF4-FFF2-40B4-BE49-F238E27FC236}">
                <a16:creationId xmlns:a16="http://schemas.microsoft.com/office/drawing/2014/main" id="{04724A23-9278-4BA4-A2E9-02EA914CFC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" y="1690689"/>
            <a:ext cx="5428674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F3021-21DC-43F0-B5D0-C3ADA68C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법무성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CB9B278-4408-4F0E-BCBB-D082F23FC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8765" y="1825625"/>
            <a:ext cx="5521036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9B5826-43FA-4065-BF7D-E355510435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ko-KR" altLang="en-US" dirty="0"/>
              <a:t>유학생 관련 업무 </a:t>
            </a:r>
            <a:r>
              <a:rPr lang="ko-KR" altLang="en-US" b="1" i="0" u="sng" dirty="0">
                <a:solidFill>
                  <a:srgbClr val="0275D8"/>
                </a:solidFill>
                <a:effectLst/>
                <a:latin typeface="Open Sans" panose="020B0606030504020204" pitchFamily="34" charset="0"/>
                <a:hlinkClick r:id="rId3"/>
              </a:rPr>
              <a:t>多</a:t>
            </a:r>
            <a:endParaRPr lang="en-US" altLang="ko-KR" b="1" u="sng" dirty="0">
              <a:solidFill>
                <a:srgbClr val="373A3C"/>
              </a:solidFill>
              <a:latin typeface="Open Sans" panose="020B0606030504020204" pitchFamily="34" charset="0"/>
            </a:endParaRPr>
          </a:p>
          <a:p>
            <a:pPr algn="l"/>
            <a:endParaRPr lang="en-US" altLang="ko-KR" b="1" i="0" u="sng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ko-KR" altLang="en-US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호적</a:t>
            </a: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국적</a:t>
            </a: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법의 정비</a:t>
            </a: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재판</a:t>
            </a:r>
            <a:r>
              <a:rPr lang="en-US" altLang="ko-KR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국민 권리 옹호 업무</a:t>
            </a:r>
            <a:endParaRPr lang="en-US" altLang="ko-KR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algn="l"/>
            <a:endParaRPr lang="en-US" altLang="ko-KR" b="1" i="0" u="sng" dirty="0">
              <a:solidFill>
                <a:prstClr val="black"/>
              </a:solidFill>
              <a:effectLst/>
              <a:latin typeface="맑은 고딕" panose="020F0502020204030204"/>
              <a:ea typeface="맑은 고딕" panose="020B0503020000020004" pitchFamily="50" charset="-127"/>
            </a:endParaRPr>
          </a:p>
          <a:p>
            <a:pPr algn="l"/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외국인의 일본 출입국</a:t>
            </a:r>
            <a:r>
              <a:rPr lang="en-US" altLang="ko-KR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 사증 심사 관련 업무 담당</a:t>
            </a:r>
            <a:endParaRPr lang="en-US" altLang="ko-KR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altLang="ko-KR" u="sng" dirty="0">
              <a:solidFill>
                <a:srgbClr val="373A3C"/>
              </a:solidFill>
              <a:latin typeface="Open Sans" panose="020B0606030504020204" pitchFamily="34" charset="0"/>
            </a:endParaRPr>
          </a:p>
          <a:p>
            <a:pPr algn="l"/>
            <a:r>
              <a:rPr lang="ko-KR" altLang="en-US" dirty="0">
                <a:solidFill>
                  <a:srgbClr val="373A3C"/>
                </a:solidFill>
                <a:latin typeface="Open Sans" panose="020B0606030504020204" pitchFamily="34" charset="0"/>
                <a:ea typeface="맑은 고딕" panose="020B0503020000020004" pitchFamily="50" charset="-127"/>
              </a:rPr>
              <a:t>검찰관이 주요보직을 차지</a:t>
            </a:r>
            <a:endParaRPr lang="en-US" altLang="ko-KR" u="sng" dirty="0">
              <a:solidFill>
                <a:srgbClr val="373A3C"/>
              </a:solidFill>
              <a:latin typeface="Open Sans" panose="020B0606030504020204" pitchFamily="34" charset="0"/>
            </a:endParaRPr>
          </a:p>
          <a:p>
            <a:pPr algn="l"/>
            <a:endParaRPr lang="ko-KR" altLang="en-US" b="1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89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C97134-6A70-42ED-A864-2CE2F6C3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외무성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946F00-030E-4338-B346-0FDE626E40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대한민국의 </a:t>
            </a:r>
            <a:r>
              <a:rPr lang="en-US" altLang="ko-KR" dirty="0"/>
              <a:t>“</a:t>
            </a:r>
            <a:r>
              <a:rPr lang="ko-KR" altLang="en-US" dirty="0"/>
              <a:t>외교부</a:t>
            </a:r>
            <a:r>
              <a:rPr lang="en-US" altLang="ko-KR" dirty="0"/>
              <a:t>”</a:t>
            </a:r>
            <a:r>
              <a:rPr lang="ko-KR" altLang="en-US" dirty="0"/>
              <a:t>에 해당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대외관계 처리 기관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일본에서 가장 오래된</a:t>
            </a:r>
            <a:r>
              <a:rPr lang="en-US" altLang="ko-KR" dirty="0">
                <a:solidFill>
                  <a:srgbClr val="373A3C"/>
                </a:solidFill>
                <a:latin typeface="Open Sans" panose="020B0606030504020204" pitchFamily="34" charset="0"/>
              </a:rPr>
              <a:t> </a:t>
            </a:r>
            <a:r>
              <a:rPr lang="ko-KR" altLang="en-US" b="0" i="0" dirty="0" err="1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중앙성청</a:t>
            </a:r>
            <a:endParaRPr lang="en-US" altLang="ko-KR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endParaRPr lang="en-US" altLang="ko-KR" dirty="0">
              <a:solidFill>
                <a:srgbClr val="373A3C"/>
              </a:solidFill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대외관계 유지 및 발전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국제사회에 일본국민의 이익 증진</a:t>
            </a:r>
            <a:endParaRPr lang="ko-KR" alt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ko-KR" altLang="en-US" dirty="0"/>
          </a:p>
        </p:txBody>
      </p:sp>
      <p:pic>
        <p:nvPicPr>
          <p:cNvPr id="4098" name="Picture 2" descr="외무성 청사">
            <a:extLst>
              <a:ext uri="{FF2B5EF4-FFF2-40B4-BE49-F238E27FC236}">
                <a16:creationId xmlns:a16="http://schemas.microsoft.com/office/drawing/2014/main" id="{177616ED-C8F5-4D1D-840A-0CAFDF9A9A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5" y="1911927"/>
            <a:ext cx="5345546" cy="42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FAD723-F0E6-48DD-9034-1EA2823D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</a:t>
            </a:r>
            <a:r>
              <a:rPr lang="ko-KR" altLang="en-US" dirty="0" err="1"/>
              <a:t>재무성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2D78508-0AF0-4B78-B347-B3E0C778E8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073" y="1825625"/>
            <a:ext cx="5391727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15E0D14-1C58-4E5F-B8DB-4823819EAB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돈과 관련된 업무 담당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국가 예산 작성</a:t>
            </a:r>
            <a:r>
              <a:rPr lang="en-US" altLang="ko-KR" dirty="0"/>
              <a:t>, </a:t>
            </a:r>
            <a:r>
              <a:rPr lang="ko-KR" altLang="en-US" dirty="0"/>
              <a:t>결산</a:t>
            </a:r>
            <a:r>
              <a:rPr lang="en-US" altLang="ko-KR" dirty="0"/>
              <a:t>, </a:t>
            </a:r>
            <a:r>
              <a:rPr lang="ko-KR" altLang="en-US" dirty="0"/>
              <a:t>조세</a:t>
            </a:r>
            <a:r>
              <a:rPr lang="en-US" altLang="ko-KR" dirty="0"/>
              <a:t>, </a:t>
            </a:r>
            <a:r>
              <a:rPr lang="ko-KR" altLang="en-US" dirty="0"/>
              <a:t>재정투자</a:t>
            </a:r>
            <a:r>
              <a:rPr lang="en-US" altLang="ko-KR" dirty="0"/>
              <a:t>, </a:t>
            </a:r>
            <a:r>
              <a:rPr lang="ko-KR" altLang="en-US" dirty="0"/>
              <a:t>국채발행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일본은행 운영 및 화폐발행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특수회사 관련 업무 수행 </a:t>
            </a:r>
            <a:r>
              <a:rPr lang="en-US" altLang="ko-KR" dirty="0"/>
              <a:t>(ex.</a:t>
            </a:r>
            <a:r>
              <a:rPr lang="ko-KR" altLang="en-US" dirty="0" err="1"/>
              <a:t>도쿄메트로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6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2E9C0-6354-40EB-80D6-EC74992E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경제산업성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0F47BB6-809E-4B03-A869-0072AFE910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4182" y="1825625"/>
            <a:ext cx="5465618" cy="4351337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61ABFA-57E8-4983-A482-7271487B9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약칭 </a:t>
            </a:r>
            <a:r>
              <a:rPr lang="en-US" altLang="ko-KR" dirty="0"/>
              <a:t>“</a:t>
            </a:r>
            <a:r>
              <a:rPr lang="ko-KR" altLang="en-US" dirty="0" err="1"/>
              <a:t>경산성</a:t>
            </a:r>
            <a:r>
              <a:rPr lang="en-US" altLang="ko-KR" dirty="0"/>
              <a:t>”</a:t>
            </a:r>
          </a:p>
          <a:p>
            <a:endParaRPr lang="en-US" altLang="ko-KR" dirty="0"/>
          </a:p>
          <a:p>
            <a:r>
              <a:rPr lang="ko-KR" altLang="en-US" dirty="0"/>
              <a:t>경제발전 및 안정적인 에너지 자원 확보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경제 산업정책</a:t>
            </a:r>
            <a:r>
              <a:rPr lang="en-US" altLang="ko-KR" dirty="0"/>
              <a:t>, </a:t>
            </a:r>
            <a:r>
              <a:rPr lang="ko-KR" altLang="en-US" dirty="0"/>
              <a:t>통상정책 담당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타격</a:t>
            </a:r>
            <a:r>
              <a:rPr lang="en-US" altLang="ko-KR" dirty="0"/>
              <a:t>(</a:t>
            </a:r>
            <a:r>
              <a:rPr lang="ko-KR" altLang="en-US" dirty="0"/>
              <a:t>코로나</a:t>
            </a:r>
            <a:r>
              <a:rPr lang="en-US" altLang="ko-KR" dirty="0"/>
              <a:t>)</a:t>
            </a:r>
            <a:r>
              <a:rPr lang="ko-KR" altLang="en-US" dirty="0"/>
              <a:t>입은 기업들의 회복 도움</a:t>
            </a:r>
          </a:p>
        </p:txBody>
      </p:sp>
    </p:spTree>
    <p:extLst>
      <p:ext uri="{BB962C8B-B14F-4D97-AF65-F5344CB8AC3E}">
        <p14:creationId xmlns:p14="http://schemas.microsoft.com/office/powerpoint/2010/main" val="1424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7242D4-F494-4775-AA98-3E5B2C7B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일본의 후생노동성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32164B7-77C8-4C28-AFAE-CCB122F424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127" y="1825625"/>
            <a:ext cx="5273963" cy="4351338"/>
          </a:xfrm>
          <a:prstGeom prst="rect">
            <a:avLst/>
          </a:prstGeo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1AE798-E579-4916-B2CC-8E003C86D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정부 예산을 가장 많이 할당 받음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노인</a:t>
            </a:r>
            <a:r>
              <a:rPr lang="en-US" altLang="ko-KR" dirty="0"/>
              <a:t>, </a:t>
            </a:r>
            <a:r>
              <a:rPr lang="ko-KR" altLang="en-US" dirty="0"/>
              <a:t>실업자</a:t>
            </a:r>
            <a:r>
              <a:rPr lang="en-US" altLang="ko-KR" dirty="0"/>
              <a:t>, </a:t>
            </a:r>
            <a:r>
              <a:rPr lang="ko-KR" altLang="en-US" dirty="0" err="1"/>
              <a:t>장애인등을</a:t>
            </a:r>
            <a:r>
              <a:rPr lang="ko-KR" altLang="en-US" dirty="0"/>
              <a:t> 도와주는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사회복지</a:t>
            </a:r>
            <a:r>
              <a:rPr lang="en-US" altLang="ko-KR" dirty="0"/>
              <a:t>, </a:t>
            </a:r>
            <a:r>
              <a:rPr lang="ko-KR" altLang="en-US" dirty="0"/>
              <a:t>노동조건향상 업무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대한민국의 </a:t>
            </a:r>
            <a:r>
              <a:rPr lang="en-US" altLang="ko-KR" dirty="0"/>
              <a:t>“</a:t>
            </a:r>
            <a:r>
              <a:rPr lang="ko-KR" altLang="en-US" dirty="0"/>
              <a:t>보건복지부</a:t>
            </a:r>
            <a:r>
              <a:rPr lang="en-US" altLang="ko-KR" dirty="0"/>
              <a:t>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87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543</Words>
  <Application>Microsoft Office PowerPoint</Application>
  <PresentationFormat>와이드스크린</PresentationFormat>
  <Paragraphs>156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rubik</vt:lpstr>
      <vt:lpstr>맑은 고딕</vt:lpstr>
      <vt:lpstr>Arial</vt:lpstr>
      <vt:lpstr>Open Sans</vt:lpstr>
      <vt:lpstr>Office 테마</vt:lpstr>
      <vt:lpstr>&lt;일본 정치와 경제&gt;   일본의 행정기관</vt:lpstr>
      <vt:lpstr>&lt;일본의 내각부&gt;</vt:lpstr>
      <vt:lpstr>&lt;일본의 총무성&gt;</vt:lpstr>
      <vt:lpstr>&lt;일본의 문부과학성&gt;</vt:lpstr>
      <vt:lpstr>&lt;일본의 법무성&gt;</vt:lpstr>
      <vt:lpstr>&lt;일본의 외무성&gt;</vt:lpstr>
      <vt:lpstr>&lt;일본의 재무성&gt;</vt:lpstr>
      <vt:lpstr>&lt;일본의 경제산업성&gt;</vt:lpstr>
      <vt:lpstr>&lt;일본의 후생노동성&gt;</vt:lpstr>
      <vt:lpstr>&lt;일본의 농림수산성&gt;</vt:lpstr>
      <vt:lpstr>&lt;일본의 국토교통성&gt;</vt:lpstr>
      <vt:lpstr>&lt;일본의 환경성&gt;</vt:lpstr>
      <vt:lpstr>&lt;일본의 방위성&gt;</vt:lpstr>
      <vt:lpstr>&lt;일본의 부흥청&gt;</vt:lpstr>
      <vt:lpstr>&lt;일본의 인사원&gt; </vt:lpstr>
      <vt:lpstr>&lt;일본의 궁내청&gt;</vt:lpstr>
      <vt:lpstr>&lt;일본의 회계검사원&gt;</vt:lpstr>
      <vt:lpstr>&lt;일본의 국가공안위원회&gt;</vt:lpstr>
      <vt:lpstr>&lt;일본의 특허청&gt;</vt:lpstr>
      <vt:lpstr>&lt;일본의 카지노관리위원회&gt;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&lt;일본의 정치와 경제&gt;   일본의 행정기관</dc:title>
  <dc:creator>세현 안</dc:creator>
  <cp:lastModifiedBy>세현 안</cp:lastModifiedBy>
  <cp:revision>13</cp:revision>
  <dcterms:created xsi:type="dcterms:W3CDTF">2023-09-23T14:51:33Z</dcterms:created>
  <dcterms:modified xsi:type="dcterms:W3CDTF">2023-09-24T14:41:19Z</dcterms:modified>
</cp:coreProperties>
</file>