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73" r:id="rId13"/>
    <p:sldId id="266" r:id="rId14"/>
    <p:sldId id="267" r:id="rId15"/>
    <p:sldId id="268" r:id="rId16"/>
    <p:sldId id="270" r:id="rId17"/>
    <p:sldId id="269" r:id="rId18"/>
    <p:sldId id="271" r:id="rId19"/>
  </p:sldIdLst>
  <p:sldSz cx="9906000" cy="6858000" type="A4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맑은 고딕" pitchFamily="50" charset="-127"/>
      <p:regular r:id="rId24"/>
      <p:bold r:id="rId25"/>
    </p:embeddedFont>
    <p:embeddedFont>
      <p:font typeface="-윤고딕330" charset="-127"/>
      <p:regular r:id="rId26"/>
    </p:embeddedFont>
    <p:embeddedFont>
      <p:font typeface="-윤고딕320" charset="-127"/>
      <p:regular r:id="rId27"/>
    </p:embeddedFont>
    <p:embeddedFont>
      <p:font typeface="Calibri Light" pitchFamily="34" charset="0"/>
      <p:regular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74A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170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327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2058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9845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5735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4752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3916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397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4426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0123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61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2830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E36E2-DCF4-44E6-9D19-AF8ED92CD9A6}" type="datetimeFigureOut">
              <a:rPr lang="ko-KR" altLang="en-US" smtClean="0"/>
              <a:pPr/>
              <a:t>2021-03-31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E725-DB4D-448A-A54F-B74B221C75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9986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ADC4760C-08F4-434C-917C-104E5843CA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4" t="3490" r="2356" b="6831"/>
          <a:stretch/>
        </p:blipFill>
        <p:spPr>
          <a:xfrm>
            <a:off x="2260480" y="547995"/>
            <a:ext cx="5600071" cy="320319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54A29297-FB25-4E0A-A5C8-F16FDAA2830C}"/>
              </a:ext>
            </a:extLst>
          </p:cNvPr>
          <p:cNvSpPr/>
          <p:nvPr/>
        </p:nvSpPr>
        <p:spPr>
          <a:xfrm>
            <a:off x="0" y="6138250"/>
            <a:ext cx="9906000" cy="719750"/>
          </a:xfrm>
          <a:prstGeom prst="rect">
            <a:avLst/>
          </a:prstGeom>
          <a:solidFill>
            <a:srgbClr val="AFC74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E9F9DF-93DE-4F8E-B6CE-76CFB1722739}"/>
              </a:ext>
            </a:extLst>
          </p:cNvPr>
          <p:cNvSpPr txBox="1"/>
          <p:nvPr/>
        </p:nvSpPr>
        <p:spPr>
          <a:xfrm>
            <a:off x="2486755" y="4159356"/>
            <a:ext cx="5107767" cy="400110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일본 문화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C755F5-7437-4F6C-BFF7-BEFCAA130634}"/>
              </a:ext>
            </a:extLst>
          </p:cNvPr>
          <p:cNvSpPr txBox="1"/>
          <p:nvPr/>
        </p:nvSpPr>
        <p:spPr>
          <a:xfrm>
            <a:off x="8586731" y="6511228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</p:spTree>
    <p:extLst>
      <p:ext uri="{BB962C8B-B14F-4D97-AF65-F5344CB8AC3E}">
        <p14:creationId xmlns:p14="http://schemas.microsoft.com/office/powerpoint/2010/main" xmlns="" val="48398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5BE953-C969-41F2-8A24-40B9FC17DADB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가족문화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78C8CDB0-5BCD-497C-A9CB-3C50229BA8C4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C87178-E768-4972-96E1-B786B86279AF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132D3A-B2C7-43FA-9AED-6224CF0DDBEC}"/>
              </a:ext>
            </a:extLst>
          </p:cNvPr>
          <p:cNvSpPr txBox="1"/>
          <p:nvPr/>
        </p:nvSpPr>
        <p:spPr>
          <a:xfrm>
            <a:off x="324579" y="1303531"/>
            <a:ext cx="809796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동아시아에서는 비교적 서구화되었다는 인식과 반대로 일본은 오히려 한국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중국보다 더 가부장적으로 보이는 문화도 많이 남아 있는데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일본어에서 남편을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'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주인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'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이라는 뜻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) </a:t>
            </a:r>
          </a:p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결혼하면 여자의 성을 남자의 성으로 바꾸는 것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등이 있다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물론 현대에 와서는 줄어들어가는 세태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사촌간 혼인이 가능한 나라이다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사실 한중일 중에 일본이 그래서 한국 사람한테는 특이하게 느껴지지만 사실 법적으로 사촌간 혼인은 합법인 나라가 불법인 나라보다 더 많다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다만 가능하기만 할 뿐 실제로 사촌간 결혼이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흔치는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않다고 한다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8" name="Picture 2" descr="일본 제대로 알기] 성씨만 30만개···결혼하면 아내는 남편 성 따라">
            <a:extLst>
              <a:ext uri="{FF2B5EF4-FFF2-40B4-BE49-F238E27FC236}">
                <a16:creationId xmlns:a16="http://schemas.microsoft.com/office/drawing/2014/main" xmlns="" id="{5560E2BF-5DC3-430C-9F1E-1B01184F8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79" y="3735139"/>
            <a:ext cx="4228219" cy="19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사촌간 결혼 가능한 나라들 - 유머/이슈 - 꾸르">
            <a:extLst>
              <a:ext uri="{FF2B5EF4-FFF2-40B4-BE49-F238E27FC236}">
                <a16:creationId xmlns:a16="http://schemas.microsoft.com/office/drawing/2014/main" xmlns="" id="{BAEE548F-B635-43D3-8401-4DE02E199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894" y="3343306"/>
            <a:ext cx="4847527" cy="26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35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FD1C05-DD92-4B93-8E33-DE42A3CAE56A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식사습관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1DDE0C7-DD9B-4D3C-AD11-6CEE3A248957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332CEE-C6D3-4BF3-9630-FB13ED92C649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C47B0F-22D7-438A-8B74-AAAA50C5A07E}"/>
              </a:ext>
            </a:extLst>
          </p:cNvPr>
          <p:cNvSpPr txBox="1"/>
          <p:nvPr/>
        </p:nvSpPr>
        <p:spPr>
          <a:xfrm>
            <a:off x="324580" y="1303531"/>
            <a:ext cx="8335020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일본 사람들은 국을 먹을 때도 숟가락을 잘 쓰지 않는다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한국에서 포크를 대하는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태도와도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비슷한데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한국 사람은 맨밥을 먹을 때 숟가락으로 먹을 때도 있고 젓가락으로 먹을 때도 있지만 일본은 오직 젓가락으로만 먹고 수프 같이 특수한 경우가 아니면 숟가락을 쓰지 않는다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다만 그렇다고 숟가락이 아예 없는 건 아니고 무언가를 담는 용도로 쓰인다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한국과는 다르게 숟가락을 쓰면 어른스럽지 못하다고 생각하는 사람들도 존재한다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9218" name="Picture 2" descr="일본인 친구와 식사 시 지켜야 할 매너 7가지. - LIVE JAPAN ( 일본여행·추천명소·지역정보 )">
            <a:extLst>
              <a:ext uri="{FF2B5EF4-FFF2-40B4-BE49-F238E27FC236}">
                <a16:creationId xmlns:a16="http://schemas.microsoft.com/office/drawing/2014/main" xmlns="" id="{377D4AF0-366D-45E7-A50A-E76BF9E2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265" y="3631020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문화] 놓고 먹는 한국. 들고 먹는 일본 - 일본인의 식사 예절 : 네이버 블로그">
            <a:extLst>
              <a:ext uri="{FF2B5EF4-FFF2-40B4-BE49-F238E27FC236}">
                <a16:creationId xmlns:a16="http://schemas.microsoft.com/office/drawing/2014/main" xmlns="" id="{34343F36-6962-4DA1-9D57-3B1D8AB9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379" y="2800029"/>
            <a:ext cx="3108625" cy="32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8E11FA7C-8A2E-4973-9CD4-6C8F17AF67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2336" t="31705" r="34013" b="50000"/>
          <a:stretch/>
        </p:blipFill>
        <p:spPr>
          <a:xfrm>
            <a:off x="553674" y="3607269"/>
            <a:ext cx="2565600" cy="199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7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F18169-43DE-4B72-8773-0433F57B7480}"/>
              </a:ext>
            </a:extLst>
          </p:cNvPr>
          <p:cNvSpPr txBox="1"/>
          <p:nvPr/>
        </p:nvSpPr>
        <p:spPr>
          <a:xfrm>
            <a:off x="1853967" y="520117"/>
            <a:ext cx="18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340F2E66-9D08-4E09-AFD9-3FBA56454C45}"/>
              </a:ext>
            </a:extLst>
          </p:cNvPr>
          <p:cNvGrpSpPr/>
          <p:nvPr/>
        </p:nvGrpSpPr>
        <p:grpSpPr>
          <a:xfrm>
            <a:off x="324580" y="317172"/>
            <a:ext cx="3221925" cy="323165"/>
            <a:chOff x="324580" y="317172"/>
            <a:chExt cx="3221925" cy="3231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754E7C9-EBC5-4AFF-B134-38369CB67FAD}"/>
                </a:ext>
              </a:extLst>
            </p:cNvPr>
            <p:cNvSpPr txBox="1"/>
            <p:nvPr/>
          </p:nvSpPr>
          <p:spPr>
            <a:xfrm>
              <a:off x="324580" y="317172"/>
              <a:ext cx="3221925" cy="323165"/>
            </a:xfrm>
            <a:prstGeom prst="rect">
              <a:avLst/>
            </a:prstGeom>
            <a:noFill/>
            <a:ln w="28575">
              <a:solidFill>
                <a:srgbClr val="AFC74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rPr>
                <a:t>시청각 자료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1F2C50AF-DA57-4C9F-B5EE-7B428CA3C8C3}"/>
                </a:ext>
              </a:extLst>
            </p:cNvPr>
            <p:cNvGrpSpPr/>
            <p:nvPr/>
          </p:nvGrpSpPr>
          <p:grpSpPr>
            <a:xfrm>
              <a:off x="3241937" y="383270"/>
              <a:ext cx="199988" cy="190967"/>
              <a:chOff x="5887545" y="748638"/>
              <a:chExt cx="199988" cy="190967"/>
            </a:xfrm>
          </p:grpSpPr>
          <p:sp>
            <p:nvSpPr>
              <p:cNvPr id="9" name="타원 8">
                <a:extLst>
                  <a:ext uri="{FF2B5EF4-FFF2-40B4-BE49-F238E27FC236}">
                    <a16:creationId xmlns:a16="http://schemas.microsoft.com/office/drawing/2014/main" xmlns="" id="{CF64FD6C-48F3-4071-9545-73FCDD0A35AA}"/>
                  </a:ext>
                </a:extLst>
              </p:cNvPr>
              <p:cNvSpPr/>
              <p:nvPr/>
            </p:nvSpPr>
            <p:spPr>
              <a:xfrm rot="17068100">
                <a:off x="5887545" y="748638"/>
                <a:ext cx="143812" cy="143812"/>
              </a:xfrm>
              <a:prstGeom prst="ellipse">
                <a:avLst/>
              </a:prstGeom>
              <a:noFill/>
              <a:ln w="19050">
                <a:solidFill>
                  <a:srgbClr val="AFC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-윤고딕330" panose="02030504000101010101" pitchFamily="18" charset="-127"/>
                  <a:ea typeface="-윤고딕330" panose="02030504000101010101" pitchFamily="18" charset="-127"/>
                </a:endParaRPr>
              </a:p>
            </p:txBody>
          </p:sp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xmlns="" id="{021C2E44-A3A9-458F-942F-F4ACB54230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8937" y="866026"/>
                <a:ext cx="78596" cy="73579"/>
              </a:xfrm>
              <a:prstGeom prst="line">
                <a:avLst/>
              </a:prstGeom>
              <a:ln w="19050">
                <a:solidFill>
                  <a:srgbClr val="AFC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xmlns="" id="{23673C6D-8795-4880-B011-65791ADF3A36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00A8F5-4ACD-461E-91D4-80405CC8930D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A986AC-D73D-4E6A-9E81-406E4ADFB9B7}"/>
              </a:ext>
            </a:extLst>
          </p:cNvPr>
          <p:cNvSpPr txBox="1"/>
          <p:nvPr/>
        </p:nvSpPr>
        <p:spPr>
          <a:xfrm>
            <a:off x="2146852" y="3036585"/>
            <a:ext cx="562554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500" b="1" dirty="0">
                <a:solidFill>
                  <a:srgbClr val="766847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일본밥상에 숟가락이 없는 이유</a:t>
            </a:r>
            <a:endParaRPr lang="en-US" altLang="ko-KR" sz="1500" b="1" dirty="0">
              <a:solidFill>
                <a:srgbClr val="766847"/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ctr"/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ctr"/>
            <a:r>
              <a:rPr lang="en-US" altLang="ko-KR" sz="1500" dirty="0"/>
              <a:t>https://www.youtube.com/watch?v=ikGpgRiRSL8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352427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노크 안내 일러스트 : 네이버 블로그">
            <a:extLst>
              <a:ext uri="{FF2B5EF4-FFF2-40B4-BE49-F238E27FC236}">
                <a16:creationId xmlns:a16="http://schemas.microsoft.com/office/drawing/2014/main" xmlns="" id="{6D08CB80-00E6-410C-BB89-23B9AAE8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1718" y="2322631"/>
            <a:ext cx="2350026" cy="18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규동 일러스트 - 스톡일러스트 [43650840] - PIXTA">
            <a:extLst>
              <a:ext uri="{FF2B5EF4-FFF2-40B4-BE49-F238E27FC236}">
                <a16:creationId xmlns:a16="http://schemas.microsoft.com/office/drawing/2014/main" xmlns="" id="{1B6CD8B9-F390-4C99-9BCF-AD3392EDA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3"/>
          <a:stretch/>
        </p:blipFill>
        <p:spPr bwMode="auto">
          <a:xfrm>
            <a:off x="6171573" y="4311932"/>
            <a:ext cx="2480290" cy="23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23E01D-77D8-4474-8BB1-BD1A6296F62C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기본예절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2F84AE52-4C2D-4F9E-9067-1C771F5FFA45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F292B6-CD2E-4CB7-9485-F25B9B2F52D6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7C8DE3-E7D7-4F69-962C-D9EC92EC7BA6}"/>
              </a:ext>
            </a:extLst>
          </p:cNvPr>
          <p:cNvSpPr txBox="1"/>
          <p:nvPr/>
        </p:nvSpPr>
        <p:spPr>
          <a:xfrm>
            <a:off x="324579" y="2055672"/>
            <a:ext cx="7879854" cy="290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- 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공중목욕탕에서는 때를 밀지 않는다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따라서 모르는 사람에게 때를 밀어달라고 부탁하는 것도 민폐가 되니 요주의</a:t>
            </a: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b="0" i="0" dirty="0"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문을 노크한 뒤에는 바로 들어가지 않고 상대가 응답을 표현할 때까지 기다린다</a:t>
            </a:r>
            <a:r>
              <a:rPr lang="en-US" altLang="ko-KR" sz="1600" b="0" i="0" dirty="0"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600" b="0" i="0" dirty="0"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엄청 친하다고 해도 예외는 아니다</a:t>
            </a:r>
            <a:endParaRPr lang="en-US" altLang="ko-KR" sz="1600" b="0" i="0" dirty="0">
              <a:effectLst/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z="1600" b="0" i="0" dirty="0">
              <a:effectLst/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- 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음식의 외형을 매우 중시하기 때문에 식사 중에는 아무리 덮밥이라도 마구 비벼서 먹지 않는다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일본에서는 밥에 반찬을 마구 뒤섞어 먹는 것을 품위가 없다고 여긴다</a:t>
            </a: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1026" name="Picture 2" descr="목욕재개] “때밀이라고요? 이젠 고소득 전문직 '목욕관리사'입니다”">
            <a:extLst>
              <a:ext uri="{FF2B5EF4-FFF2-40B4-BE49-F238E27FC236}">
                <a16:creationId xmlns:a16="http://schemas.microsoft.com/office/drawing/2014/main" xmlns="" id="{04C1242A-96E2-42B6-A26C-F7C7F2B8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988" y="708939"/>
            <a:ext cx="2178646" cy="144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00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83679-DFC6-4D53-B197-7A36B30DE57E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기본예절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4DA5C22A-CBFF-4341-8CC9-69FFE78B8BC3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FA93A2-F910-4078-97BF-855EF70B5F27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144E83-BFEE-448D-B40D-29079541269B}"/>
              </a:ext>
            </a:extLst>
          </p:cNvPr>
          <p:cNvSpPr txBox="1"/>
          <p:nvPr/>
        </p:nvSpPr>
        <p:spPr>
          <a:xfrm>
            <a:off x="1280440" y="2292636"/>
            <a:ext cx="7345120" cy="2486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-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일본인들은 겸손의 미덕을 굉장히 중시한다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칭찬을 들었을 때 서구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한국은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'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고맙습니다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'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하고 감사를 표하는 게 일반적이지만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일본에서는 할 수 있는 최대한 겸손하게 말해야 한다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- 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식사 중에는 밥그릇을 손으로 들고 먹는다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밥그릇을 식탁에 놓고 한 손으로만 먹으면 두 손으로 하는 식사에 비해 예의가 없다고 여긴다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2050" name="Picture 2" descr="혹시 밥그릇들고 식사 하시나요? 드라마 속 식사 문화의 변화">
            <a:extLst>
              <a:ext uri="{FF2B5EF4-FFF2-40B4-BE49-F238E27FC236}">
                <a16:creationId xmlns:a16="http://schemas.microsoft.com/office/drawing/2014/main" xmlns="" id="{191032EA-4D26-4812-97C2-716CAF43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576" y="4324860"/>
            <a:ext cx="26955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잡담] 대한민국 사람은 왜 밥그릇을 들고 안먹나요 - DVDPrime">
            <a:extLst>
              <a:ext uri="{FF2B5EF4-FFF2-40B4-BE49-F238E27FC236}">
                <a16:creationId xmlns:a16="http://schemas.microsoft.com/office/drawing/2014/main" xmlns="" id="{4535C4DB-53BF-4B8E-9B24-88B9CA08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351" y="4324860"/>
            <a:ext cx="4236864" cy="16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어린이 매너교실] [46] 칭찬의 기술 - 프리미엄조선">
            <a:extLst>
              <a:ext uri="{FF2B5EF4-FFF2-40B4-BE49-F238E27FC236}">
                <a16:creationId xmlns:a16="http://schemas.microsoft.com/office/drawing/2014/main" xmlns="" id="{BC81FCD3-D18F-462D-A356-8DA77FF05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989"/>
          <a:stretch/>
        </p:blipFill>
        <p:spPr bwMode="auto">
          <a:xfrm>
            <a:off x="2672894" y="585369"/>
            <a:ext cx="4560212" cy="16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7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9AD6F8-E7C7-46ED-8124-1395DC629328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기본예절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C7CFBA07-AC00-4F33-9FE4-80C2A14A6F2F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761D58-0928-4DB4-87E2-45833AF92B94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651218-1E52-420F-99D1-C12F43B5932C}"/>
              </a:ext>
            </a:extLst>
          </p:cNvPr>
          <p:cNvSpPr txBox="1"/>
          <p:nvPr/>
        </p:nvSpPr>
        <p:spPr>
          <a:xfrm>
            <a:off x="1049743" y="1656068"/>
            <a:ext cx="7806513" cy="2486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공중목욕탕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(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센토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을 이용할 때는 한국과 달리 가급적 수건으로 국부를 가린다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일본에서는 아무리 욕탕 안이라도 타인의 시선이 있는 공간에서는 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홀라당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벗고 다니지 않는다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다만 상하좌우 안 보이게 철저하게 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가린다기보다는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'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나는 가리고 있다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'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는 티를 내는 정도다</a:t>
            </a: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집에서 목욕할 때도 앞에 목욕한 다른 가족이 쓴 욕조의 물을 버리지 않고 이어서 그대로</a:t>
            </a: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사용한다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한국과 달리 물을 버리지 않아도 데울 수 있는 장치가 있기 때문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단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욕조에 들어가기 앞서 미리 샤워로 몸을 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씻어둔다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3076" name="Picture 4" descr="수건 0명에 대한 스톡 벡터 아트 및 기타 이미지 - iStock">
            <a:extLst>
              <a:ext uri="{FF2B5EF4-FFF2-40B4-BE49-F238E27FC236}">
                <a16:creationId xmlns:a16="http://schemas.microsoft.com/office/drawing/2014/main" xmlns="" id="{4E32A39C-1394-4E97-AA22-9FAE6AA1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3551" y="671447"/>
            <a:ext cx="1658896" cy="100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일본생활] 일본의 욕조에 붙어있는 신기한 이것! 일본의 목욕문화!">
            <a:extLst>
              <a:ext uri="{FF2B5EF4-FFF2-40B4-BE49-F238E27FC236}">
                <a16:creationId xmlns:a16="http://schemas.microsoft.com/office/drawing/2014/main" xmlns="" id="{C0FECBDF-E005-44C9-B60C-E0404525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269" y="4239792"/>
            <a:ext cx="2871657" cy="215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욕조물 돌려쓰는 일본의 목욕 문화.txt - 인스티즈(instiz) 인티포털">
            <a:extLst>
              <a:ext uri="{FF2B5EF4-FFF2-40B4-BE49-F238E27FC236}">
                <a16:creationId xmlns:a16="http://schemas.microsoft.com/office/drawing/2014/main" xmlns="" id="{F5059F4D-8AE2-4A8C-B18B-12AF2D04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261" y="4239790"/>
            <a:ext cx="2872410" cy="215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화장실 개념, 평면 벡터 일러스트 레이 션에 샤워를하는 행복 한 사람. 로열티 무료 사진, 그림, 이미지 그리고 스톡포토그래피.  Image 76970214.">
            <a:extLst>
              <a:ext uri="{FF2B5EF4-FFF2-40B4-BE49-F238E27FC236}">
                <a16:creationId xmlns:a16="http://schemas.microsoft.com/office/drawing/2014/main" xmlns="" id="{F04D5250-8D80-4FD6-B184-BB586FD6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7554" y="4231380"/>
            <a:ext cx="2151535" cy="215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04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E75471-7C61-4D67-AAA2-62259D3F2D94}"/>
              </a:ext>
            </a:extLst>
          </p:cNvPr>
          <p:cNvSpPr txBox="1"/>
          <p:nvPr/>
        </p:nvSpPr>
        <p:spPr>
          <a:xfrm>
            <a:off x="324580" y="317172"/>
            <a:ext cx="2727539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신사란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?/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-윤고딕330" panose="02030504000101010101" pitchFamily="18" charset="-127"/>
                <a:ea typeface="-윤고딕330" panose="02030504000101010101" pitchFamily="18" charset="-127"/>
              </a:rPr>
              <a:t>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-윤고딕330" panose="02030504000101010101" pitchFamily="18" charset="-127"/>
                <a:ea typeface="-윤고딕330" panose="02030504000101010101" pitchFamily="18" charset="-127"/>
              </a:rPr>
              <a:t>신사의 구조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DA057857-D310-4112-BF18-1CA14EEBF9DA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DDCAEE-2152-46AE-BAAF-FD347649B4D6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EE0AA7-4D45-4852-918B-FD974CA16092}"/>
              </a:ext>
            </a:extLst>
          </p:cNvPr>
          <p:cNvSpPr txBox="1"/>
          <p:nvPr/>
        </p:nvSpPr>
        <p:spPr>
          <a:xfrm>
            <a:off x="1434579" y="881222"/>
            <a:ext cx="7129943" cy="144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일본의 신도 신앙에 의거하여 신들을 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제사지내기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위해 세워진 건물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또는 시설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신도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: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조상과 자연을 섬기는 일본의 종교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신사는 일본 신화에 내려오는 신 이외에 지역 고유의 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토속신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국가나 지역에 크게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공을 세운 위인을 위해서 만들어졌다고 한다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5FF8B065-8948-4DDC-834F-FCDC85BA89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579" y="2679585"/>
            <a:ext cx="3613887" cy="20315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B61A7047-CF36-4799-A70D-740E33A5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06" r="6296"/>
          <a:stretch/>
        </p:blipFill>
        <p:spPr>
          <a:xfrm>
            <a:off x="5509901" y="2523223"/>
            <a:ext cx="3076830" cy="23443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DA8A5C-AEBC-4833-B05F-5A4DD8DADD0A}"/>
              </a:ext>
            </a:extLst>
          </p:cNvPr>
          <p:cNvSpPr txBox="1"/>
          <p:nvPr/>
        </p:nvSpPr>
        <p:spPr>
          <a:xfrm>
            <a:off x="2149679" y="4893733"/>
            <a:ext cx="5624818" cy="1446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일본신사는 크게 토리이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본전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배전으로 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나뉘어져있다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토리이는 간단히 말해서 신의 구역과 인간의 구역을 나누는 문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본전은 신사에서 가장 중심이 되는 공간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배전은 참배를 하는 공간이다</a:t>
            </a:r>
            <a:endParaRPr lang="ko-KR" altLang="en-US" sz="1500" dirty="0"/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xmlns="" id="{7B9986E1-5DCA-4A4F-98CA-7EBA0CC12887}"/>
              </a:ext>
            </a:extLst>
          </p:cNvPr>
          <p:cNvCxnSpPr>
            <a:cxnSpLocks/>
            <a:stCxn id="9" idx="1"/>
            <a:endCxn id="7" idx="1"/>
          </p:cNvCxnSpPr>
          <p:nvPr/>
        </p:nvCxnSpPr>
        <p:spPr>
          <a:xfrm rot="10800000">
            <a:off x="1434579" y="1605139"/>
            <a:ext cx="12700" cy="2090237"/>
          </a:xfrm>
          <a:prstGeom prst="bentConnector3">
            <a:avLst>
              <a:gd name="adj1" fmla="val 1800000"/>
            </a:avLst>
          </a:prstGeom>
          <a:ln w="28575">
            <a:solidFill>
              <a:srgbClr val="AFC7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xmlns="" id="{2B191ACB-F4DA-4921-9F75-EA3F45A750E7}"/>
              </a:ext>
            </a:extLst>
          </p:cNvPr>
          <p:cNvCxnSpPr>
            <a:cxnSpLocks/>
            <a:stCxn id="10" idx="3"/>
            <a:endCxn id="17" idx="3"/>
          </p:cNvCxnSpPr>
          <p:nvPr/>
        </p:nvCxnSpPr>
        <p:spPr>
          <a:xfrm flipH="1">
            <a:off x="7774497" y="3695374"/>
            <a:ext cx="812234" cy="1921506"/>
          </a:xfrm>
          <a:prstGeom prst="bentConnector3">
            <a:avLst>
              <a:gd name="adj1" fmla="val -28145"/>
            </a:avLst>
          </a:prstGeom>
          <a:ln w="28575">
            <a:solidFill>
              <a:srgbClr val="AFC7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22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D390AF-4196-4C78-B643-E4A918469A14}"/>
              </a:ext>
            </a:extLst>
          </p:cNvPr>
          <p:cNvSpPr txBox="1"/>
          <p:nvPr/>
        </p:nvSpPr>
        <p:spPr>
          <a:xfrm>
            <a:off x="324580" y="317172"/>
            <a:ext cx="2579258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신사의 종류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077243D4-A031-4E75-927A-B93500818F78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3C3813-02D1-41A2-A6F4-2E98DDD026CA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1D1FC8-09EC-47FA-AC33-87ACD2A6E742}"/>
              </a:ext>
            </a:extLst>
          </p:cNvPr>
          <p:cNvSpPr txBox="1"/>
          <p:nvPr/>
        </p:nvSpPr>
        <p:spPr>
          <a:xfrm>
            <a:off x="262942" y="3571610"/>
            <a:ext cx="8810436" cy="2486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유명한 야스쿠니 신사 메이지 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신궁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하코네신사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등이 유명하다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야스쿠니 신사는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9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만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9000m2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로 일본 내 최대 규모를 자랑하는 신사이다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황군의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혼령을 달래기 위해 만들어진 신사로 야스쿠니는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‘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나라를 평안하게 하다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’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라는 의미를 가지고 있다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하코네신사는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757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년에 세워져 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하코네의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가장 오랜 역사를 지니고 있다고 한다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신사 주변이 숲으로 둘러 쌓여 있어 경관이 아름답고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무척 거대하고 멋있어서 사진 </a:t>
            </a:r>
            <a:r>
              <a:rPr lang="ko-KR" altLang="en-US" sz="1500" dirty="0" err="1">
                <a:latin typeface="-윤고딕320" panose="02030504000101010101" pitchFamily="18" charset="-127"/>
                <a:ea typeface="-윤고딕320" panose="02030504000101010101" pitchFamily="18" charset="-127"/>
              </a:rPr>
              <a:t>스팟으로</a:t>
            </a:r>
            <a:r>
              <a:rPr lang="ko-KR" altLang="en-US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 유명하다</a:t>
            </a:r>
            <a:r>
              <a:rPr lang="en-US" altLang="ko-KR" sz="150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88E2CF71-3072-4EC7-80EF-15D3E12532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942" y="993300"/>
            <a:ext cx="2887010" cy="222534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0180CA10-74B2-42D9-983C-AF2CC17988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5729" y="993300"/>
            <a:ext cx="3314541" cy="221127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993867E7-9908-4FFA-A4E2-02313614A5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4410" y="993301"/>
            <a:ext cx="2948648" cy="221127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6585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E916D9-6D62-4A3B-A309-03ACB58A9B79}"/>
              </a:ext>
            </a:extLst>
          </p:cNvPr>
          <p:cNvSpPr txBox="1"/>
          <p:nvPr/>
        </p:nvSpPr>
        <p:spPr>
          <a:xfrm>
            <a:off x="2486755" y="4159356"/>
            <a:ext cx="5107767" cy="400110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감사합니다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6CE55B22-F1A2-4A3B-AAE5-AECCEEFF7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68" t="23409" r="18840" b="21797"/>
          <a:stretch/>
        </p:blipFill>
        <p:spPr>
          <a:xfrm>
            <a:off x="4185873" y="1340887"/>
            <a:ext cx="1709530" cy="170953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1128AFAE-AFCC-4988-9C2C-F3FA4E674720}"/>
              </a:ext>
            </a:extLst>
          </p:cNvPr>
          <p:cNvSpPr/>
          <p:nvPr/>
        </p:nvSpPr>
        <p:spPr>
          <a:xfrm>
            <a:off x="0" y="5301574"/>
            <a:ext cx="9906000" cy="1556426"/>
          </a:xfrm>
          <a:prstGeom prst="rect">
            <a:avLst/>
          </a:prstGeom>
          <a:solidFill>
            <a:srgbClr val="AFC74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8931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A75A8D-BF0C-409E-B899-C1B60AEE86A3}"/>
              </a:ext>
            </a:extLst>
          </p:cNvPr>
          <p:cNvSpPr txBox="1"/>
          <p:nvPr/>
        </p:nvSpPr>
        <p:spPr>
          <a:xfrm>
            <a:off x="5111033" y="1950246"/>
            <a:ext cx="4680948" cy="4131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신분제 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가족문화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식사습관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시청각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기본예절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 err="1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신사란</a:t>
            </a:r>
            <a:r>
              <a:rPr lang="en-US" altLang="ko-KR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?</a:t>
            </a:r>
            <a:endParaRPr lang="ko-KR" altLang="en-US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2D33BB-9B13-4066-96AE-AAA56E8A6388}"/>
              </a:ext>
            </a:extLst>
          </p:cNvPr>
          <p:cNvSpPr txBox="1"/>
          <p:nvPr/>
        </p:nvSpPr>
        <p:spPr>
          <a:xfrm>
            <a:off x="1277720" y="844798"/>
            <a:ext cx="5107767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rgbClr val="766847"/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Contents</a:t>
            </a:r>
            <a:endParaRPr lang="ko-KR" altLang="en-US" sz="1500" b="1" dirty="0">
              <a:solidFill>
                <a:srgbClr val="766847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A38AB452-E5B5-42D6-B0D3-C5634FFC4744}"/>
              </a:ext>
            </a:extLst>
          </p:cNvPr>
          <p:cNvGrpSpPr/>
          <p:nvPr/>
        </p:nvGrpSpPr>
        <p:grpSpPr>
          <a:xfrm>
            <a:off x="5975937" y="905545"/>
            <a:ext cx="215588" cy="221659"/>
            <a:chOff x="5887545" y="748638"/>
            <a:chExt cx="170439" cy="175627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xmlns="" id="{D882E6C4-D67D-4801-9AC1-13B3231018CC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rgbClr val="AFC7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xmlns="" id="{0C177759-7C72-4514-96DA-6BEFAB0F72B6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rgbClr val="AFC7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81A90607-0AC7-4832-B7B3-764549E1B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7" t="13273" r="5193" b="12983"/>
          <a:stretch/>
        </p:blipFill>
        <p:spPr>
          <a:xfrm>
            <a:off x="7291512" y="298254"/>
            <a:ext cx="1668101" cy="15108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761BA15-E818-48D9-B754-3EBBFE39688D}"/>
              </a:ext>
            </a:extLst>
          </p:cNvPr>
          <p:cNvSpPr txBox="1"/>
          <p:nvPr/>
        </p:nvSpPr>
        <p:spPr>
          <a:xfrm>
            <a:off x="281727" y="1962575"/>
            <a:ext cx="4680948" cy="4247317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</a:pPr>
            <a:r>
              <a:rPr lang="ko-KR" altLang="en-US" sz="1500" dirty="0" smtClean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스모</a:t>
            </a:r>
            <a:endParaRPr lang="ko-KR" altLang="en-US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검도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기모노</a:t>
            </a: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온천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애니메이션화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  <a:p>
            <a:pPr algn="ctr">
              <a:lnSpc>
                <a:spcPct val="300000"/>
              </a:lnSpc>
            </a:pPr>
            <a:r>
              <a:rPr lang="ko-KR" altLang="en-US" sz="1500" dirty="0">
                <a:solidFill>
                  <a:schemeClr val="bg1">
                    <a:lumMod val="50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매뉴얼화</a:t>
            </a:r>
            <a:endParaRPr lang="en-US" altLang="ko-KR" sz="1500" dirty="0">
              <a:solidFill>
                <a:schemeClr val="bg1">
                  <a:lumMod val="50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D93B78F2-E0D9-4E35-8BE6-4154184CC738}"/>
              </a:ext>
            </a:extLst>
          </p:cNvPr>
          <p:cNvGrpSpPr/>
          <p:nvPr/>
        </p:nvGrpSpPr>
        <p:grpSpPr>
          <a:xfrm>
            <a:off x="1062132" y="2344531"/>
            <a:ext cx="215588" cy="221659"/>
            <a:chOff x="5887545" y="748638"/>
            <a:chExt cx="170439" cy="175627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xmlns="" id="{08BCBFAE-C4DD-4968-A800-CBAA4246E6DF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xmlns="" id="{471666C4-57E4-4A43-8A55-3995553EF233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F50689CC-3EA4-400A-849F-80F36CE62996}"/>
              </a:ext>
            </a:extLst>
          </p:cNvPr>
          <p:cNvGrpSpPr/>
          <p:nvPr/>
        </p:nvGrpSpPr>
        <p:grpSpPr>
          <a:xfrm>
            <a:off x="1062132" y="3034488"/>
            <a:ext cx="215588" cy="221659"/>
            <a:chOff x="5887545" y="748638"/>
            <a:chExt cx="170439" cy="175627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xmlns="" id="{7D093D4A-E704-43E8-99D4-5AC9D3A7EB22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xmlns="" id="{4ADFCD73-F6F6-4241-BE06-21CB4F21C8C6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32B4C3AC-50EA-4CC6-9747-9FE3D34D902D}"/>
              </a:ext>
            </a:extLst>
          </p:cNvPr>
          <p:cNvGrpSpPr/>
          <p:nvPr/>
        </p:nvGrpSpPr>
        <p:grpSpPr>
          <a:xfrm>
            <a:off x="1062132" y="3730026"/>
            <a:ext cx="215588" cy="221659"/>
            <a:chOff x="5887545" y="748638"/>
            <a:chExt cx="170439" cy="175627"/>
          </a:xfrm>
        </p:grpSpPr>
        <p:sp>
          <p:nvSpPr>
            <p:cNvPr id="16" name="타원 15">
              <a:extLst>
                <a:ext uri="{FF2B5EF4-FFF2-40B4-BE49-F238E27FC236}">
                  <a16:creationId xmlns:a16="http://schemas.microsoft.com/office/drawing/2014/main" xmlns="" id="{3271522D-8EC0-444F-B85B-052ACFAF6843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xmlns="" id="{4CD3C028-68FF-46E8-BBA3-428BA9A96220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C5F353A9-495E-4544-B476-795FE98E0CA5}"/>
              </a:ext>
            </a:extLst>
          </p:cNvPr>
          <p:cNvGrpSpPr/>
          <p:nvPr/>
        </p:nvGrpSpPr>
        <p:grpSpPr>
          <a:xfrm>
            <a:off x="1062132" y="4419983"/>
            <a:ext cx="215588" cy="221659"/>
            <a:chOff x="5887545" y="748638"/>
            <a:chExt cx="170439" cy="175627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xmlns="" id="{7049E336-E120-4C46-8B61-36B0E7DB752E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xmlns="" id="{DC26E649-169A-4AD4-8900-CABAA07FE740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FA8DB7B9-F776-4988-9367-1BEF46B10357}"/>
              </a:ext>
            </a:extLst>
          </p:cNvPr>
          <p:cNvGrpSpPr/>
          <p:nvPr/>
        </p:nvGrpSpPr>
        <p:grpSpPr>
          <a:xfrm>
            <a:off x="1062132" y="5101586"/>
            <a:ext cx="215588" cy="221659"/>
            <a:chOff x="5887545" y="748638"/>
            <a:chExt cx="170439" cy="175627"/>
          </a:xfrm>
        </p:grpSpPr>
        <p:sp>
          <p:nvSpPr>
            <p:cNvPr id="22" name="타원 21">
              <a:extLst>
                <a:ext uri="{FF2B5EF4-FFF2-40B4-BE49-F238E27FC236}">
                  <a16:creationId xmlns:a16="http://schemas.microsoft.com/office/drawing/2014/main" xmlns="" id="{19E65988-F0B4-4AAB-9AE3-0FA2F8AB970D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xmlns="" id="{34DB5FB2-B903-4696-98A3-A76281B99938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ADE443A1-6227-4944-9125-25FC66612964}"/>
              </a:ext>
            </a:extLst>
          </p:cNvPr>
          <p:cNvGrpSpPr/>
          <p:nvPr/>
        </p:nvGrpSpPr>
        <p:grpSpPr>
          <a:xfrm>
            <a:off x="1062132" y="5791543"/>
            <a:ext cx="215588" cy="221659"/>
            <a:chOff x="5887545" y="748638"/>
            <a:chExt cx="170439" cy="175627"/>
          </a:xfrm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xmlns="" id="{5CB2E365-03C7-4C5E-9058-46393F908E7E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xmlns="" id="{88460E5E-CCE0-486A-A69F-FF6BF1FAAEC5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EEF049FE-F789-4DCB-A966-BEEEA08B6261}"/>
              </a:ext>
            </a:extLst>
          </p:cNvPr>
          <p:cNvGrpSpPr/>
          <p:nvPr/>
        </p:nvGrpSpPr>
        <p:grpSpPr>
          <a:xfrm>
            <a:off x="6129486" y="2349741"/>
            <a:ext cx="215588" cy="221659"/>
            <a:chOff x="5887545" y="748638"/>
            <a:chExt cx="170439" cy="175627"/>
          </a:xfrm>
        </p:grpSpPr>
        <p:sp>
          <p:nvSpPr>
            <p:cNvPr id="43" name="타원 42">
              <a:extLst>
                <a:ext uri="{FF2B5EF4-FFF2-40B4-BE49-F238E27FC236}">
                  <a16:creationId xmlns:a16="http://schemas.microsoft.com/office/drawing/2014/main" xmlns="" id="{333E1989-ED9C-4D8F-9A2B-17BD555B85AD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xmlns="" id="{478EE1DE-ABA5-4FC9-973C-D0797F54F3EA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xmlns="" id="{268FCB44-5E26-47EF-8112-1D5C2EA9997E}"/>
              </a:ext>
            </a:extLst>
          </p:cNvPr>
          <p:cNvGrpSpPr/>
          <p:nvPr/>
        </p:nvGrpSpPr>
        <p:grpSpPr>
          <a:xfrm>
            <a:off x="6129486" y="3039698"/>
            <a:ext cx="215588" cy="221659"/>
            <a:chOff x="5887545" y="748638"/>
            <a:chExt cx="170439" cy="175627"/>
          </a:xfrm>
        </p:grpSpPr>
        <p:sp>
          <p:nvSpPr>
            <p:cNvPr id="46" name="타원 45">
              <a:extLst>
                <a:ext uri="{FF2B5EF4-FFF2-40B4-BE49-F238E27FC236}">
                  <a16:creationId xmlns:a16="http://schemas.microsoft.com/office/drawing/2014/main" xmlns="" id="{B141571B-6FB5-4FCA-B53C-713F26CFD042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xmlns="" id="{EB2CF00D-DC5D-47D1-A606-78AFA780DC2B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xmlns="" id="{FE34C095-B554-4107-BF3F-FAB74185D5A7}"/>
              </a:ext>
            </a:extLst>
          </p:cNvPr>
          <p:cNvGrpSpPr/>
          <p:nvPr/>
        </p:nvGrpSpPr>
        <p:grpSpPr>
          <a:xfrm>
            <a:off x="6129486" y="3735236"/>
            <a:ext cx="215588" cy="221659"/>
            <a:chOff x="5887545" y="748638"/>
            <a:chExt cx="170439" cy="175627"/>
          </a:xfrm>
        </p:grpSpPr>
        <p:sp>
          <p:nvSpPr>
            <p:cNvPr id="49" name="타원 48">
              <a:extLst>
                <a:ext uri="{FF2B5EF4-FFF2-40B4-BE49-F238E27FC236}">
                  <a16:creationId xmlns:a16="http://schemas.microsoft.com/office/drawing/2014/main" xmlns="" id="{F35C4F51-CF61-49DA-AB97-6063E39B8DA1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xmlns="" id="{2128E9D6-C55F-4E4F-98AE-6ADE9EDBC28E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xmlns="" id="{C5888B06-B261-4366-83D6-7D9CF0FAA192}"/>
              </a:ext>
            </a:extLst>
          </p:cNvPr>
          <p:cNvGrpSpPr/>
          <p:nvPr/>
        </p:nvGrpSpPr>
        <p:grpSpPr>
          <a:xfrm>
            <a:off x="6129486" y="4425193"/>
            <a:ext cx="215588" cy="221659"/>
            <a:chOff x="5887545" y="748638"/>
            <a:chExt cx="170439" cy="175627"/>
          </a:xfrm>
        </p:grpSpPr>
        <p:sp>
          <p:nvSpPr>
            <p:cNvPr id="67" name="타원 66">
              <a:extLst>
                <a:ext uri="{FF2B5EF4-FFF2-40B4-BE49-F238E27FC236}">
                  <a16:creationId xmlns:a16="http://schemas.microsoft.com/office/drawing/2014/main" xmlns="" id="{48E80BAA-DCDD-4061-BECC-74602B27E2D0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xmlns="" id="{C1F7CA16-DD1D-457C-B7AE-B4524F61E15F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xmlns="" id="{D8886B44-51B6-4FED-80CE-60E6FE33CC8F}"/>
              </a:ext>
            </a:extLst>
          </p:cNvPr>
          <p:cNvGrpSpPr/>
          <p:nvPr/>
        </p:nvGrpSpPr>
        <p:grpSpPr>
          <a:xfrm>
            <a:off x="6129486" y="5106796"/>
            <a:ext cx="215588" cy="221659"/>
            <a:chOff x="5887545" y="748638"/>
            <a:chExt cx="170439" cy="175627"/>
          </a:xfrm>
        </p:grpSpPr>
        <p:sp>
          <p:nvSpPr>
            <p:cNvPr id="70" name="타원 69">
              <a:extLst>
                <a:ext uri="{FF2B5EF4-FFF2-40B4-BE49-F238E27FC236}">
                  <a16:creationId xmlns:a16="http://schemas.microsoft.com/office/drawing/2014/main" xmlns="" id="{C762F976-2BE8-4CD3-8E50-034B65BE21B6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xmlns="" id="{2828FC98-2210-477C-8E69-5451CB50057D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xmlns="" id="{B0707C5F-37D8-4C95-9FE0-6D4A35E2E9A8}"/>
              </a:ext>
            </a:extLst>
          </p:cNvPr>
          <p:cNvGrpSpPr/>
          <p:nvPr/>
        </p:nvGrpSpPr>
        <p:grpSpPr>
          <a:xfrm>
            <a:off x="6129486" y="5796753"/>
            <a:ext cx="215588" cy="221659"/>
            <a:chOff x="5887545" y="748638"/>
            <a:chExt cx="170439" cy="175627"/>
          </a:xfrm>
        </p:grpSpPr>
        <p:sp>
          <p:nvSpPr>
            <p:cNvPr id="73" name="타원 72">
              <a:extLst>
                <a:ext uri="{FF2B5EF4-FFF2-40B4-BE49-F238E27FC236}">
                  <a16:creationId xmlns:a16="http://schemas.microsoft.com/office/drawing/2014/main" xmlns="" id="{C62E6C74-320D-41A4-9AF2-12224DA20DB3}"/>
                </a:ext>
              </a:extLst>
            </p:cNvPr>
            <p:cNvSpPr/>
            <p:nvPr/>
          </p:nvSpPr>
          <p:spPr>
            <a:xfrm rot="17068100">
              <a:off x="5887545" y="748638"/>
              <a:ext cx="143812" cy="14381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endParaRPr>
            </a:p>
          </p:txBody>
        </p: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xmlns="" id="{64F8403B-8B65-48F3-B35A-4324FD754CB6}"/>
                </a:ext>
              </a:extLst>
            </p:cNvPr>
            <p:cNvCxnSpPr>
              <a:cxnSpLocks/>
            </p:cNvCxnSpPr>
            <p:nvPr/>
          </p:nvCxnSpPr>
          <p:spPr>
            <a:xfrm>
              <a:off x="6008937" y="866026"/>
              <a:ext cx="49047" cy="5823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3531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3AA581-B485-4B2B-91F5-16AB60D06F14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스모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456FF4F0-88EF-4D85-A6F3-ECED6FA199C4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9D3EE8-11BE-432E-9EA7-0947D700C82E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3D8F47-68CF-488A-9A16-64B733AA8C89}"/>
              </a:ext>
            </a:extLst>
          </p:cNvPr>
          <p:cNvSpPr txBox="1"/>
          <p:nvPr/>
        </p:nvSpPr>
        <p:spPr>
          <a:xfrm>
            <a:off x="623829" y="1138614"/>
            <a:ext cx="8321535" cy="1794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일본의 전통 씨름인 스모는 고대 일본 신화 시대부터 전해지는 운동으로 일본 신화에서는 신들끼리 이러한 형태의 씨름으로 승부를 겨루었다는 이야기가 전해진다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이러한 스모는 고대 이후 단순히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체육으로서만이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아니라 농업 생활의 길흉을 점치고 신과 소통을 한다는 종교적인 목적에서 치러졌다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그러다가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6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세기 이후에는 종교적인 행사에서 유희를 목적으로 하는 체육 활동으로 변모하였다</a:t>
            </a:r>
          </a:p>
        </p:txBody>
      </p:sp>
      <p:pic>
        <p:nvPicPr>
          <p:cNvPr id="1026" name="Picture 2" descr="코로나19 확산 일본, '천하장사급' 스모 선수도 감염 | 연합뉴스">
            <a:extLst>
              <a:ext uri="{FF2B5EF4-FFF2-40B4-BE49-F238E27FC236}">
                <a16:creationId xmlns:a16="http://schemas.microsoft.com/office/drawing/2014/main" xmlns="" id="{98F959F9-1E22-41C6-AA11-EE4E70A9A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904" y="3424872"/>
            <a:ext cx="3245966" cy="231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스모의 현재를 알 수 있는 감상 가이드 | 즐거움이 넘치는 일본여행">
            <a:extLst>
              <a:ext uri="{FF2B5EF4-FFF2-40B4-BE49-F238E27FC236}">
                <a16:creationId xmlns:a16="http://schemas.microsoft.com/office/drawing/2014/main" xmlns="" id="{18E16696-9D8F-4BFF-8C19-B0B8AA590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992364" cy="23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21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73DC6A-E681-432C-ABC5-591368399183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검도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C4928506-BB64-43A8-BD17-B93DE6030AA8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22FF16-6F6D-46F1-9E6B-D35B8D120D67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ED2A34E6-3870-4AB6-8C62-6C9403FF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09" y="1237820"/>
            <a:ext cx="8999381" cy="17940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긴 칼이나 죽도를 이용하는 기술인 검도는 사무라이들이 등장한 7~8세기 경부터 등장하여 실제 검을 사용하기도 하지만 보통 안전을 위해서 죽도를 사용하며, 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-윤고딕320" panose="02030504000101010101" pitchFamily="18" charset="-127"/>
              <a:ea typeface="-윤고딕320" panose="02030504000101010101" pitchFamily="18" charset="-127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1970년대 </a:t>
            </a:r>
            <a:r>
              <a:rPr kumimoji="0" lang="ko-KR" altLang="ko-KR" sz="15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국제검도연맹이</a:t>
            </a:r>
            <a:r>
              <a:rPr kumimoji="0" lang="ko-KR" altLang="ko-KR" sz="15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 창설되는 등 검도 또한 다른 일본의 전통 무술들처럼 국제적으로 보급되고 있는데, 대한민국에는 일제 강점기 이후 일본에 의해 적극적으로 보급되어, 1952년 대한 검도회가 최초로 세워진 이후에 여러 유파가 등장, 태권도나 아이키도 등과 더불어 대중에게 보급되어 있다.</a:t>
            </a:r>
            <a:endParaRPr kumimoji="0" lang="ko-KR" altLang="ko-K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2050" name="Picture 2" descr="검도 - 위키백과, 우리 모두의 백과사전">
            <a:extLst>
              <a:ext uri="{FF2B5EF4-FFF2-40B4-BE49-F238E27FC236}">
                <a16:creationId xmlns:a16="http://schemas.microsoft.com/office/drawing/2014/main" xmlns="" id="{4F24883D-4044-44A4-B084-D6642875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997" y="3300812"/>
            <a:ext cx="3108403" cy="25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뉴스픽 : 일본에 일어난 검도 붐">
            <a:extLst>
              <a:ext uri="{FF2B5EF4-FFF2-40B4-BE49-F238E27FC236}">
                <a16:creationId xmlns:a16="http://schemas.microsoft.com/office/drawing/2014/main" xmlns="" id="{2A108807-7D44-436C-8FED-80F69AAB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102" y="3381955"/>
            <a:ext cx="3333107" cy="235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9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9DB1FB-D165-45AB-A31F-82A7B81E0638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기모노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CE9A8C2-C4E1-49DA-941E-5623F4795D82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0DBD35-4CC6-4094-BB2D-E462499CDC20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F4A32A-11BA-4923-A6C0-F356F0765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27" y="5139009"/>
            <a:ext cx="9355743" cy="11015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기모노</a:t>
            </a:r>
            <a:r>
              <a:rPr kumimoji="0" lang="ko-KR" altLang="en-US" sz="150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는 일본의</a:t>
            </a:r>
            <a:r>
              <a:rPr kumimoji="0" lang="ko-KR" altLang="ko-KR" sz="150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전통 의상이다. '일본 </a:t>
            </a:r>
            <a:r>
              <a:rPr kumimoji="0" lang="ko-KR" altLang="ko-KR" sz="1500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옷'이라는</a:t>
            </a:r>
            <a:r>
              <a:rPr kumimoji="0" lang="ko-KR" altLang="ko-KR" sz="150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뜻의 </a:t>
            </a:r>
            <a:r>
              <a:rPr kumimoji="0" lang="ko-KR" altLang="ko-KR" sz="1500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와후쿠라고도</a:t>
            </a:r>
            <a:r>
              <a:rPr kumimoji="0" lang="ko-KR" altLang="ko-KR" sz="150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한다. </a:t>
            </a:r>
            <a:endParaRPr kumimoji="0" lang="en-US" altLang="ko-KR" sz="1500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-윤고딕320" panose="02030504000101010101" pitchFamily="18" charset="-127"/>
              <a:ea typeface="-윤고딕320" panose="02030504000101010101" pitchFamily="18" charset="-127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‘</a:t>
            </a:r>
            <a:r>
              <a:rPr kumimoji="0" lang="ko-KR" altLang="ko-KR" sz="1500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기모노’라는</a:t>
            </a:r>
            <a:r>
              <a:rPr kumimoji="0" lang="ko-KR" altLang="ko-KR" sz="150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 단어의 본래 뜻은 ‘입는 것</a:t>
            </a:r>
            <a:r>
              <a:rPr lang="en-US" altLang="ko-KR" sz="1500" dirty="0">
                <a:solidFill>
                  <a:srgbClr val="202122"/>
                </a:solidFill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’</a:t>
            </a:r>
            <a:r>
              <a:rPr kumimoji="0" lang="ko-KR" altLang="ko-KR" sz="150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으</a:t>
            </a:r>
            <a:r>
              <a:rPr kumimoji="0" lang="ko-KR" altLang="en-US" sz="150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로 메이지 유신을 </a:t>
            </a:r>
            <a:r>
              <a:rPr kumimoji="0" lang="ko-KR" altLang="ko-KR" sz="150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거쳐서 </a:t>
            </a:r>
            <a:endParaRPr kumimoji="0" lang="en-US" altLang="ko-KR" sz="1500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-윤고딕320" panose="02030504000101010101" pitchFamily="18" charset="-127"/>
              <a:ea typeface="-윤고딕320" panose="02030504000101010101" pitchFamily="18" charset="-127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500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  <a:cs typeface="Arial" panose="020B0604020202020204" pitchFamily="34" charset="0"/>
              </a:rPr>
              <a:t>서양 의복이 도입된 이후 현대에 와서는 일본만의 독자적인 전통 의상을 뜻하는 것으로 의미가 축소되었다.</a:t>
            </a:r>
            <a:r>
              <a:rPr kumimoji="0" lang="ko-KR" altLang="ko-KR" sz="15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윤고딕320" panose="02030504000101010101" pitchFamily="18" charset="-127"/>
                <a:ea typeface="-윤고딕320" panose="02030504000101010101" pitchFamily="18" charset="-127"/>
              </a:rPr>
              <a:t> </a:t>
            </a:r>
          </a:p>
        </p:txBody>
      </p:sp>
      <p:pic>
        <p:nvPicPr>
          <p:cNvPr id="3074" name="Picture 2" descr="할인 여성 기모노 세트">
            <a:extLst>
              <a:ext uri="{FF2B5EF4-FFF2-40B4-BE49-F238E27FC236}">
                <a16:creationId xmlns:a16="http://schemas.microsoft.com/office/drawing/2014/main" xmlns="" id="{2DFAE10F-0E90-45CB-BC13-F58A6B4B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1449" y="987140"/>
            <a:ext cx="5603101" cy="415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5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13D9B8-8A97-4CD5-BB18-3603A371AC50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온천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3551617D-4921-4D05-9464-CFA878F68B25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BB6E7D-F164-40E9-8CB6-70A4445F2A89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CFD38D-4D12-4473-BF76-F9AE1BDC3E90}"/>
              </a:ext>
            </a:extLst>
          </p:cNvPr>
          <p:cNvSpPr txBox="1"/>
          <p:nvPr/>
        </p:nvSpPr>
        <p:spPr>
          <a:xfrm>
            <a:off x="1053938" y="5103743"/>
            <a:ext cx="7798124" cy="755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우리나라의 목욕은 ‘더러운 몸을 씻으러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간다’는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인식이 강하지만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이와 달리 일본의 목욕은 입욕入浴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)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정도의 수준으로 ‘따뜻한 물에 몸을 담그러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간다’는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인식이 강하다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4098" name="Picture 2" descr="나라의 온천 &amp; 노천 온천 | 일본의 온천 호텔과 온천 마을 소개">
            <a:extLst>
              <a:ext uri="{FF2B5EF4-FFF2-40B4-BE49-F238E27FC236}">
                <a16:creationId xmlns:a16="http://schemas.microsoft.com/office/drawing/2014/main" xmlns="" id="{9A8F7899-24C5-4A77-88C6-EFE18835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061" y="2131367"/>
            <a:ext cx="2885813" cy="19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일본정부관광국 | MICE | 인센티브투어인프라 | 온천">
            <a:extLst>
              <a:ext uri="{FF2B5EF4-FFF2-40B4-BE49-F238E27FC236}">
                <a16:creationId xmlns:a16="http://schemas.microsoft.com/office/drawing/2014/main" xmlns="" id="{55688163-C4B4-4DAC-9512-EB47C450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7578" y="2131579"/>
            <a:ext cx="3126281" cy="191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즐거움이 있는 이색여행지] 1900년 전통 유황온천에 몸을 담그다 - 매일경제">
            <a:extLst>
              <a:ext uri="{FF2B5EF4-FFF2-40B4-BE49-F238E27FC236}">
                <a16:creationId xmlns:a16="http://schemas.microsoft.com/office/drawing/2014/main" xmlns="" id="{BCD51258-A7DC-4659-9CC5-B871F253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563" y="2131579"/>
            <a:ext cx="2732974" cy="19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36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121BA2-1D96-4617-BF78-759F9F0F82E8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애니메이션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4D175B52-0A7D-48D8-AD3E-BF5FCEA0A010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88FB5C-6D1E-4260-BD75-D96C2B24C3E2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E182E9-0885-47A7-A15D-210DF1BA1806}"/>
              </a:ext>
            </a:extLst>
          </p:cNvPr>
          <p:cNvSpPr txBox="1"/>
          <p:nvPr/>
        </p:nvSpPr>
        <p:spPr>
          <a:xfrm>
            <a:off x="324580" y="1019226"/>
            <a:ext cx="741007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일본이 가진 소프트파워의 원동력이라 할 수 있다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</a:p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현대 일본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문화하면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가장 먼저 생각나는 것은 역시 일본 만화와 일본 애니메이션일 것이다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일본 국가 자체에서도 애니메이션 사업을 최대한 밀어주고 있다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</p:txBody>
      </p:sp>
      <p:pic>
        <p:nvPicPr>
          <p:cNvPr id="5122" name="Picture 2" descr="김중기의 필름통] 일본 애니메이션에 대한 단상 - 매일신문">
            <a:extLst>
              <a:ext uri="{FF2B5EF4-FFF2-40B4-BE49-F238E27FC236}">
                <a16:creationId xmlns:a16="http://schemas.microsoft.com/office/drawing/2014/main" xmlns="" id="{58A0D0A1-C722-4556-8308-E06CF294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661" y="46112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귀멸의 칼날/등장인물">
            <a:extLst>
              <a:ext uri="{FF2B5EF4-FFF2-40B4-BE49-F238E27FC236}">
                <a16:creationId xmlns:a16="http://schemas.microsoft.com/office/drawing/2014/main" xmlns="" id="{95032232-73F1-416C-AA5C-9A10E4BC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661" y="2139570"/>
            <a:ext cx="2619375" cy="22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신짱구 - 위키백과, 우리 모두의 백과사전">
            <a:extLst>
              <a:ext uri="{FF2B5EF4-FFF2-40B4-BE49-F238E27FC236}">
                <a16:creationId xmlns:a16="http://schemas.microsoft.com/office/drawing/2014/main" xmlns="" id="{4EE547A1-DF28-4941-B6E1-5B9ACA41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578" y="4159578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원피스' 작가 오다 에이치로, 1천 화 앞두고 앞으로의 계획 공개 | HYPEBEAST.KR | 하입비스트">
            <a:extLst>
              <a:ext uri="{FF2B5EF4-FFF2-40B4-BE49-F238E27FC236}">
                <a16:creationId xmlns:a16="http://schemas.microsoft.com/office/drawing/2014/main" xmlns="" id="{0F30ADB2-A297-4442-8E17-5EFCF504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79" y="215205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우즈마키 나루토 - 나무위키">
            <a:extLst>
              <a:ext uri="{FF2B5EF4-FFF2-40B4-BE49-F238E27FC236}">
                <a16:creationId xmlns:a16="http://schemas.microsoft.com/office/drawing/2014/main" xmlns="" id="{E48CE129-853B-4F1D-AFCA-A3ED88C8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369" y="2295424"/>
            <a:ext cx="2079704" cy="37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43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13B4CD-404E-45A0-9D3C-2522AC1B9427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매뉴얼화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B85E5793-0F33-4A19-9F71-F2BC3762FC00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D724D8-87F5-4E2D-A511-C121727C5A02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E06937-CF6B-4B8E-9968-F43801CECDBF}"/>
              </a:ext>
            </a:extLst>
          </p:cNvPr>
          <p:cNvSpPr txBox="1"/>
          <p:nvPr/>
        </p:nvSpPr>
        <p:spPr>
          <a:xfrm>
            <a:off x="324580" y="2157170"/>
            <a:ext cx="39014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일본은 ○○이용법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○○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사용법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○○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대응 매뉴얼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○○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작성 매뉴얼 등 수많은 매뉴얼이 있어서 이를 작성하기를 좋아하며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사람들은 정해진 매뉴얼대로 행동하려 한다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매뉴얼을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따르기만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하면 어려울 것도 없을 뿐만 아니라 어떻게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해야하는지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고민하는데 시간을 낭비하지 않아도 되고 순조롭게 일을 진행할 수 있기 때문이지만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문제는 상황에 따라 스스로 생각하고 판단을 내리기 보다는 대부분 정해진 매뉴얼을 너무 깐깐하게 지키려고 하기 때문에 다른 나라 사람의 입장에서는 융통성이 부족해 보이고 답답해 보인다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6146" name="Picture 2" descr="매뉴얼문화/시사일본어사] 일본에서 이럴 땐, 이렇게! 매뉴얼이 있으면 안심할 수 있다! : 네이버 블로그">
            <a:extLst>
              <a:ext uri="{FF2B5EF4-FFF2-40B4-BE49-F238E27FC236}">
                <a16:creationId xmlns:a16="http://schemas.microsoft.com/office/drawing/2014/main" xmlns="" id="{222E189A-203B-417A-96A1-6950A648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184" y="2033373"/>
            <a:ext cx="4961024" cy="35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8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D2F63F-85C1-4F9E-A785-291F563E9721}"/>
              </a:ext>
            </a:extLst>
          </p:cNvPr>
          <p:cNvSpPr txBox="1"/>
          <p:nvPr/>
        </p:nvSpPr>
        <p:spPr>
          <a:xfrm>
            <a:off x="324580" y="317172"/>
            <a:ext cx="1975993" cy="323165"/>
          </a:xfrm>
          <a:prstGeom prst="rect">
            <a:avLst/>
          </a:prstGeom>
          <a:noFill/>
          <a:ln w="28575">
            <a:solidFill>
              <a:srgbClr val="AFC74A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신분제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A9244EA-2A4A-43F0-9AC4-71EF1D719B87}"/>
              </a:ext>
            </a:extLst>
          </p:cNvPr>
          <p:cNvCxnSpPr/>
          <p:nvPr/>
        </p:nvCxnSpPr>
        <p:spPr>
          <a:xfrm>
            <a:off x="-665602" y="6522596"/>
            <a:ext cx="11237204" cy="0"/>
          </a:xfrm>
          <a:prstGeom prst="line">
            <a:avLst/>
          </a:prstGeom>
          <a:ln w="15875">
            <a:solidFill>
              <a:srgbClr val="AFC7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6C55D3-DD00-415A-B00E-1D363D3F29DB}"/>
              </a:ext>
            </a:extLst>
          </p:cNvPr>
          <p:cNvSpPr txBox="1"/>
          <p:nvPr/>
        </p:nvSpPr>
        <p:spPr>
          <a:xfrm>
            <a:off x="8586731" y="6561155"/>
            <a:ext cx="131926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21*800*5 *</a:t>
            </a:r>
            <a:r>
              <a:rPr lang="ko-KR" altLang="en-US" sz="1050" dirty="0">
                <a:latin typeface="-윤고딕320" panose="02030504000101010101" pitchFamily="18" charset="-127"/>
                <a:ea typeface="-윤고딕320" panose="02030504000101010101" pitchFamily="18" charset="-127"/>
              </a:rPr>
              <a:t>장욱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036B04-525A-4202-88F2-7B72961599A6}"/>
              </a:ext>
            </a:extLst>
          </p:cNvPr>
          <p:cNvSpPr txBox="1"/>
          <p:nvPr/>
        </p:nvSpPr>
        <p:spPr>
          <a:xfrm>
            <a:off x="748896" y="4934727"/>
            <a:ext cx="8225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현대의 일본은 신분제 사회의 특성을 갖고 있다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어느 나라나 다 있는 사유재산에 따른 계층 분화를 말하는 게 아니라 혈통에 따른 계급을 말하는 것이다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제도적 신분제는 사라졌지만 황족들은 대우를 받고 있고 특히 결혼할 때 신분을 심하게 따진다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 </a:t>
            </a:r>
          </a:p>
          <a:p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일본 황실의 황자는 평민 여자와 결혼해도 황족 신분을 그대로 유지하며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황위 계승에도 문제가 없다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.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-윤고딕320" panose="02030504000101010101" pitchFamily="18" charset="-127"/>
              <a:ea typeface="-윤고딕320" panose="02030504000101010101" pitchFamily="18" charset="-127"/>
            </a:endParaRPr>
          </a:p>
        </p:txBody>
      </p:sp>
      <p:pic>
        <p:nvPicPr>
          <p:cNvPr id="7172" name="Picture 4" descr="의협신문">
            <a:extLst>
              <a:ext uri="{FF2B5EF4-FFF2-40B4-BE49-F238E27FC236}">
                <a16:creationId xmlns:a16="http://schemas.microsoft.com/office/drawing/2014/main" xmlns="" id="{BBF351D6-7672-4F46-9AC2-FB56988BC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711" y="907610"/>
            <a:ext cx="3916577" cy="31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447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883</Words>
  <Application>Microsoft Office PowerPoint</Application>
  <PresentationFormat>A4 용지(210x297mm)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굴림</vt:lpstr>
      <vt:lpstr>Arial</vt:lpstr>
      <vt:lpstr>Calibri</vt:lpstr>
      <vt:lpstr>맑은 고딕</vt:lpstr>
      <vt:lpstr>-윤고딕330</vt:lpstr>
      <vt:lpstr>-윤고딕320</vt:lpstr>
      <vt:lpstr>Calibri Light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lse0091@outlook.kr</dc:creator>
  <cp:lastModifiedBy>user</cp:lastModifiedBy>
  <cp:revision>21</cp:revision>
  <dcterms:created xsi:type="dcterms:W3CDTF">2021-03-20T06:37:35Z</dcterms:created>
  <dcterms:modified xsi:type="dcterms:W3CDTF">2021-03-31T12:34:38Z</dcterms:modified>
</cp:coreProperties>
</file>