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6" r:id="rId9"/>
    <p:sldId id="261" r:id="rId10"/>
    <p:sldId id="268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lang="en-US" sz="900" kern="1200" cap="all" spc="1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lang="en-US" sz="900" kern="1200" cap="none" spc="1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b="0" kern="1200" spc="8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 spc="2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 spc="2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2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 spc="2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uQwHU3TvajE?feature=oembed" TargetMode="Externa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slideLayout" Target="../slideLayouts/slideLayout7.xml" /><Relationship Id="rId1" Type="http://schemas.openxmlformats.org/officeDocument/2006/relationships/video" Target="https://www.youtube.com/embed/pgGcp_5F9wY?feature=oembed" TargetMode="Externa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08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7390" y="1420644"/>
            <a:ext cx="6397595" cy="1070703"/>
          </a:xfrm>
        </p:spPr>
        <p:txBody>
          <a:bodyPr anchor="b">
            <a:normAutofit/>
          </a:bodyPr>
          <a:lstStyle/>
          <a:p>
            <a:pPr algn="l">
              <a:lnSpc>
                <a:spcPct val="95000"/>
              </a:lnSpc>
            </a:pPr>
            <a:r>
              <a:rPr lang="ko-KR" sz="5400" b="1">
                <a:ea typeface="+mj-lt"/>
                <a:cs typeface="+mj-lt"/>
              </a:rPr>
              <a:t>お盆</a:t>
            </a:r>
            <a:r>
              <a:rPr lang="ko-KR" altLang="en-US" sz="5400" b="1">
                <a:ea typeface="+mj-lt"/>
                <a:cs typeface="+mj-lt"/>
              </a:rPr>
              <a:t> (오본)에 대해</a:t>
            </a:r>
            <a:endParaRPr lang="ko-KR" sz="5400" b="1">
              <a:ea typeface="Malgun Gothic Semilight"/>
              <a:cs typeface="Malgun Gothic Semilight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1427" y="2723314"/>
            <a:ext cx="5793745" cy="3506418"/>
          </a:xfrm>
        </p:spPr>
        <p:txBody>
          <a:bodyPr anchor="t">
            <a:normAutofit/>
          </a:bodyPr>
          <a:lstStyle/>
          <a:p>
            <a:endParaRPr lang="ko-KR" altLang="en-US" sz="2200">
              <a:ea typeface="Malgun Gothic Semilight"/>
              <a:cs typeface="Malgun Gothic Semilight"/>
            </a:endParaRPr>
          </a:p>
          <a:p>
            <a:pPr>
              <a:lnSpc>
                <a:spcPct val="113999"/>
              </a:lnSpc>
            </a:pPr>
            <a:endParaRPr lang="ko-KR" altLang="en-US" sz="2000" b="1">
              <a:ea typeface="Malgun Gothic Semilight"/>
              <a:cs typeface="Malgun Gothic Semilight"/>
            </a:endParaRPr>
          </a:p>
          <a:p>
            <a:pPr>
              <a:lnSpc>
                <a:spcPct val="113999"/>
              </a:lnSpc>
            </a:pPr>
            <a:r>
              <a:rPr lang="ko-KR" altLang="en-US" sz="2000" b="1">
                <a:ea typeface="Malgun Gothic Semilight"/>
                <a:cs typeface="Malgun Gothic Semilight"/>
              </a:rPr>
              <a:t>1. </a:t>
            </a:r>
            <a:r>
              <a:rPr lang="ko-KR" altLang="en-US" sz="2000" b="1" err="1">
                <a:ea typeface="Malgun Gothic Semilight"/>
                <a:cs typeface="Malgun Gothic Semilight"/>
              </a:rPr>
              <a:t>오본이란</a:t>
            </a:r>
            <a:r>
              <a:rPr lang="ko-KR" altLang="en-US" sz="2000" b="1">
                <a:ea typeface="Malgun Gothic Semilight"/>
                <a:cs typeface="Malgun Gothic Semilight"/>
              </a:rPr>
              <a:t>?</a:t>
            </a:r>
            <a:endParaRPr lang="ko-KR" sz="2000" b="1">
              <a:ea typeface="Malgun Gothic Semilight"/>
              <a:cs typeface="Malgun Gothic Semilight"/>
            </a:endParaRPr>
          </a:p>
          <a:p>
            <a:pPr>
              <a:lnSpc>
                <a:spcPct val="113999"/>
              </a:lnSpc>
            </a:pPr>
            <a:r>
              <a:rPr lang="ko-KR" altLang="en-US" sz="2000" b="1">
                <a:ea typeface="Malgun Gothic Semilight"/>
                <a:cs typeface="Malgun Gothic Semilight"/>
              </a:rPr>
              <a:t>2. ​오본의 역사</a:t>
            </a:r>
          </a:p>
          <a:p>
            <a:pPr>
              <a:lnSpc>
                <a:spcPct val="113999"/>
              </a:lnSpc>
            </a:pPr>
            <a:r>
              <a:rPr lang="ko-KR" altLang="en-US" sz="2000" b="1">
                <a:ea typeface="Malgun Gothic Semilight"/>
                <a:cs typeface="Malgun Gothic Semilight"/>
              </a:rPr>
              <a:t>3. </a:t>
            </a:r>
            <a:r>
              <a:rPr lang="ko-KR" altLang="en-US" sz="2000" b="1" err="1">
                <a:ea typeface="Malgun Gothic Semilight"/>
                <a:cs typeface="Malgun Gothic Semilight"/>
              </a:rPr>
              <a:t>오본의</a:t>
            </a:r>
            <a:r>
              <a:rPr lang="ko-KR" altLang="en-US" sz="2000" b="1">
                <a:ea typeface="Malgun Gothic Semilight"/>
                <a:cs typeface="Malgun Gothic Semilight"/>
              </a:rPr>
              <a:t> 의례</a:t>
            </a:r>
          </a:p>
        </p:txBody>
      </p:sp>
      <p:pic>
        <p:nvPicPr>
          <p:cNvPr id="4" name="그림 4" descr="사람, 사람들, 군중, 그룹이(가) 표시된 사진&#10;&#10;자동 생성된 설명">
            <a:extLst>
              <a:ext uri="{FF2B5EF4-FFF2-40B4-BE49-F238E27FC236}">
                <a16:creationId xmlns:a16="http://schemas.microsoft.com/office/drawing/2014/main" id="{87512646-BD0D-400E-8923-06147AA0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6" r="9644"/>
          <a:stretch/>
        </p:blipFill>
        <p:spPr>
          <a:xfrm>
            <a:off x="6508749" y="474618"/>
            <a:ext cx="5520576" cy="5750613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18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20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0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92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7F9A38-4E4D-4D8D-BBFC-D33A634C8CD7}"/>
              </a:ext>
            </a:extLst>
          </p:cNvPr>
          <p:cNvSpPr txBox="1"/>
          <p:nvPr/>
        </p:nvSpPr>
        <p:spPr>
          <a:xfrm>
            <a:off x="51758" y="6492815"/>
            <a:ext cx="12203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/>
              <a:t>https://youtu.be/uQwHU3TvajE</a:t>
            </a:r>
            <a:endParaRPr lang="ko-KR" altLang="en-US"/>
          </a:p>
        </p:txBody>
      </p:sp>
      <p:pic>
        <p:nvPicPr>
          <p:cNvPr id="5" name="그림 5">
            <a:hlinkClick r:id="" action="ppaction://media"/>
            <a:extLst>
              <a:ext uri="{FF2B5EF4-FFF2-40B4-BE49-F238E27FC236}">
                <a16:creationId xmlns:a16="http://schemas.microsoft.com/office/drawing/2014/main" id="{CB8B4EB6-DEF6-41D1-930C-3CBDC5265B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378" y="898"/>
            <a:ext cx="12220755" cy="65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9BE6885-B536-E848-BE82-61890AA3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05" y="524456"/>
            <a:ext cx="7941020" cy="466661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A7AEF-EC48-B74A-922F-E1595C56B063}"/>
              </a:ext>
            </a:extLst>
          </p:cNvPr>
          <p:cNvSpPr txBox="1"/>
          <p:nvPr/>
        </p:nvSpPr>
        <p:spPr>
          <a:xfrm>
            <a:off x="9056143" y="5699663"/>
            <a:ext cx="133272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b="1" i="0" err="1">
                <a:solidFill>
                  <a:srgbClr val="404040"/>
                </a:solidFill>
                <a:effectLst/>
                <a:latin typeface="3207698_12"/>
              </a:rPr>
              <a:t>마삼</a:t>
            </a:r>
            <a:endParaRPr lang="en-US" altLang="ko-KR" b="1" i="0" err="1">
              <a:solidFill>
                <a:srgbClr val="404040"/>
              </a:solidFill>
              <a:effectLst/>
              <a:latin typeface="3207698_12"/>
            </a:endParaRPr>
          </a:p>
          <a:p>
            <a:r>
              <a:rPr lang="ko-KR" altLang="en-US" b="1" i="0" err="1">
                <a:solidFill>
                  <a:srgbClr val="404040"/>
                </a:solidFill>
                <a:effectLst/>
                <a:latin typeface="3207698_12"/>
              </a:rPr>
              <a:t>콩껍질</a:t>
            </a:r>
            <a:r>
              <a:rPr lang="en-US" altLang="ko-KR" b="1">
                <a:solidFill>
                  <a:srgbClr val="404040"/>
                </a:solidFill>
                <a:latin typeface="3207698_12"/>
              </a:rPr>
              <a:t> </a:t>
            </a:r>
            <a:endParaRPr lang="en-US" altLang="ko-KR" b="1" i="0">
              <a:solidFill>
                <a:srgbClr val="404040"/>
              </a:solidFill>
              <a:effectLst/>
              <a:latin typeface="3207698_12"/>
            </a:endParaRPr>
          </a:p>
          <a:p>
            <a:r>
              <a:rPr lang="ko-KR" altLang="en-US" b="1" i="0">
                <a:solidFill>
                  <a:srgbClr val="404040"/>
                </a:solidFill>
                <a:effectLst/>
                <a:latin typeface="3207698_12"/>
              </a:rPr>
              <a:t>소나무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609D4-6517-FC48-BF75-925F2C77ACD5}"/>
              </a:ext>
            </a:extLst>
          </p:cNvPr>
          <p:cNvSpPr txBox="1"/>
          <p:nvPr/>
        </p:nvSpPr>
        <p:spPr>
          <a:xfrm rot="20868408">
            <a:off x="495849" y="201446"/>
            <a:ext cx="1828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2800" b="1"/>
              <a:t>각</a:t>
            </a:r>
            <a:r>
              <a:rPr lang="en-US" altLang="ko-KR" sz="2800" b="1"/>
              <a:t> </a:t>
            </a:r>
            <a:r>
              <a:rPr lang="ko-KR" altLang="en-US" sz="2800" b="1"/>
              <a:t>가정</a:t>
            </a:r>
            <a:endParaRPr lang="ko-KR" altLang="en-US" sz="2800" b="1">
              <a:ea typeface="Malgun Gothic Semilight"/>
              <a:cs typeface="Malgun Gothic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F1D50-92F0-D64D-B18C-9CB5342FA143}"/>
              </a:ext>
            </a:extLst>
          </p:cNvPr>
          <p:cNvSpPr txBox="1"/>
          <p:nvPr/>
        </p:nvSpPr>
        <p:spPr>
          <a:xfrm>
            <a:off x="6626515" y="5842902"/>
            <a:ext cx="122494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/>
              <a:t>불을</a:t>
            </a:r>
            <a:r>
              <a:rPr lang="en-US" altLang="ko-KR" b="1"/>
              <a:t> </a:t>
            </a:r>
            <a:r>
              <a:rPr lang="ko-KR" altLang="en-US" b="1"/>
              <a:t>밝히는</a:t>
            </a:r>
            <a:r>
              <a:rPr lang="en-US" altLang="ko-KR" b="1"/>
              <a:t> </a:t>
            </a:r>
            <a:r>
              <a:rPr lang="ko-KR" altLang="en-US" b="1"/>
              <a:t>소재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693D3DED-ACC8-7345-A9E0-EC138689B26E}"/>
              </a:ext>
            </a:extLst>
          </p:cNvPr>
          <p:cNvSpPr/>
          <p:nvPr/>
        </p:nvSpPr>
        <p:spPr>
          <a:xfrm>
            <a:off x="7831198" y="5721299"/>
            <a:ext cx="1224945" cy="923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0F6C4-5CAA-7749-833D-F8EB87661765}"/>
              </a:ext>
            </a:extLst>
          </p:cNvPr>
          <p:cNvSpPr txBox="1"/>
          <p:nvPr/>
        </p:nvSpPr>
        <p:spPr>
          <a:xfrm>
            <a:off x="2421321" y="5947907"/>
            <a:ext cx="77501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/>
              <a:t>장소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18506A09-46A5-CA48-AF9F-9047A13D61BE}"/>
              </a:ext>
            </a:extLst>
          </p:cNvPr>
          <p:cNvSpPr/>
          <p:nvPr/>
        </p:nvSpPr>
        <p:spPr>
          <a:xfrm>
            <a:off x="3199709" y="5703217"/>
            <a:ext cx="1224945" cy="8732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F6FDF-973E-8F45-8253-DF337F2ADBE2}"/>
              </a:ext>
            </a:extLst>
          </p:cNvPr>
          <p:cNvSpPr txBox="1"/>
          <p:nvPr/>
        </p:nvSpPr>
        <p:spPr>
          <a:xfrm>
            <a:off x="4620997" y="5670908"/>
            <a:ext cx="18288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/>
              <a:t>집</a:t>
            </a:r>
            <a:r>
              <a:rPr lang="en-US" altLang="ko-KR" b="1"/>
              <a:t> </a:t>
            </a:r>
            <a:r>
              <a:rPr lang="ko-KR" altLang="en-US" b="1"/>
              <a:t>앞</a:t>
            </a:r>
            <a:endParaRPr lang="en-US" altLang="ko-KR" b="1">
              <a:ea typeface="Malgun Gothic Semilight"/>
              <a:cs typeface="Malgun Gothic Semilight"/>
            </a:endParaRPr>
          </a:p>
          <a:p>
            <a:pPr algn="l"/>
            <a:r>
              <a:rPr lang="ko-KR" altLang="en-US" b="1"/>
              <a:t>묘지</a:t>
            </a:r>
            <a:endParaRPr lang="en-US" altLang="ko-KR" b="1">
              <a:ea typeface="Malgun Gothic Semilight"/>
              <a:cs typeface="Malgun Gothic Semilight"/>
            </a:endParaRPr>
          </a:p>
          <a:p>
            <a:pPr algn="l"/>
            <a:r>
              <a:rPr lang="ko-KR" altLang="en-US" b="1"/>
              <a:t>강가</a:t>
            </a:r>
            <a:endParaRPr lang="ko-KR" altLang="en-US" b="1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8005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B76739A-CEE3-4B2D-B9D2-B8E42D6E1517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latinLnBrk="1"/>
            <a:r>
              <a:rPr lang="ko-KR" altLang="en-US" sz="2800" b="1" i="0" err="1">
                <a:solidFill>
                  <a:srgbClr val="404040"/>
                </a:solidFill>
                <a:effectLst/>
                <a:latin typeface="3207698_12"/>
              </a:rPr>
              <a:t>오쿠리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 히</a:t>
            </a:r>
            <a:r>
              <a:rPr lang="en-US" altLang="ko-KR" sz="2800" b="1" i="0">
                <a:solidFill>
                  <a:srgbClr val="404040"/>
                </a:solidFill>
                <a:effectLst/>
                <a:latin typeface="3207698_12"/>
              </a:rPr>
              <a:t>(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送</a:t>
            </a:r>
            <a:r>
              <a:rPr lang="ja-JP" altLang="en-US" sz="2800" b="1" i="0">
                <a:solidFill>
                  <a:srgbClr val="404040"/>
                </a:solidFill>
                <a:effectLst/>
                <a:latin typeface="3207698_12"/>
              </a:rPr>
              <a:t>り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火</a:t>
            </a:r>
            <a:r>
              <a:rPr lang="en-US" altLang="ko-KR" sz="2800" b="1" i="0">
                <a:solidFill>
                  <a:srgbClr val="404040"/>
                </a:solidFill>
                <a:effectLst/>
                <a:latin typeface="3207698_12"/>
              </a:rPr>
              <a:t>) </a:t>
            </a:r>
            <a:r>
              <a:rPr lang="ko-KR" altLang="en-US" sz="2800" b="1" i="0">
                <a:solidFill>
                  <a:srgbClr val="404040"/>
                </a:solidFill>
                <a:effectLst/>
                <a:latin typeface="3207698_12"/>
              </a:rPr>
              <a:t>불의 민속 </a:t>
            </a:r>
            <a:endParaRPr lang="en-US" altLang="ko-KR" sz="2800" b="1" i="0">
              <a:solidFill>
                <a:srgbClr val="404040"/>
              </a:solidFill>
              <a:effectLst/>
              <a:latin typeface="3207698_12"/>
            </a:endParaRPr>
          </a:p>
          <a:p>
            <a:pPr algn="ctr" latinLnBrk="1"/>
            <a:br>
              <a:rPr lang="ko-KR" altLang="en-US" sz="1800" b="0" i="0">
                <a:effectLst/>
                <a:latin typeface="3155f62fee1b4e070e339640#5c0800"/>
              </a:rPr>
            </a:br>
            <a:r>
              <a:rPr lang="ko-KR" altLang="en-US" sz="1800" b="0" i="0">
                <a:solidFill>
                  <a:srgbClr val="404040"/>
                </a:solidFill>
                <a:effectLst/>
                <a:latin typeface="3207698_12"/>
              </a:rPr>
              <a:t> 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정령은 오전 중까지 집에 머물기에 따른 공양을 함</a:t>
            </a:r>
            <a:br>
              <a:rPr lang="ko-KR" altLang="en-US" sz="1800" b="1" i="0">
                <a:effectLst/>
                <a:latin typeface="3155f62fee1b4e070e339640#5c0800"/>
              </a:rPr>
            </a:b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 석양 무렵에 </a:t>
            </a:r>
            <a:r>
              <a:rPr lang="ko-KR" altLang="en-US" sz="1800" b="1" i="0" err="1">
                <a:solidFill>
                  <a:srgbClr val="404040"/>
                </a:solidFill>
                <a:effectLst/>
                <a:latin typeface="3207698_12"/>
              </a:rPr>
              <a:t>오쿠리히를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 밝히지 </a:t>
            </a:r>
            <a:r>
              <a:rPr lang="en-US" altLang="ko-KR" b="1">
                <a:solidFill>
                  <a:srgbClr val="404040"/>
                </a:solidFill>
                <a:latin typeface="3207698_12"/>
              </a:rPr>
              <a:t>X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, 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정령이 돌아가는 길을 안내함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 </a:t>
            </a:r>
            <a:br>
              <a:rPr lang="ko-KR" altLang="en-US" sz="1800" b="1" i="0">
                <a:effectLst/>
                <a:latin typeface="3155f62fee1b4e070e339640#5c0800"/>
              </a:rPr>
            </a:b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 내년에도 만나고자 하는 마음으로 정령을 </a:t>
            </a:r>
            <a:r>
              <a:rPr lang="ko-KR" altLang="en-US" sz="1800" b="1" i="0" err="1">
                <a:solidFill>
                  <a:srgbClr val="404040"/>
                </a:solidFill>
                <a:effectLst/>
                <a:latin typeface="3207698_12"/>
              </a:rPr>
              <a:t>저세상으로</a:t>
            </a:r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 </a:t>
            </a:r>
            <a:r>
              <a:rPr lang="ko-KR" altLang="en-US" sz="1800" b="1" i="0" err="1">
                <a:solidFill>
                  <a:srgbClr val="404040"/>
                </a:solidFill>
                <a:effectLst/>
                <a:latin typeface="3207698_12"/>
              </a:rPr>
              <a:t>보내드림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 </a:t>
            </a:r>
            <a:endParaRPr lang="ko-KR" altLang="en-US" b="1" i="0">
              <a:solidFill>
                <a:srgbClr val="404040"/>
              </a:solidFill>
              <a:effectLst/>
              <a:latin typeface="돋움" panose="020B0600000101010101"/>
              <a:ea typeface="돋움"/>
            </a:endParaRPr>
          </a:p>
          <a:p>
            <a:pPr algn="ctr" latinLnBrk="1"/>
            <a:endParaRPr lang="ko-KR" altLang="en-US" b="0" i="0">
              <a:solidFill>
                <a:srgbClr val="404040"/>
              </a:solidFill>
              <a:effectLst/>
              <a:latin typeface="돋움" panose="020B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32972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사람, 실내이(가) 표시된 사진&#10;&#10;자동 생성된 설명">
            <a:extLst>
              <a:ext uri="{FF2B5EF4-FFF2-40B4-BE49-F238E27FC236}">
                <a16:creationId xmlns:a16="http://schemas.microsoft.com/office/drawing/2014/main" id="{CA57B578-8748-4711-B752-38297FF4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28" y="1190741"/>
            <a:ext cx="7133618" cy="4682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57FCF9-8B18-47DD-9750-360B0F0870EC}"/>
              </a:ext>
            </a:extLst>
          </p:cNvPr>
          <p:cNvSpPr txBox="1"/>
          <p:nvPr/>
        </p:nvSpPr>
        <p:spPr>
          <a:xfrm rot="-1020000">
            <a:off x="367989" y="488846"/>
            <a:ext cx="340455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3200" b="1"/>
              <a:t> </a:t>
            </a:r>
            <a:r>
              <a:rPr lang="ko-KR" altLang="en-US" sz="3200" b="1" err="1"/>
              <a:t>쇼우료우</a:t>
            </a:r>
            <a:r>
              <a:rPr lang="en-US" altLang="ko-KR" sz="3200" b="1"/>
              <a:t> </a:t>
            </a:r>
            <a:r>
              <a:rPr lang="ko-KR" altLang="en-US" sz="3200" b="1" err="1"/>
              <a:t>오쿠리</a:t>
            </a:r>
            <a:endParaRPr lang="en-US" altLang="ko-KR" sz="3200">
              <a:ea typeface="Malgun Gothic Semilight"/>
              <a:cs typeface="Malgun Gothic Semi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EF00B-9463-44A6-9E01-87FA58A9DD27}"/>
              </a:ext>
            </a:extLst>
          </p:cNvPr>
          <p:cNvSpPr txBox="1"/>
          <p:nvPr/>
        </p:nvSpPr>
        <p:spPr>
          <a:xfrm>
            <a:off x="4724401" y="62340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>
                <a:solidFill>
                  <a:srgbClr val="404040"/>
                </a:solidFill>
                <a:latin typeface="Microsoft JhengHei"/>
              </a:rPr>
              <a:t>음식을 담은 쇼우료우센</a:t>
            </a:r>
            <a:endParaRPr lang="en-US" altLang="ko-KR" b="1">
              <a:latin typeface="Microsoft JhengHei"/>
              <a:ea typeface="Microsoft JhengHei"/>
            </a:endParaRPr>
          </a:p>
        </p:txBody>
      </p:sp>
      <p:pic>
        <p:nvPicPr>
          <p:cNvPr id="4" name="그림 2" descr="물, 보트이(가) 표시된 사진&#10;&#10;자동 생성된 설명">
            <a:extLst>
              <a:ext uri="{FF2B5EF4-FFF2-40B4-BE49-F238E27FC236}">
                <a16:creationId xmlns:a16="http://schemas.microsoft.com/office/drawing/2014/main" id="{C514755D-510A-4E2A-A11F-5200A81FC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09" y="1192444"/>
            <a:ext cx="7296826" cy="4729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327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C064CD-45BC-4576-8623-62EE91408846}"/>
              </a:ext>
            </a:extLst>
          </p:cNvPr>
          <p:cNvSpPr txBox="1"/>
          <p:nvPr/>
        </p:nvSpPr>
        <p:spPr>
          <a:xfrm rot="-780000">
            <a:off x="1140177" y="33584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3200" b="1">
                <a:solidFill>
                  <a:srgbClr val="404040"/>
                </a:solidFill>
              </a:rPr>
              <a:t>정진요리</a:t>
            </a:r>
            <a:endParaRPr lang="en-US" altLang="ko-KR" sz="3200" b="1">
              <a:ea typeface="Malgun Gothic Semilight"/>
              <a:cs typeface="Malgun Gothic Semilight"/>
            </a:endParaRPr>
          </a:p>
        </p:txBody>
      </p:sp>
      <p:pic>
        <p:nvPicPr>
          <p:cNvPr id="4" name="그림 4" descr="그릇, 설정이(가) 표시된 사진&#10;&#10;자동 생성된 설명">
            <a:extLst>
              <a:ext uri="{FF2B5EF4-FFF2-40B4-BE49-F238E27FC236}">
                <a16:creationId xmlns:a16="http://schemas.microsoft.com/office/drawing/2014/main" id="{4F03D181-7197-4C50-8E40-E7707BC5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933" y="1192153"/>
            <a:ext cx="6632095" cy="49193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789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>
            <a:hlinkClick r:id="" action="ppaction://media"/>
            <a:extLst>
              <a:ext uri="{FF2B5EF4-FFF2-40B4-BE49-F238E27FC236}">
                <a16:creationId xmlns:a16="http://schemas.microsoft.com/office/drawing/2014/main" id="{7DC7EA33-65E5-4B5D-8D29-EDFA400532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755" y="899"/>
            <a:ext cx="12192000" cy="6381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0F16AF-369E-463A-B2D5-39020D975C6A}"/>
              </a:ext>
            </a:extLst>
          </p:cNvPr>
          <p:cNvSpPr txBox="1"/>
          <p:nvPr/>
        </p:nvSpPr>
        <p:spPr>
          <a:xfrm>
            <a:off x="-48883" y="6363419"/>
            <a:ext cx="122466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/>
              <a:t>https://youtu.be/pgGcp_5F9wY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B53BD7F-124E-4103-8EC2-CE22DBB0C0BF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2800" b="1">
                <a:solidFill>
                  <a:schemeClr val="tx1"/>
                </a:solidFill>
                <a:ea typeface="+mn-lt"/>
                <a:cs typeface="+mn-lt"/>
              </a:rPr>
              <a:t>특징!!</a:t>
            </a:r>
          </a:p>
          <a:p>
            <a:pPr algn="ctr"/>
            <a:endParaRPr lang="ko-KR" altLang="en-US" sz="2800" b="1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육류</a:t>
            </a:r>
            <a:r>
              <a:rPr lang="en-US" altLang="ko-KR" b="1">
                <a:solidFill>
                  <a:schemeClr val="tx1"/>
                </a:solidFill>
                <a:ea typeface="+mn-lt"/>
                <a:cs typeface="+mn-lt"/>
              </a:rPr>
              <a:t>·</a:t>
            </a:r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어패류</a:t>
            </a:r>
            <a:r>
              <a:rPr lang="en-US" altLang="ko-KR" b="1">
                <a:solidFill>
                  <a:schemeClr val="tx1"/>
                </a:solidFill>
                <a:ea typeface="+mn-lt"/>
                <a:cs typeface="+mn-lt"/>
              </a:rPr>
              <a:t>·</a:t>
            </a:r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달걀 </a:t>
            </a:r>
            <a:r>
              <a:rPr lang="ko-KR" altLang="en-US" b="1" err="1">
                <a:solidFill>
                  <a:schemeClr val="tx1"/>
                </a:solidFill>
                <a:ea typeface="+mn-lt"/>
                <a:cs typeface="+mn-lt"/>
              </a:rPr>
              <a:t>X</a:t>
            </a:r>
            <a:endParaRPr lang="ko-KR" altLang="en-US" b="1" err="1">
              <a:solidFill>
                <a:schemeClr val="tx1"/>
              </a:solidFill>
              <a:ea typeface="Malgun Gothic Semilight"/>
              <a:cs typeface="Malgun Gothic Semilight"/>
            </a:endParaRPr>
          </a:p>
          <a:p>
            <a:pPr algn="ctr"/>
            <a:r>
              <a:rPr lang="ko-KR" b="1" err="1">
                <a:solidFill>
                  <a:schemeClr val="tx1"/>
                </a:solidFill>
                <a:ea typeface="+mn-lt"/>
                <a:cs typeface="+mn-lt"/>
              </a:rPr>
              <a:t>곡물·콩·야채</a:t>
            </a:r>
            <a:r>
              <a:rPr lang="ko-KR" b="1">
                <a:solidFill>
                  <a:schemeClr val="tx1"/>
                </a:solidFill>
                <a:ea typeface="+mn-lt"/>
                <a:cs typeface="+mn-lt"/>
              </a:rPr>
              <a:t> 등의 식물성 재료와 해조류</a:t>
            </a:r>
            <a:r>
              <a:rPr lang="ko-KR" altLang="en-US" b="1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ko-KR" altLang="en-US" b="1" err="1">
                <a:solidFill>
                  <a:schemeClr val="tx1"/>
                </a:solidFill>
                <a:ea typeface="+mn-lt"/>
                <a:cs typeface="+mn-lt"/>
              </a:rPr>
              <a:t>O</a:t>
            </a:r>
            <a:endParaRPr lang="ko-KR" b="1" err="1">
              <a:solidFill>
                <a:schemeClr val="tx1"/>
              </a:solidFill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latin typeface="Malgun Gothic Semilight"/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latin typeface="돋움" panose="020B0600000101010101"/>
              <a:ea typeface="돋움" panose="020B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25266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15EF2CB-F29A-479E-8A05-B70ACEB6C24E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sz="2800" b="1">
                <a:ea typeface="+mn-lt"/>
                <a:cs typeface="+mn-lt"/>
              </a:rPr>
              <a:t>정진요리의 구성</a:t>
            </a:r>
            <a:endParaRPr lang="ko-KR" sz="2800" b="1"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ko-KR" altLang="en-US" b="1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채소튀김</a:t>
            </a:r>
            <a:br>
              <a:rPr lang="ko-KR" b="1">
                <a:ea typeface="+mn-lt"/>
                <a:cs typeface="+mn-lt"/>
              </a:rPr>
            </a:br>
            <a:r>
              <a:rPr lang="ko-KR" b="1">
                <a:ea typeface="+mn-lt"/>
                <a:cs typeface="+mn-lt"/>
              </a:rPr>
              <a:t> 곤약 </a:t>
            </a:r>
            <a:r>
              <a:rPr lang="ko-KR" b="1" err="1">
                <a:ea typeface="+mn-lt"/>
                <a:cs typeface="+mn-lt"/>
              </a:rPr>
              <a:t>사시미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고마 두부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</a:t>
            </a:r>
            <a:r>
              <a:rPr lang="ko-KR" b="1" err="1">
                <a:ea typeface="+mn-lt"/>
                <a:cs typeface="+mn-lt"/>
              </a:rPr>
              <a:t>무절임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연근 조림</a:t>
            </a:r>
          </a:p>
          <a:p>
            <a:pPr algn="ctr"/>
            <a:endParaRPr lang="ko-KR" altLang="en-US" b="1">
              <a:latin typeface="돋움" panose="020B0600000101010101"/>
              <a:ea typeface="돋움" panose="020B0600000101010101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6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C757A297-8AE3-4E83-821C-E242E89E8DEA}"/>
              </a:ext>
            </a:extLst>
          </p:cNvPr>
          <p:cNvSpPr/>
          <p:nvPr/>
        </p:nvSpPr>
        <p:spPr>
          <a:xfrm>
            <a:off x="1340933" y="643010"/>
            <a:ext cx="9510132" cy="54935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ko-KR">
                <a:ea typeface="+mn-lt"/>
                <a:cs typeface="+mn-lt"/>
              </a:rPr>
            </a:br>
            <a:r>
              <a:rPr lang="ko-KR">
                <a:ea typeface="+mn-lt"/>
                <a:cs typeface="+mn-lt"/>
              </a:rPr>
              <a:t> </a:t>
            </a:r>
            <a:r>
              <a:rPr lang="ko-KR" b="1" err="1">
                <a:ea typeface="+mn-lt"/>
                <a:cs typeface="+mn-lt"/>
              </a:rPr>
              <a:t>아츠아게</a:t>
            </a:r>
            <a:r>
              <a:rPr lang="ko-KR" b="1">
                <a:ea typeface="+mn-lt"/>
                <a:cs typeface="+mn-lt"/>
              </a:rPr>
              <a:t> </a:t>
            </a:r>
            <a:r>
              <a:rPr lang="ko-KR" b="1" err="1">
                <a:ea typeface="+mn-lt"/>
                <a:cs typeface="+mn-lt"/>
              </a:rPr>
              <a:t>덴가쿠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유부초밥</a:t>
            </a:r>
            <a:br>
              <a:rPr lang="ko-KR" b="1">
                <a:ea typeface="+mn-lt"/>
                <a:cs typeface="+mn-lt"/>
              </a:rPr>
            </a:br>
            <a:r>
              <a:rPr lang="ko-KR" altLang="en-US" b="1">
                <a:ea typeface="+mn-lt"/>
                <a:cs typeface="+mn-lt"/>
              </a:rPr>
              <a:t> </a:t>
            </a:r>
            <a:r>
              <a:rPr lang="ko-KR" b="1">
                <a:ea typeface="+mn-lt"/>
                <a:cs typeface="+mn-lt"/>
              </a:rPr>
              <a:t>김밥말이</a:t>
            </a:r>
            <a:endParaRPr lang="ko-KR" altLang="en-US" b="1">
              <a:ea typeface="+mn-lt"/>
              <a:cs typeface="+mn-lt"/>
            </a:endParaRPr>
          </a:p>
          <a:p>
            <a:pPr algn="ctr"/>
            <a:r>
              <a:rPr lang="ko-KR" b="1">
                <a:ea typeface="+mn-lt"/>
                <a:cs typeface="+mn-lt"/>
              </a:rPr>
              <a:t> </a:t>
            </a:r>
            <a:r>
              <a:rPr lang="ko-KR" b="1" err="1">
                <a:ea typeface="+mn-lt"/>
                <a:cs typeface="+mn-lt"/>
              </a:rPr>
              <a:t>소우멘</a:t>
            </a:r>
            <a:br>
              <a:rPr lang="ko-KR" b="1">
                <a:ea typeface="+mn-lt"/>
                <a:cs typeface="+mn-lt"/>
              </a:rPr>
            </a:br>
            <a:r>
              <a:rPr lang="ko-KR" b="1">
                <a:ea typeface="+mn-lt"/>
                <a:cs typeface="+mn-lt"/>
              </a:rPr>
              <a:t> 오차 </a:t>
            </a:r>
            <a:r>
              <a:rPr lang="ko-KR" b="1" err="1">
                <a:ea typeface="+mn-lt"/>
                <a:cs typeface="+mn-lt"/>
              </a:rPr>
              <a:t>당고</a:t>
            </a:r>
            <a:endParaRPr lang="ko-KR" b="1">
              <a:ea typeface="Malgun Gothic Semilight"/>
              <a:cs typeface="Malgun Gothic Semilight"/>
            </a:endParaRPr>
          </a:p>
          <a:p>
            <a:pPr algn="ctr"/>
            <a:endParaRPr lang="ko-KR" altLang="en-US" b="1">
              <a:solidFill>
                <a:schemeClr val="tx1"/>
              </a:solidFill>
              <a:latin typeface="돋움" panose="020B0600000101010101"/>
              <a:ea typeface="돋움" panose="020B0600000101010101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874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옥외설치물, 불꽃놀이이(가) 표시된 사진&#10;&#10;자동 생성된 설명">
            <a:extLst>
              <a:ext uri="{FF2B5EF4-FFF2-40B4-BE49-F238E27FC236}">
                <a16:creationId xmlns:a16="http://schemas.microsoft.com/office/drawing/2014/main" id="{7E787D06-C394-4887-B0FF-90644E2C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82" y="875222"/>
            <a:ext cx="9120635" cy="5265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80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E2B9E3-6152-42D1-A4C8-FD07A0BC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" y="5692"/>
            <a:ext cx="12168995" cy="1354317"/>
          </a:xfrm>
        </p:spPr>
        <p:txBody>
          <a:bodyPr/>
          <a:lstStyle/>
          <a:p>
            <a:pPr algn="ctr"/>
            <a:r>
              <a:rPr lang="ko-KR" b="1" u="none" strike="noStrike">
                <a:solidFill>
                  <a:srgbClr val="201449"/>
                </a:solidFill>
                <a:ea typeface="Malgun Gothic Semilight"/>
              </a:rPr>
              <a:t>1. 오본이란?</a:t>
            </a:r>
            <a:endParaRPr lang="ko-KR" sz="4000" b="1">
              <a:ea typeface="Malgun Gothic Semilight"/>
              <a:cs typeface="Malgun Gothic Semilight"/>
            </a:endParaRPr>
          </a:p>
        </p:txBody>
      </p:sp>
      <p:pic>
        <p:nvPicPr>
          <p:cNvPr id="7" name="그림 7" descr="벽난로이(가) 표시된 사진&#10;&#10;자동 생성된 설명">
            <a:extLst>
              <a:ext uri="{FF2B5EF4-FFF2-40B4-BE49-F238E27FC236}">
                <a16:creationId xmlns:a16="http://schemas.microsoft.com/office/drawing/2014/main" id="{75528EB8-1A92-4186-8F13-C096E75343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7219" y="2323560"/>
            <a:ext cx="5181600" cy="403120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3F45DB-B97F-4A8B-B382-E00F1D065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3" y="1207399"/>
            <a:ext cx="12183373" cy="1044546"/>
          </a:xfrm>
        </p:spPr>
        <p:txBody>
          <a:bodyPr lIns="109728" tIns="109728" rIns="109728" bIns="91440" anchor="t"/>
          <a:lstStyle/>
          <a:p>
            <a:pPr marL="0" indent="0" algn="ctr">
              <a:buNone/>
            </a:pPr>
            <a:r>
              <a:rPr lang="ko-KR" altLang="en-US" sz="2000">
                <a:ea typeface="+mn-lt"/>
                <a:cs typeface="+mn-lt"/>
              </a:rPr>
              <a:t> 양력</a:t>
            </a:r>
            <a:r>
              <a:rPr lang="ko-KR" sz="2000">
                <a:ea typeface="+mn-lt"/>
                <a:cs typeface="+mn-lt"/>
              </a:rPr>
              <a:t> 8월 15</a:t>
            </a:r>
            <a:r>
              <a:rPr lang="ko-KR" altLang="en-US" sz="2000">
                <a:ea typeface="+mn-lt"/>
                <a:cs typeface="+mn-lt"/>
              </a:rPr>
              <a:t>일</a:t>
            </a:r>
            <a:endParaRPr lang="en-US" altLang="ko-KR">
              <a:ea typeface="+mn-lt"/>
              <a:cs typeface="+mn-lt"/>
            </a:endParaRPr>
          </a:p>
          <a:p>
            <a:pPr marL="0" indent="0" algn="ctr">
              <a:lnSpc>
                <a:spcPct val="113999"/>
              </a:lnSpc>
              <a:buNone/>
            </a:pPr>
            <a:r>
              <a:rPr lang="ko-KR" altLang="en-US" sz="2000">
                <a:ea typeface="+mn-lt"/>
                <a:cs typeface="+mn-lt"/>
              </a:rPr>
              <a:t>조상의</a:t>
            </a:r>
            <a:r>
              <a:rPr lang="ko-KR" sz="2000">
                <a:ea typeface="+mn-lt"/>
                <a:cs typeface="+mn-lt"/>
              </a:rPr>
              <a:t> 영을 기리는 일본의 최대</a:t>
            </a:r>
            <a:r>
              <a:rPr lang="ko-KR" altLang="en-US" sz="2000">
                <a:ea typeface="+mn-lt"/>
                <a:cs typeface="+mn-lt"/>
              </a:rPr>
              <a:t> 명절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EEE5A584-833A-4673-9D69-65DC6140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7" y="2316552"/>
            <a:ext cx="5177465" cy="402206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07AEC10-9073-B74A-96B7-C7E768716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84" y="2330376"/>
            <a:ext cx="10921178" cy="428655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BEAF1-43CE-421C-AF53-308FC85E68F9}"/>
              </a:ext>
            </a:extLst>
          </p:cNvPr>
          <p:cNvSpPr txBox="1"/>
          <p:nvPr/>
        </p:nvSpPr>
        <p:spPr>
          <a:xfrm>
            <a:off x="0" y="1501092"/>
            <a:ext cx="1221787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출처</a:t>
            </a:r>
            <a:endParaRPr lang="ko-KR"/>
          </a:p>
          <a:p>
            <a:pPr algn="ctr"/>
            <a:endParaRPr lang="ko-KR" altLang="en-US" sz="2800" b="1">
              <a:ea typeface="Malgun Gothic Semilight"/>
              <a:cs typeface="Malgun Gothic Semilight"/>
            </a:endParaRPr>
          </a:p>
          <a:p>
            <a:pPr algn="ctr"/>
            <a:endParaRPr lang="ko-KR" altLang="en-US" sz="2800" b="1">
              <a:ea typeface="Malgun Gothic Semilight"/>
              <a:cs typeface="Malgun Gothic Semilight"/>
            </a:endParaRP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야후 재팬</a:t>
            </a: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위키백과</a:t>
            </a:r>
            <a:endParaRPr lang="en-US" altLang="ko-KR" sz="2800" b="1">
              <a:ea typeface="Malgun Gothic Semilight"/>
              <a:cs typeface="Malgun Gothic Semilight"/>
            </a:endParaRP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네이버 블로그</a:t>
            </a:r>
            <a:r>
              <a:rPr lang="en-US" altLang="ko-KR" sz="2800" b="1">
                <a:ea typeface="Malgun Gothic Semilight"/>
                <a:cs typeface="Malgun Gothic Semilight"/>
              </a:rPr>
              <a:t>,</a:t>
            </a:r>
            <a:r>
              <a:rPr lang="ko-KR" altLang="en-US" sz="2800" b="1">
                <a:ea typeface="Malgun Gothic Semilight"/>
                <a:cs typeface="Malgun Gothic Semilight"/>
              </a:rPr>
              <a:t> 지식인</a:t>
            </a:r>
          </a:p>
          <a:p>
            <a:pPr algn="ctr"/>
            <a:r>
              <a:rPr lang="ko-KR" altLang="en-US" sz="2800" b="1">
                <a:ea typeface="Malgun Gothic Semilight"/>
                <a:cs typeface="Malgun Gothic Semilight"/>
              </a:rPr>
              <a:t>유튜브</a:t>
            </a:r>
          </a:p>
        </p:txBody>
      </p:sp>
    </p:spTree>
    <p:extLst>
      <p:ext uri="{BB962C8B-B14F-4D97-AF65-F5344CB8AC3E}">
        <p14:creationId xmlns:p14="http://schemas.microsoft.com/office/powerpoint/2010/main" val="6961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EDDD2-4ED3-4FB5-96BB-ECAB4C2889F5}"/>
              </a:ext>
            </a:extLst>
          </p:cNvPr>
          <p:cNvSpPr txBox="1"/>
          <p:nvPr/>
        </p:nvSpPr>
        <p:spPr>
          <a:xfrm>
            <a:off x="8627" y="2970363"/>
            <a:ext cx="1218912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4400" b="1">
                <a:ea typeface="Malgun Gothic Semilight"/>
                <a:cs typeface="Malgun Gothic Semilight"/>
              </a:rPr>
              <a:t>감사합니다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185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C48D7A-0B1F-484F-B447-5A40C964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" y="-2875"/>
            <a:ext cx="12156084" cy="1729596"/>
          </a:xfrm>
        </p:spPr>
        <p:txBody>
          <a:bodyPr/>
          <a:lstStyle/>
          <a:p>
            <a:pPr algn="ctr">
              <a:lnSpc>
                <a:spcPct val="113999"/>
              </a:lnSpc>
              <a:spcBef>
                <a:spcPts val="1000"/>
              </a:spcBef>
            </a:pPr>
            <a:r>
              <a:rPr lang="ko-KR" sz="4400" b="1">
                <a:ea typeface="+mj-lt"/>
                <a:cs typeface="+mj-lt"/>
              </a:rPr>
              <a:t>2.  오본의 역사</a:t>
            </a:r>
            <a:endParaRPr lang="en-US" altLang="ko-KR" sz="4400">
              <a:ea typeface="+mj-lt"/>
              <a:cs typeface="+mj-lt"/>
            </a:endParaRPr>
          </a:p>
          <a:p>
            <a:endParaRPr lang="ko-KR" altLang="en-US">
              <a:ea typeface="Malgun Gothic Semilight"/>
              <a:cs typeface="Malgun Gothic Semilight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3AEA47-D643-4566-AD4A-2BB870DFF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-540000">
            <a:off x="2191261" y="2574984"/>
            <a:ext cx="4191028" cy="562305"/>
          </a:xfrm>
        </p:spPr>
        <p:txBody>
          <a:bodyPr lIns="109728" tIns="109728" rIns="109728" bIns="91440" anchor="t"/>
          <a:lstStyle/>
          <a:p>
            <a:pPr algn="ctr">
              <a:lnSpc>
                <a:spcPct val="113999"/>
              </a:lnSpc>
            </a:pPr>
            <a:r>
              <a:rPr lang="ko-KR" sz="2000">
                <a:ea typeface="+mn-lt"/>
                <a:cs typeface="+mn-lt"/>
              </a:rPr>
              <a:t>《</a:t>
            </a:r>
            <a:r>
              <a:rPr lang="ko-KR" sz="2000" err="1">
                <a:ea typeface="+mn-lt"/>
                <a:cs typeface="+mn-lt"/>
              </a:rPr>
              <a:t>우란분경</a:t>
            </a:r>
            <a:r>
              <a:rPr lang="ko-KR" sz="2000">
                <a:ea typeface="+mn-lt"/>
                <a:cs typeface="+mn-lt"/>
              </a:rPr>
              <a:t>[盂蘭盆經]》 </a:t>
            </a:r>
            <a:r>
              <a:rPr lang="ko-KR" altLang="en-US" sz="2000">
                <a:ea typeface="+mn-lt"/>
                <a:cs typeface="+mn-lt"/>
              </a:rPr>
              <a:t>불경</a:t>
            </a:r>
            <a:endParaRPr lang="ko-KR" sz="2000">
              <a:ea typeface="Malgun Gothic Semilight"/>
              <a:cs typeface="Malgun Gothic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15D3E-723B-4DE2-AE2C-C36569557DC2}"/>
              </a:ext>
            </a:extLst>
          </p:cNvPr>
          <p:cNvSpPr txBox="1"/>
          <p:nvPr/>
        </p:nvSpPr>
        <p:spPr>
          <a:xfrm rot="660000">
            <a:off x="4825041" y="343043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sz="2000">
                <a:ea typeface="+mn-lt"/>
                <a:cs typeface="+mn-lt"/>
              </a:rPr>
              <a:t>용어</a:t>
            </a:r>
            <a:endParaRPr lang="ko-KR" sz="2000">
              <a:ea typeface="Malgun Gothic Semilight"/>
              <a:cs typeface="Malgun Gothic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A8932-72D6-44B2-B9F8-9B250A4C3CD9}"/>
              </a:ext>
            </a:extLst>
          </p:cNvPr>
          <p:cNvSpPr txBox="1"/>
          <p:nvPr/>
        </p:nvSpPr>
        <p:spPr>
          <a:xfrm rot="840000">
            <a:off x="7584595" y="265316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000">
                <a:ea typeface="Malgun Gothic Semilight"/>
                <a:cs typeface="Malgun Gothic Semilight"/>
              </a:rPr>
              <a:t>고사</a:t>
            </a:r>
            <a:endParaRPr lang="ko-KR">
              <a:ea typeface="Malgun Gothic Semilight"/>
              <a:cs typeface="Malgun Gothic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EDDA6-131B-46AB-846F-C630C385196E}"/>
              </a:ext>
            </a:extLst>
          </p:cNvPr>
          <p:cNvSpPr txBox="1"/>
          <p:nvPr/>
        </p:nvSpPr>
        <p:spPr>
          <a:xfrm rot="20100000">
            <a:off x="7211683" y="429307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err="1"/>
              <a:t>우라본</a:t>
            </a:r>
            <a:r>
              <a:rPr lang="en-US" altLang="ko-KR" sz="2000"/>
              <a:t>[</a:t>
            </a:r>
            <a:r>
              <a:rPr lang="ko-KR" altLang="en-US" sz="2000"/>
              <a:t>盂蘭盆]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238EA-F145-45BF-93AA-C97DC085802C}"/>
              </a:ext>
            </a:extLst>
          </p:cNvPr>
          <p:cNvSpPr txBox="1"/>
          <p:nvPr/>
        </p:nvSpPr>
        <p:spPr>
          <a:xfrm rot="720000">
            <a:off x="3301041" y="49975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 err="1"/>
              <a:t>우라본에</a:t>
            </a:r>
            <a:r>
              <a:rPr lang="en-US" altLang="ko-KR" sz="2000"/>
              <a:t>[</a:t>
            </a:r>
            <a:r>
              <a:rPr lang="ko-KR" altLang="en-US" sz="2000"/>
              <a:t>盂蘭盆會</a:t>
            </a:r>
            <a:r>
              <a:rPr lang="en-US" altLang="ko-KR" sz="2000"/>
              <a:t>]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9074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8CDE4-A405-43C6-AD08-39371D62B1EE}"/>
              </a:ext>
            </a:extLst>
          </p:cNvPr>
          <p:cNvSpPr txBox="1"/>
          <p:nvPr/>
        </p:nvSpPr>
        <p:spPr>
          <a:xfrm>
            <a:off x="-5750" y="368060"/>
            <a:ext cx="1220350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sz="4400" b="1">
                <a:solidFill>
                  <a:srgbClr val="201449"/>
                </a:solidFill>
                <a:ea typeface="Malgun Gothic Semilight"/>
              </a:rPr>
              <a:t>3. 오본의 의례</a:t>
            </a:r>
            <a:r>
              <a:rPr lang="en-US" altLang="ko-KR" sz="4400" b="1"/>
              <a:t>​</a:t>
            </a:r>
            <a:endParaRPr lang="en-US" altLang="ko-KR" sz="4400" b="1">
              <a:ea typeface="Malgun Gothic Semilight"/>
              <a:cs typeface="Malgun Gothic Semi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35F8D-584F-4D7C-9A10-D311EECC631C}"/>
              </a:ext>
            </a:extLst>
          </p:cNvPr>
          <p:cNvSpPr txBox="1"/>
          <p:nvPr/>
        </p:nvSpPr>
        <p:spPr>
          <a:xfrm rot="-780000">
            <a:off x="3473570" y="2495909"/>
            <a:ext cx="37064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/>
              <a:t>음력</a:t>
            </a:r>
            <a:r>
              <a:rPr lang="en-US" altLang="ko-KR" sz="2000"/>
              <a:t> 7</a:t>
            </a:r>
            <a:r>
              <a:rPr lang="ko-KR" altLang="en-US" sz="2000"/>
              <a:t>월</a:t>
            </a:r>
            <a:r>
              <a:rPr lang="en-US" altLang="ko-KR" sz="2000"/>
              <a:t> 15</a:t>
            </a:r>
            <a:r>
              <a:rPr lang="ko-KR" altLang="en-US" sz="2000"/>
              <a:t>일에</a:t>
            </a:r>
            <a:r>
              <a:rPr lang="en-US" altLang="ko-KR" sz="2000"/>
              <a:t> </a:t>
            </a:r>
            <a:r>
              <a:rPr lang="ko-KR" altLang="en-US" sz="2000"/>
              <a:t>지내던</a:t>
            </a:r>
            <a:r>
              <a:rPr lang="en-US" altLang="ko-KR" sz="2000"/>
              <a:t> </a:t>
            </a:r>
            <a:r>
              <a:rPr lang="ko-KR" altLang="en-US" sz="2000"/>
              <a:t>행사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F4712-B2D9-4440-88A7-6E2981D38FAF}"/>
              </a:ext>
            </a:extLst>
          </p:cNvPr>
          <p:cNvSpPr txBox="1"/>
          <p:nvPr/>
        </p:nvSpPr>
        <p:spPr>
          <a:xfrm rot="300000">
            <a:off x="6277155" y="3646098"/>
            <a:ext cx="33901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000"/>
              <a:t>1873</a:t>
            </a:r>
            <a:r>
              <a:rPr lang="ko-KR" altLang="en-US" sz="2000"/>
              <a:t>년</a:t>
            </a:r>
            <a:r>
              <a:rPr lang="en-US" altLang="ko-KR" sz="2000"/>
              <a:t> 1</a:t>
            </a:r>
            <a:r>
              <a:rPr lang="ko-KR" altLang="en-US" sz="2000"/>
              <a:t>월</a:t>
            </a:r>
            <a:r>
              <a:rPr lang="en-US" altLang="ko-KR" sz="2000"/>
              <a:t> 1</a:t>
            </a:r>
            <a:r>
              <a:rPr lang="ko-KR" altLang="en-US" sz="2000"/>
              <a:t>일</a:t>
            </a:r>
            <a:r>
              <a:rPr lang="en-US" altLang="ko-KR" sz="2000"/>
              <a:t> </a:t>
            </a:r>
            <a:r>
              <a:rPr lang="ko-KR" altLang="en-US" sz="2000"/>
              <a:t>양력</a:t>
            </a:r>
            <a:r>
              <a:rPr lang="en-US" altLang="ko-KR" sz="2000"/>
              <a:t> </a:t>
            </a:r>
            <a:r>
              <a:rPr lang="ko-KR" altLang="en-US" sz="2000"/>
              <a:t>도입</a:t>
            </a:r>
            <a:r>
              <a:rPr lang="en-US" altLang="ko-KR" sz="2000"/>
              <a:t> 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4F9F0-2C7A-4989-8808-50883B07F8B4}"/>
              </a:ext>
            </a:extLst>
          </p:cNvPr>
          <p:cNvSpPr txBox="1"/>
          <p:nvPr/>
        </p:nvSpPr>
        <p:spPr>
          <a:xfrm>
            <a:off x="5328248" y="491130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/>
              <a:t>양력</a:t>
            </a:r>
            <a:r>
              <a:rPr lang="en-US" altLang="ko-KR" sz="2000"/>
              <a:t> 8</a:t>
            </a:r>
            <a:r>
              <a:rPr lang="ko-KR" altLang="en-US" sz="2000"/>
              <a:t>월</a:t>
            </a:r>
            <a:r>
              <a:rPr lang="en-US" altLang="ko-KR" sz="2000"/>
              <a:t> 15</a:t>
            </a:r>
            <a:r>
              <a:rPr lang="ko-KR" altLang="en-US" sz="2000"/>
              <a:t>일</a:t>
            </a:r>
            <a:endParaRPr lang="en-US" altLang="ko-KR" sz="2000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669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BC029F-50C7-7246-9BE0-CE42E9A5F59B}"/>
              </a:ext>
            </a:extLst>
          </p:cNvPr>
          <p:cNvSpPr txBox="1"/>
          <p:nvPr/>
        </p:nvSpPr>
        <p:spPr>
          <a:xfrm rot="21020500">
            <a:off x="830538" y="943961"/>
            <a:ext cx="347242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1"/>
            <a:r>
              <a:rPr lang="ko-KR" altLang="en-US" sz="3200" b="1" i="0" err="1">
                <a:solidFill>
                  <a:srgbClr val="404040"/>
                </a:solidFill>
                <a:effectLst/>
                <a:latin typeface="Arial Black"/>
                <a:ea typeface="돋움"/>
              </a:rPr>
              <a:t>나누카봉</a:t>
            </a:r>
            <a:r>
              <a:rPr lang="ko-KR" altLang="en-US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 </a:t>
            </a:r>
            <a:r>
              <a:rPr lang="en-US" altLang="ko-KR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(</a:t>
            </a:r>
            <a:r>
              <a:rPr lang="ko-KR" altLang="en-US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七日盆</a:t>
            </a:r>
            <a:r>
              <a:rPr lang="en-US" altLang="ko-KR" sz="3200" b="1" i="0">
                <a:solidFill>
                  <a:srgbClr val="404040"/>
                </a:solidFill>
                <a:effectLst/>
                <a:latin typeface="Arial Black"/>
                <a:ea typeface="돋움"/>
              </a:rPr>
              <a:t>)</a:t>
            </a:r>
            <a:endParaRPr lang="ko-KR" altLang="en-US" sz="3200" b="1" i="0">
              <a:solidFill>
                <a:srgbClr val="404040"/>
              </a:solidFill>
              <a:effectLst/>
              <a:latin typeface="Arial Black"/>
              <a:ea typeface="돋움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F1189-0799-CD4B-A6DF-C44C553856C6}"/>
              </a:ext>
            </a:extLst>
          </p:cNvPr>
          <p:cNvSpPr txBox="1"/>
          <p:nvPr/>
        </p:nvSpPr>
        <p:spPr>
          <a:xfrm>
            <a:off x="1827702" y="2551607"/>
            <a:ext cx="3207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i="0">
                <a:solidFill>
                  <a:srgbClr val="404040"/>
                </a:solidFill>
                <a:effectLst/>
                <a:latin typeface="3207698_12"/>
              </a:rPr>
              <a:t>동북지방 및 츄우고쿠 지방</a:t>
            </a:r>
            <a:endParaRPr lang="ko-KR" altLang="en-US"/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C07C8D9-CDF8-C341-B525-7C3F26BD7886}"/>
              </a:ext>
            </a:extLst>
          </p:cNvPr>
          <p:cNvSpPr/>
          <p:nvPr/>
        </p:nvSpPr>
        <p:spPr>
          <a:xfrm>
            <a:off x="5641759" y="2354144"/>
            <a:ext cx="1121177" cy="764258"/>
          </a:xfrm>
          <a:prstGeom prst="rightArrow">
            <a:avLst>
              <a:gd name="adj1" fmla="val 50000"/>
              <a:gd name="adj2" fmla="val 45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22AA1-EC0D-8045-BC14-B64EB50F4AAC}"/>
              </a:ext>
            </a:extLst>
          </p:cNvPr>
          <p:cNvSpPr txBox="1"/>
          <p:nvPr/>
        </p:nvSpPr>
        <p:spPr>
          <a:xfrm>
            <a:off x="8467692" y="255160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나누카비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EE9DD-2238-8247-993A-662D45F78E30}"/>
              </a:ext>
            </a:extLst>
          </p:cNvPr>
          <p:cNvSpPr txBox="1"/>
          <p:nvPr/>
        </p:nvSpPr>
        <p:spPr>
          <a:xfrm>
            <a:off x="1755815" y="4562832"/>
            <a:ext cx="2945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0" i="0">
                <a:solidFill>
                  <a:srgbClr val="404040"/>
                </a:solidFill>
                <a:effectLst/>
                <a:latin typeface="3207698_12"/>
              </a:rPr>
              <a:t>킨키 지방</a:t>
            </a:r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E0B79195-531C-C547-AFEB-F68196100B28}"/>
              </a:ext>
            </a:extLst>
          </p:cNvPr>
          <p:cNvSpPr/>
          <p:nvPr/>
        </p:nvSpPr>
        <p:spPr>
          <a:xfrm>
            <a:off x="5584249" y="4363528"/>
            <a:ext cx="1121177" cy="771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04061-8DA9-B04C-A2BB-4CD4E0EE5022}"/>
              </a:ext>
            </a:extLst>
          </p:cNvPr>
          <p:cNvSpPr txBox="1"/>
          <p:nvPr/>
        </p:nvSpPr>
        <p:spPr>
          <a:xfrm>
            <a:off x="8467692" y="45628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/>
              <a:t>나누카봉</a:t>
            </a:r>
          </a:p>
        </p:txBody>
      </p:sp>
    </p:spTree>
    <p:extLst>
      <p:ext uri="{BB962C8B-B14F-4D97-AF65-F5344CB8AC3E}">
        <p14:creationId xmlns:p14="http://schemas.microsoft.com/office/powerpoint/2010/main" val="1650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69F2DAE-F5F7-9B4E-8CC7-7D8985EB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3" y="1955939"/>
            <a:ext cx="4911010" cy="325763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CE0B02D-9E74-EC43-A93E-24162A0A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43" y="1928443"/>
            <a:ext cx="4977362" cy="3312630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651FB0-1C85-7C49-9719-116C45F706CD}"/>
              </a:ext>
            </a:extLst>
          </p:cNvPr>
          <p:cNvSpPr txBox="1"/>
          <p:nvPr/>
        </p:nvSpPr>
        <p:spPr>
          <a:xfrm>
            <a:off x="5535735" y="5539789"/>
            <a:ext cx="11205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 err="1"/>
              <a:t>무카에비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B2AEA-8DAD-C24C-AF0B-791E571ED260}"/>
              </a:ext>
            </a:extLst>
          </p:cNvPr>
          <p:cNvSpPr txBox="1"/>
          <p:nvPr/>
        </p:nvSpPr>
        <p:spPr>
          <a:xfrm>
            <a:off x="1824175" y="762585"/>
            <a:ext cx="13665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ko-KR" sz="3200" b="1"/>
              <a:t>13</a:t>
            </a:r>
            <a:r>
              <a:rPr lang="ko-KR" altLang="en-US" sz="3200" b="1"/>
              <a:t>일</a:t>
            </a:r>
            <a:endParaRPr lang="ko-KR" altLang="en-US" sz="3200" b="1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8953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C0296-7C79-D143-824E-344E7512B4C4}"/>
              </a:ext>
            </a:extLst>
          </p:cNvPr>
          <p:cNvSpPr txBox="1"/>
          <p:nvPr/>
        </p:nvSpPr>
        <p:spPr>
          <a:xfrm>
            <a:off x="1375154" y="550018"/>
            <a:ext cx="228179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3200" b="1"/>
              <a:t>14,</a:t>
            </a:r>
            <a:r>
              <a:rPr lang="ko-KR" altLang="en-US" sz="3200" b="1"/>
              <a:t> </a:t>
            </a:r>
            <a:r>
              <a:rPr lang="en-US" altLang="ko-KR" sz="3200" b="1"/>
              <a:t>15</a:t>
            </a:r>
            <a:r>
              <a:rPr lang="ko-KR" altLang="en-US" sz="3200" b="1"/>
              <a:t>일</a:t>
            </a:r>
            <a:endParaRPr lang="ko-KR" altLang="en-US" sz="3200" b="1">
              <a:ea typeface="Malgun Gothic Semilight"/>
              <a:cs typeface="Malgun Gothic Semilight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C633F26-8ABA-E74D-B6A2-19FEB014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56" y="2205240"/>
            <a:ext cx="4554029" cy="343829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7846E96-46CA-704F-998F-A131705C4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20" y="2205240"/>
            <a:ext cx="4584389" cy="3438292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4A43ED-A6D3-B948-99A7-2F1A0C64558E}"/>
              </a:ext>
            </a:extLst>
          </p:cNvPr>
          <p:cNvSpPr txBox="1"/>
          <p:nvPr/>
        </p:nvSpPr>
        <p:spPr>
          <a:xfrm>
            <a:off x="5590394" y="6080306"/>
            <a:ext cx="164100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o-KR" altLang="en-US" b="1" i="0" err="1">
                <a:solidFill>
                  <a:srgbClr val="404040"/>
                </a:solidFill>
                <a:effectLst/>
                <a:latin typeface="3207698_12"/>
              </a:rPr>
              <a:t>오소나에모노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5781061-66DE-A147-B25C-DAE2C1BD0819}"/>
              </a:ext>
            </a:extLst>
          </p:cNvPr>
          <p:cNvSpPr/>
          <p:nvPr/>
        </p:nvSpPr>
        <p:spPr>
          <a:xfrm>
            <a:off x="1035680" y="1392911"/>
            <a:ext cx="10492283" cy="5216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1800" b="1" i="0">
                <a:solidFill>
                  <a:srgbClr val="404040"/>
                </a:solidFill>
                <a:effectLst/>
                <a:latin typeface="3207698_12"/>
              </a:rPr>
              <a:t>특징</a:t>
            </a:r>
            <a:r>
              <a:rPr lang="en-US" altLang="ko-KR" sz="1800" b="1" i="0">
                <a:solidFill>
                  <a:srgbClr val="404040"/>
                </a:solidFill>
                <a:effectLst/>
                <a:latin typeface="3207698_12"/>
              </a:rPr>
              <a:t>!!</a:t>
            </a:r>
          </a:p>
          <a:p>
            <a:pPr algn="ctr"/>
            <a:endParaRPr lang="en-US" altLang="ko-KR" b="1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등불 끔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 b="0" i="0">
                <a:solidFill>
                  <a:srgbClr val="404040"/>
                </a:solidFill>
                <a:effectLst/>
                <a:latin typeface="3207698_12"/>
              </a:rPr>
              <a:t>세끼 식사 모두 가족 식사와 통일함</a:t>
            </a:r>
            <a:endParaRPr lang="en-US" altLang="ko-KR" b="0" i="0">
              <a:solidFill>
                <a:srgbClr val="404040"/>
              </a:solidFill>
              <a:effectLst/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반김은 빨리 보냄은 느리게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승려 초대 독경 부탁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r>
              <a:rPr lang="ko-KR" altLang="en-US">
                <a:solidFill>
                  <a:srgbClr val="404040"/>
                </a:solidFill>
                <a:latin typeface="3207698_12"/>
              </a:rPr>
              <a:t>종교</a:t>
            </a:r>
            <a:r>
              <a:rPr lang="en-US" altLang="ko-KR">
                <a:solidFill>
                  <a:srgbClr val="404040"/>
                </a:solidFill>
                <a:latin typeface="3207698_12"/>
              </a:rPr>
              <a:t>,</a:t>
            </a:r>
            <a:r>
              <a:rPr lang="ko-KR" altLang="en-US">
                <a:solidFill>
                  <a:srgbClr val="404040"/>
                </a:solidFill>
                <a:latin typeface="3207698_12"/>
              </a:rPr>
              <a:t> 종파 상관</a:t>
            </a:r>
            <a:r>
              <a:rPr lang="en-US" altLang="ko-KR">
                <a:solidFill>
                  <a:srgbClr val="404040"/>
                </a:solidFill>
                <a:latin typeface="3207698_12"/>
              </a:rPr>
              <a:t>X</a:t>
            </a:r>
            <a:r>
              <a:rPr lang="ko-KR" altLang="en-US">
                <a:solidFill>
                  <a:srgbClr val="404040"/>
                </a:solidFill>
                <a:latin typeface="3207698_12"/>
              </a:rPr>
              <a:t> 친척이나 이웃 친한 사람들과 회식이 일반적</a:t>
            </a:r>
            <a:endParaRPr lang="en-US" altLang="ko-KR">
              <a:solidFill>
                <a:srgbClr val="404040"/>
              </a:solidFill>
              <a:latin typeface="3207698_12"/>
            </a:endParaRPr>
          </a:p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3446540-3DAA-0D48-A039-8808FFBE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09" y="823489"/>
            <a:ext cx="7937980" cy="520456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6D323-79D0-7640-8B31-8ECF8CBE7C0F}"/>
              </a:ext>
            </a:extLst>
          </p:cNvPr>
          <p:cNvSpPr txBox="1"/>
          <p:nvPr/>
        </p:nvSpPr>
        <p:spPr>
          <a:xfrm>
            <a:off x="1456046" y="508"/>
            <a:ext cx="18288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ko-KR" sz="3200" b="1"/>
              <a:t>16</a:t>
            </a:r>
            <a:r>
              <a:rPr lang="ko-KR" altLang="en-US" sz="3200" b="1"/>
              <a:t>일</a:t>
            </a:r>
            <a:endParaRPr lang="ko-KR" altLang="en-US" sz="3200" b="1">
              <a:ea typeface="Malgun Gothic Semilight"/>
              <a:cs typeface="Malgun Gothic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09601-6452-DB47-900C-6494337958C1}"/>
              </a:ext>
            </a:extLst>
          </p:cNvPr>
          <p:cNvSpPr txBox="1"/>
          <p:nvPr/>
        </p:nvSpPr>
        <p:spPr>
          <a:xfrm>
            <a:off x="5181599" y="6194157"/>
            <a:ext cx="1828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b="1" err="1"/>
              <a:t>오쿠리봉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33597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E343B09-250F-4C4E-9255-2E289A1A7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12" y="1252542"/>
            <a:ext cx="4962884" cy="435291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36A2B-8081-9240-B8B7-580872A2EDA8}"/>
              </a:ext>
            </a:extLst>
          </p:cNvPr>
          <p:cNvSpPr txBox="1"/>
          <p:nvPr/>
        </p:nvSpPr>
        <p:spPr>
          <a:xfrm>
            <a:off x="5416789" y="5929688"/>
            <a:ext cx="16327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ko-KR" altLang="en-US" b="1" err="1"/>
              <a:t>고잔오쿠리비</a:t>
            </a:r>
            <a:endParaRPr lang="ko-KR" altLang="en-US" b="1" err="1">
              <a:ea typeface="Malgun Gothic Semilight"/>
              <a:cs typeface="Malgun Gothic Semiligh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9C7E6F-B47C-6343-8864-BE07A13FF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35" y="1252542"/>
            <a:ext cx="5114354" cy="4352915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71713-C4C6-414E-AD27-DB89CE959942}"/>
              </a:ext>
            </a:extLst>
          </p:cNvPr>
          <p:cNvSpPr txBox="1"/>
          <p:nvPr/>
        </p:nvSpPr>
        <p:spPr>
          <a:xfrm rot="20642508">
            <a:off x="787850" y="240103"/>
            <a:ext cx="1828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2800" b="1"/>
              <a:t>교토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DBC6BCB-5605-054E-849E-55EFB2B815E9}"/>
              </a:ext>
            </a:extLst>
          </p:cNvPr>
          <p:cNvSpPr/>
          <p:nvPr/>
        </p:nvSpPr>
        <p:spPr>
          <a:xfrm>
            <a:off x="5597926" y="2750909"/>
            <a:ext cx="996149" cy="1743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1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Malgun Gothic Semilight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21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ExploreVTI</vt:lpstr>
      <vt:lpstr>お盆 (오본)에 대해</vt:lpstr>
      <vt:lpstr>1. 오본이란?</vt:lpstr>
      <vt:lpstr>2.  오본의 역사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>권은희</cp:lastModifiedBy>
  <cp:revision>3</cp:revision>
  <dcterms:created xsi:type="dcterms:W3CDTF">2021-03-19T08:00:06Z</dcterms:created>
  <dcterms:modified xsi:type="dcterms:W3CDTF">2021-03-30T02:24:05Z</dcterms:modified>
</cp:coreProperties>
</file>