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59" r:id="rId4"/>
    <p:sldId id="262" r:id="rId5"/>
    <p:sldId id="277" r:id="rId6"/>
    <p:sldId id="264" r:id="rId7"/>
    <p:sldId id="261" r:id="rId8"/>
    <p:sldId id="278" r:id="rId9"/>
    <p:sldId id="279" r:id="rId10"/>
    <p:sldId id="263" r:id="rId11"/>
    <p:sldId id="285" r:id="rId12"/>
    <p:sldId id="265" r:id="rId13"/>
    <p:sldId id="272" r:id="rId14"/>
    <p:sldId id="269" r:id="rId15"/>
    <p:sldId id="270" r:id="rId16"/>
    <p:sldId id="271" r:id="rId17"/>
    <p:sldId id="267" r:id="rId18"/>
    <p:sldId id="273" r:id="rId19"/>
    <p:sldId id="280" r:id="rId20"/>
    <p:sldId id="274" r:id="rId21"/>
    <p:sldId id="282" r:id="rId22"/>
    <p:sldId id="283" r:id="rId23"/>
    <p:sldId id="281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60"/>
  </p:normalViewPr>
  <p:slideViewPr>
    <p:cSldViewPr>
      <p:cViewPr varScale="1">
        <p:scale>
          <a:sx n="109" d="100"/>
          <a:sy n="109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1588-B8C4-4BC0-BE81-3A304BA6F53E}" type="datetimeFigureOut">
              <a:rPr lang="ko-KR" altLang="en-US" smtClean="0"/>
              <a:t>2020-12-04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DF32-66F0-49BA-923D-FD14ABADD8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170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1588-B8C4-4BC0-BE81-3A304BA6F53E}" type="datetimeFigureOut">
              <a:rPr lang="ko-KR" altLang="en-US" smtClean="0"/>
              <a:t>2020-12-04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DF32-66F0-49BA-923D-FD14ABADD8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015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1588-B8C4-4BC0-BE81-3A304BA6F53E}" type="datetimeFigureOut">
              <a:rPr lang="ko-KR" altLang="en-US" smtClean="0"/>
              <a:t>2020-12-04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DF32-66F0-49BA-923D-FD14ABADD8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942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1588-B8C4-4BC0-BE81-3A304BA6F53E}" type="datetimeFigureOut">
              <a:rPr lang="ko-KR" altLang="en-US" smtClean="0"/>
              <a:t>2020-12-04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DF32-66F0-49BA-923D-FD14ABADD8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384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1588-B8C4-4BC0-BE81-3A304BA6F53E}" type="datetimeFigureOut">
              <a:rPr lang="ko-KR" altLang="en-US" smtClean="0"/>
              <a:t>2020-12-04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DF32-66F0-49BA-923D-FD14ABADD8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231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1588-B8C4-4BC0-BE81-3A304BA6F53E}" type="datetimeFigureOut">
              <a:rPr lang="ko-KR" altLang="en-US" smtClean="0"/>
              <a:t>2020-12-04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DF32-66F0-49BA-923D-FD14ABADD8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057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1588-B8C4-4BC0-BE81-3A304BA6F53E}" type="datetimeFigureOut">
              <a:rPr lang="ko-KR" altLang="en-US" smtClean="0"/>
              <a:t>2020-12-04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DF32-66F0-49BA-923D-FD14ABADD8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883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1588-B8C4-4BC0-BE81-3A304BA6F53E}" type="datetimeFigureOut">
              <a:rPr lang="ko-KR" altLang="en-US" smtClean="0"/>
              <a:t>2020-12-04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DF32-66F0-49BA-923D-FD14ABADD8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83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1588-B8C4-4BC0-BE81-3A304BA6F53E}" type="datetimeFigureOut">
              <a:rPr lang="ko-KR" altLang="en-US" smtClean="0"/>
              <a:t>2020-12-04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DF32-66F0-49BA-923D-FD14ABADD8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136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1588-B8C4-4BC0-BE81-3A304BA6F53E}" type="datetimeFigureOut">
              <a:rPr lang="ko-KR" altLang="en-US" smtClean="0"/>
              <a:t>2020-12-04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DF32-66F0-49BA-923D-FD14ABADD8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782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1588-B8C4-4BC0-BE81-3A304BA6F53E}" type="datetimeFigureOut">
              <a:rPr lang="ko-KR" altLang="en-US" smtClean="0"/>
              <a:t>2020-12-04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DF32-66F0-49BA-923D-FD14ABADD8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9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D1588-B8C4-4BC0-BE81-3A304BA6F53E}" type="datetimeFigureOut">
              <a:rPr lang="ko-KR" altLang="en-US" smtClean="0"/>
              <a:t>2020-12-04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6DF32-66F0-49BA-923D-FD14ABADD8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71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-KnfWBDbRY" TargetMode="External"/><Relationship Id="rId2" Type="http://schemas.openxmlformats.org/officeDocument/2006/relationships/hyperlink" Target="https://www.youtube.com/watch?v=-8b2phT3Jf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m.korea.kr/news/policyBriefingView.do?newsId=156192422#policyBriefin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time_continue=179&amp;v=muB4_LNZ2Rk" TargetMode="External"/><Relationship Id="rId13" Type="http://schemas.openxmlformats.org/officeDocument/2006/relationships/hyperlink" Target="https://thub.kumsung.co.kr/dokdo/dokdo_study_03_02.do" TargetMode="External"/><Relationship Id="rId3" Type="http://schemas.openxmlformats.org/officeDocument/2006/relationships/hyperlink" Target="https://dokdo.mofa.go.kr/kor/dokdo/reason.jsp" TargetMode="External"/><Relationship Id="rId7" Type="http://schemas.openxmlformats.org/officeDocument/2006/relationships/hyperlink" Target="https://cfekorea.tistory.com/m/394" TargetMode="External"/><Relationship Id="rId12" Type="http://schemas.openxmlformats.org/officeDocument/2006/relationships/hyperlink" Target="https://www.kr.emb-japan.go.jp/territory/takeshima/index.html" TargetMode="External"/><Relationship Id="rId2" Type="http://schemas.openxmlformats.org/officeDocument/2006/relationships/hyperlink" Target="https://terms.naver.com/entry.nhn?docId=3353352&amp;cid=62023&amp;categoryId=620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orea.kr/special/policyFocusView.do?newsId=148654763&amp;pkgId=49500376&amp;pkgSubId=&amp;pageIndex=1" TargetMode="External"/><Relationship Id="rId11" Type="http://schemas.openxmlformats.org/officeDocument/2006/relationships/hyperlink" Target="https://www.slideserve.com/ricky/3588874" TargetMode="External"/><Relationship Id="rId5" Type="http://schemas.openxmlformats.org/officeDocument/2006/relationships/hyperlink" Target="https://www.cas.go.jp/jp/ryodo_kr/ryodo/takeshima.html" TargetMode="External"/><Relationship Id="rId10" Type="http://schemas.openxmlformats.org/officeDocument/2006/relationships/hyperlink" Target="https://m.blog.naver.com/rydbreogkr/220784608695" TargetMode="External"/><Relationship Id="rId4" Type="http://schemas.openxmlformats.org/officeDocument/2006/relationships/hyperlink" Target="https://www.kr.emb-japan.go.jp/territory/takeshima/qa.html" TargetMode="External"/><Relationship Id="rId9" Type="http://schemas.openxmlformats.org/officeDocument/2006/relationships/hyperlink" Target="http://m.korea.kr/news/policyBriefingView.do?newsId=156192422#policyBriefi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80"/>
          <p:cNvSpPr>
            <a:spLocks/>
          </p:cNvSpPr>
          <p:nvPr/>
        </p:nvSpPr>
        <p:spPr bwMode="auto">
          <a:xfrm>
            <a:off x="3095150" y="4553014"/>
            <a:ext cx="3486934" cy="217737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>
              <a:solidFill>
                <a:prstClr val="white"/>
              </a:solidFill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0" y="1284514"/>
            <a:ext cx="9126000" cy="4357688"/>
            <a:chOff x="0" y="609323"/>
            <a:chExt cx="12168000" cy="5810250"/>
          </a:xfrm>
        </p:grpSpPr>
        <p:cxnSp>
          <p:nvCxnSpPr>
            <p:cNvPr id="32" name="직선 연결선 31"/>
            <p:cNvCxnSpPr/>
            <p:nvPr/>
          </p:nvCxnSpPr>
          <p:spPr>
            <a:xfrm>
              <a:off x="0" y="6093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0" y="11903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0" y="17713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0" y="23523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0" y="29334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0" y="35144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0" y="40954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0" y="46764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0" y="52575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0" y="58385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0" y="64195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/>
          <p:cNvGrpSpPr/>
          <p:nvPr/>
        </p:nvGrpSpPr>
        <p:grpSpPr>
          <a:xfrm>
            <a:off x="2051721" y="1349524"/>
            <a:ext cx="5256584" cy="2741826"/>
            <a:chOff x="304757" y="789214"/>
            <a:chExt cx="11589900" cy="5940000"/>
          </a:xfrm>
        </p:grpSpPr>
        <p:sp>
          <p:nvSpPr>
            <p:cNvPr id="9" name="자유형 8"/>
            <p:cNvSpPr/>
            <p:nvPr/>
          </p:nvSpPr>
          <p:spPr>
            <a:xfrm>
              <a:off x="533400" y="914400"/>
              <a:ext cx="11125200" cy="5705475"/>
            </a:xfrm>
            <a:custGeom>
              <a:avLst/>
              <a:gdLst>
                <a:gd name="connsiteX0" fmla="*/ 0 w 11125200"/>
                <a:gd name="connsiteY0" fmla="*/ 0 h 5705475"/>
                <a:gd name="connsiteX1" fmla="*/ 1724025 w 11125200"/>
                <a:gd name="connsiteY1" fmla="*/ 38100 h 5705475"/>
                <a:gd name="connsiteX2" fmla="*/ 4724400 w 11125200"/>
                <a:gd name="connsiteY2" fmla="*/ 66675 h 5705475"/>
                <a:gd name="connsiteX3" fmla="*/ 7381875 w 11125200"/>
                <a:gd name="connsiteY3" fmla="*/ 76200 h 5705475"/>
                <a:gd name="connsiteX4" fmla="*/ 9563100 w 11125200"/>
                <a:gd name="connsiteY4" fmla="*/ 28575 h 5705475"/>
                <a:gd name="connsiteX5" fmla="*/ 11106150 w 11125200"/>
                <a:gd name="connsiteY5" fmla="*/ 9525 h 5705475"/>
                <a:gd name="connsiteX6" fmla="*/ 11125200 w 11125200"/>
                <a:gd name="connsiteY6" fmla="*/ 5648325 h 5705475"/>
                <a:gd name="connsiteX7" fmla="*/ 6362700 w 11125200"/>
                <a:gd name="connsiteY7" fmla="*/ 5667375 h 5705475"/>
                <a:gd name="connsiteX8" fmla="*/ 5095875 w 11125200"/>
                <a:gd name="connsiteY8" fmla="*/ 5705475 h 5705475"/>
                <a:gd name="connsiteX9" fmla="*/ 2533650 w 11125200"/>
                <a:gd name="connsiteY9" fmla="*/ 5695950 h 5705475"/>
                <a:gd name="connsiteX10" fmla="*/ 9525 w 11125200"/>
                <a:gd name="connsiteY10" fmla="*/ 5676900 h 5705475"/>
                <a:gd name="connsiteX11" fmla="*/ 0 w 11125200"/>
                <a:gd name="connsiteY11" fmla="*/ 0 h 5705475"/>
                <a:gd name="connsiteX0" fmla="*/ 0 w 11125200"/>
                <a:gd name="connsiteY0" fmla="*/ 0 h 5705475"/>
                <a:gd name="connsiteX1" fmla="*/ 1724025 w 11125200"/>
                <a:gd name="connsiteY1" fmla="*/ 38100 h 5705475"/>
                <a:gd name="connsiteX2" fmla="*/ 4724400 w 11125200"/>
                <a:gd name="connsiteY2" fmla="*/ 66675 h 5705475"/>
                <a:gd name="connsiteX3" fmla="*/ 7381875 w 11125200"/>
                <a:gd name="connsiteY3" fmla="*/ 76200 h 5705475"/>
                <a:gd name="connsiteX4" fmla="*/ 9563100 w 11125200"/>
                <a:gd name="connsiteY4" fmla="*/ 28575 h 5705475"/>
                <a:gd name="connsiteX5" fmla="*/ 11106150 w 11125200"/>
                <a:gd name="connsiteY5" fmla="*/ 9525 h 5705475"/>
                <a:gd name="connsiteX6" fmla="*/ 11125200 w 11125200"/>
                <a:gd name="connsiteY6" fmla="*/ 5648325 h 5705475"/>
                <a:gd name="connsiteX7" fmla="*/ 6362700 w 11125200"/>
                <a:gd name="connsiteY7" fmla="*/ 5667375 h 5705475"/>
                <a:gd name="connsiteX8" fmla="*/ 5095875 w 11125200"/>
                <a:gd name="connsiteY8" fmla="*/ 5705475 h 5705475"/>
                <a:gd name="connsiteX9" fmla="*/ 2533650 w 11125200"/>
                <a:gd name="connsiteY9" fmla="*/ 5695950 h 5705475"/>
                <a:gd name="connsiteX10" fmla="*/ 9525 w 11125200"/>
                <a:gd name="connsiteY10" fmla="*/ 5676900 h 5705475"/>
                <a:gd name="connsiteX11" fmla="*/ 0 w 11125200"/>
                <a:gd name="connsiteY11" fmla="*/ 0 h 5705475"/>
                <a:gd name="connsiteX0" fmla="*/ 0 w 11125200"/>
                <a:gd name="connsiteY0" fmla="*/ 0 h 5705475"/>
                <a:gd name="connsiteX1" fmla="*/ 1724025 w 11125200"/>
                <a:gd name="connsiteY1" fmla="*/ 38100 h 5705475"/>
                <a:gd name="connsiteX2" fmla="*/ 4724400 w 11125200"/>
                <a:gd name="connsiteY2" fmla="*/ 66675 h 5705475"/>
                <a:gd name="connsiteX3" fmla="*/ 7381875 w 11125200"/>
                <a:gd name="connsiteY3" fmla="*/ 76200 h 5705475"/>
                <a:gd name="connsiteX4" fmla="*/ 9563100 w 11125200"/>
                <a:gd name="connsiteY4" fmla="*/ 28575 h 5705475"/>
                <a:gd name="connsiteX5" fmla="*/ 11106150 w 11125200"/>
                <a:gd name="connsiteY5" fmla="*/ 9525 h 5705475"/>
                <a:gd name="connsiteX6" fmla="*/ 11125200 w 11125200"/>
                <a:gd name="connsiteY6" fmla="*/ 5648325 h 5705475"/>
                <a:gd name="connsiteX7" fmla="*/ 6362700 w 11125200"/>
                <a:gd name="connsiteY7" fmla="*/ 5667375 h 5705475"/>
                <a:gd name="connsiteX8" fmla="*/ 5095875 w 11125200"/>
                <a:gd name="connsiteY8" fmla="*/ 5705475 h 5705475"/>
                <a:gd name="connsiteX9" fmla="*/ 2533650 w 11125200"/>
                <a:gd name="connsiteY9" fmla="*/ 5695950 h 5705475"/>
                <a:gd name="connsiteX10" fmla="*/ 9525 w 11125200"/>
                <a:gd name="connsiteY10" fmla="*/ 5676900 h 5705475"/>
                <a:gd name="connsiteX11" fmla="*/ 0 w 11125200"/>
                <a:gd name="connsiteY11" fmla="*/ 0 h 570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25200" h="5705475">
                  <a:moveTo>
                    <a:pt x="0" y="0"/>
                  </a:moveTo>
                  <a:lnTo>
                    <a:pt x="1724025" y="38100"/>
                  </a:lnTo>
                  <a:lnTo>
                    <a:pt x="4724400" y="66675"/>
                  </a:lnTo>
                  <a:lnTo>
                    <a:pt x="7381875" y="76200"/>
                  </a:lnTo>
                  <a:lnTo>
                    <a:pt x="9563100" y="28575"/>
                  </a:lnTo>
                  <a:lnTo>
                    <a:pt x="11106150" y="9525"/>
                  </a:lnTo>
                  <a:lnTo>
                    <a:pt x="11125200" y="5648325"/>
                  </a:lnTo>
                  <a:lnTo>
                    <a:pt x="6362700" y="5667375"/>
                  </a:lnTo>
                  <a:lnTo>
                    <a:pt x="5095875" y="5705475"/>
                  </a:lnTo>
                  <a:lnTo>
                    <a:pt x="2533650" y="5695950"/>
                  </a:lnTo>
                  <a:lnTo>
                    <a:pt x="9525" y="5676900"/>
                  </a:lnTo>
                  <a:cubicBezTo>
                    <a:pt x="73025" y="3803650"/>
                    <a:pt x="41275" y="218757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" name="자유형 3"/>
            <p:cNvSpPr/>
            <p:nvPr/>
          </p:nvSpPr>
          <p:spPr>
            <a:xfrm>
              <a:off x="11631192" y="789214"/>
              <a:ext cx="45267" cy="5940000"/>
            </a:xfrm>
            <a:custGeom>
              <a:avLst/>
              <a:gdLst>
                <a:gd name="connsiteX0" fmla="*/ 0 w 45267"/>
                <a:gd name="connsiteY0" fmla="*/ 0 h 4110273"/>
                <a:gd name="connsiteX1" fmla="*/ 27160 w 45267"/>
                <a:gd name="connsiteY1" fmla="*/ 896293 h 4110273"/>
                <a:gd name="connsiteX2" fmla="*/ 36214 w 45267"/>
                <a:gd name="connsiteY2" fmla="*/ 1475714 h 4110273"/>
                <a:gd name="connsiteX3" fmla="*/ 45267 w 45267"/>
                <a:gd name="connsiteY3" fmla="*/ 2172831 h 4110273"/>
                <a:gd name="connsiteX4" fmla="*/ 36214 w 45267"/>
                <a:gd name="connsiteY4" fmla="*/ 3105338 h 4110273"/>
                <a:gd name="connsiteX5" fmla="*/ 27160 w 45267"/>
                <a:gd name="connsiteY5" fmla="*/ 4110273 h 411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67" h="4110273">
                  <a:moveTo>
                    <a:pt x="0" y="0"/>
                  </a:moveTo>
                  <a:cubicBezTo>
                    <a:pt x="10562" y="325170"/>
                    <a:pt x="21124" y="650341"/>
                    <a:pt x="27160" y="896293"/>
                  </a:cubicBezTo>
                  <a:cubicBezTo>
                    <a:pt x="33196" y="1142245"/>
                    <a:pt x="33196" y="1262958"/>
                    <a:pt x="36214" y="1475714"/>
                  </a:cubicBezTo>
                  <a:cubicBezTo>
                    <a:pt x="39232" y="1688470"/>
                    <a:pt x="45267" y="1901227"/>
                    <a:pt x="45267" y="2172831"/>
                  </a:cubicBezTo>
                  <a:cubicBezTo>
                    <a:pt x="45267" y="2444435"/>
                    <a:pt x="39232" y="2782431"/>
                    <a:pt x="36214" y="3105338"/>
                  </a:cubicBezTo>
                  <a:cubicBezTo>
                    <a:pt x="33196" y="3428245"/>
                    <a:pt x="30178" y="3769259"/>
                    <a:pt x="27160" y="4110273"/>
                  </a:cubicBezTo>
                </a:path>
              </a:pathLst>
            </a:custGeom>
            <a:noFill/>
            <a:ln w="7620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" name="자유형 4"/>
            <p:cNvSpPr/>
            <p:nvPr/>
          </p:nvSpPr>
          <p:spPr>
            <a:xfrm>
              <a:off x="304757" y="919987"/>
              <a:ext cx="11556000" cy="59728"/>
            </a:xfrm>
            <a:custGeom>
              <a:avLst/>
              <a:gdLst>
                <a:gd name="connsiteX0" fmla="*/ 0 w 4399984"/>
                <a:gd name="connsiteY0" fmla="*/ 0 h 65410"/>
                <a:gd name="connsiteX1" fmla="*/ 1457608 w 4399984"/>
                <a:gd name="connsiteY1" fmla="*/ 45268 h 65410"/>
                <a:gd name="connsiteX2" fmla="*/ 2426329 w 4399984"/>
                <a:gd name="connsiteY2" fmla="*/ 63375 h 65410"/>
                <a:gd name="connsiteX3" fmla="*/ 4399984 w 4399984"/>
                <a:gd name="connsiteY3" fmla="*/ 0 h 6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9984" h="65410">
                  <a:moveTo>
                    <a:pt x="0" y="0"/>
                  </a:moveTo>
                  <a:lnTo>
                    <a:pt x="1457608" y="45268"/>
                  </a:lnTo>
                  <a:cubicBezTo>
                    <a:pt x="1861996" y="55830"/>
                    <a:pt x="1935933" y="70920"/>
                    <a:pt x="2426329" y="63375"/>
                  </a:cubicBezTo>
                  <a:cubicBezTo>
                    <a:pt x="2916725" y="55830"/>
                    <a:pt x="3658354" y="27915"/>
                    <a:pt x="4399984" y="0"/>
                  </a:cubicBezTo>
                </a:path>
              </a:pathLst>
            </a:custGeom>
            <a:noFill/>
            <a:ln w="7620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자유형 5"/>
            <p:cNvSpPr/>
            <p:nvPr/>
          </p:nvSpPr>
          <p:spPr>
            <a:xfrm>
              <a:off x="374657" y="6560939"/>
              <a:ext cx="11520000" cy="57780"/>
            </a:xfrm>
            <a:custGeom>
              <a:avLst/>
              <a:gdLst>
                <a:gd name="connsiteX0" fmla="*/ 0 w 4399984"/>
                <a:gd name="connsiteY0" fmla="*/ 0 h 65410"/>
                <a:gd name="connsiteX1" fmla="*/ 1457608 w 4399984"/>
                <a:gd name="connsiteY1" fmla="*/ 45268 h 65410"/>
                <a:gd name="connsiteX2" fmla="*/ 2426329 w 4399984"/>
                <a:gd name="connsiteY2" fmla="*/ 63375 h 65410"/>
                <a:gd name="connsiteX3" fmla="*/ 4399984 w 4399984"/>
                <a:gd name="connsiteY3" fmla="*/ 0 h 65410"/>
                <a:gd name="connsiteX0" fmla="*/ 0 w 4399984"/>
                <a:gd name="connsiteY0" fmla="*/ 58764 h 128042"/>
                <a:gd name="connsiteX1" fmla="*/ 1457608 w 4399984"/>
                <a:gd name="connsiteY1" fmla="*/ 104032 h 128042"/>
                <a:gd name="connsiteX2" fmla="*/ 2426329 w 4399984"/>
                <a:gd name="connsiteY2" fmla="*/ 122139 h 128042"/>
                <a:gd name="connsiteX3" fmla="*/ 2919486 w 4399984"/>
                <a:gd name="connsiteY3" fmla="*/ 987 h 128042"/>
                <a:gd name="connsiteX4" fmla="*/ 4399984 w 4399984"/>
                <a:gd name="connsiteY4" fmla="*/ 58764 h 128042"/>
                <a:gd name="connsiteX0" fmla="*/ 0 w 4399984"/>
                <a:gd name="connsiteY0" fmla="*/ 58764 h 104032"/>
                <a:gd name="connsiteX1" fmla="*/ 1457608 w 4399984"/>
                <a:gd name="connsiteY1" fmla="*/ 104032 h 104032"/>
                <a:gd name="connsiteX2" fmla="*/ 2293282 w 4399984"/>
                <a:gd name="connsiteY2" fmla="*/ 90846 h 104032"/>
                <a:gd name="connsiteX3" fmla="*/ 2919486 w 4399984"/>
                <a:gd name="connsiteY3" fmla="*/ 987 h 104032"/>
                <a:gd name="connsiteX4" fmla="*/ 4399984 w 4399984"/>
                <a:gd name="connsiteY4" fmla="*/ 58764 h 104032"/>
                <a:gd name="connsiteX0" fmla="*/ 0 w 4399984"/>
                <a:gd name="connsiteY0" fmla="*/ 18009 h 63277"/>
                <a:gd name="connsiteX1" fmla="*/ 1457608 w 4399984"/>
                <a:gd name="connsiteY1" fmla="*/ 63277 h 63277"/>
                <a:gd name="connsiteX2" fmla="*/ 2293282 w 4399984"/>
                <a:gd name="connsiteY2" fmla="*/ 50091 h 63277"/>
                <a:gd name="connsiteX3" fmla="*/ 2978618 w 4399984"/>
                <a:gd name="connsiteY3" fmla="*/ 1956 h 63277"/>
                <a:gd name="connsiteX4" fmla="*/ 4399984 w 4399984"/>
                <a:gd name="connsiteY4" fmla="*/ 18009 h 6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9984" h="63277">
                  <a:moveTo>
                    <a:pt x="0" y="18009"/>
                  </a:moveTo>
                  <a:lnTo>
                    <a:pt x="1457608" y="63277"/>
                  </a:lnTo>
                  <a:cubicBezTo>
                    <a:pt x="1736166" y="58882"/>
                    <a:pt x="2039780" y="60311"/>
                    <a:pt x="2293282" y="50091"/>
                  </a:cubicBezTo>
                  <a:cubicBezTo>
                    <a:pt x="2546784" y="39871"/>
                    <a:pt x="2649676" y="12519"/>
                    <a:pt x="2978618" y="1956"/>
                  </a:cubicBezTo>
                  <a:cubicBezTo>
                    <a:pt x="3307561" y="-8606"/>
                    <a:pt x="4075008" y="27503"/>
                    <a:pt x="4399984" y="18009"/>
                  </a:cubicBezTo>
                </a:path>
              </a:pathLst>
            </a:custGeom>
            <a:noFill/>
            <a:ln w="7620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자유형 6"/>
            <p:cNvSpPr/>
            <p:nvPr/>
          </p:nvSpPr>
          <p:spPr>
            <a:xfrm>
              <a:off x="522325" y="789214"/>
              <a:ext cx="45267" cy="5940000"/>
            </a:xfrm>
            <a:custGeom>
              <a:avLst/>
              <a:gdLst>
                <a:gd name="connsiteX0" fmla="*/ 0 w 45267"/>
                <a:gd name="connsiteY0" fmla="*/ 0 h 4110273"/>
                <a:gd name="connsiteX1" fmla="*/ 27160 w 45267"/>
                <a:gd name="connsiteY1" fmla="*/ 896293 h 4110273"/>
                <a:gd name="connsiteX2" fmla="*/ 36214 w 45267"/>
                <a:gd name="connsiteY2" fmla="*/ 1475714 h 4110273"/>
                <a:gd name="connsiteX3" fmla="*/ 45267 w 45267"/>
                <a:gd name="connsiteY3" fmla="*/ 2172831 h 4110273"/>
                <a:gd name="connsiteX4" fmla="*/ 36214 w 45267"/>
                <a:gd name="connsiteY4" fmla="*/ 3105338 h 4110273"/>
                <a:gd name="connsiteX5" fmla="*/ 27160 w 45267"/>
                <a:gd name="connsiteY5" fmla="*/ 4110273 h 411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67" h="4110273">
                  <a:moveTo>
                    <a:pt x="0" y="0"/>
                  </a:moveTo>
                  <a:cubicBezTo>
                    <a:pt x="10562" y="325170"/>
                    <a:pt x="21124" y="650341"/>
                    <a:pt x="27160" y="896293"/>
                  </a:cubicBezTo>
                  <a:cubicBezTo>
                    <a:pt x="33196" y="1142245"/>
                    <a:pt x="33196" y="1262958"/>
                    <a:pt x="36214" y="1475714"/>
                  </a:cubicBezTo>
                  <a:cubicBezTo>
                    <a:pt x="39232" y="1688470"/>
                    <a:pt x="45267" y="1901227"/>
                    <a:pt x="45267" y="2172831"/>
                  </a:cubicBezTo>
                  <a:cubicBezTo>
                    <a:pt x="45267" y="2444435"/>
                    <a:pt x="39232" y="2782431"/>
                    <a:pt x="36214" y="3105338"/>
                  </a:cubicBezTo>
                  <a:cubicBezTo>
                    <a:pt x="33196" y="3428245"/>
                    <a:pt x="30178" y="3769259"/>
                    <a:pt x="27160" y="4110273"/>
                  </a:cubicBezTo>
                </a:path>
              </a:pathLst>
            </a:custGeom>
            <a:noFill/>
            <a:ln w="7620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59" name="모서리가 둥근 직사각형 58"/>
          <p:cNvSpPr/>
          <p:nvPr/>
        </p:nvSpPr>
        <p:spPr>
          <a:xfrm rot="1800000">
            <a:off x="7115533" y="1057447"/>
            <a:ext cx="34289" cy="2049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61" name="모서리가 둥근 직사각형 60"/>
          <p:cNvSpPr/>
          <p:nvPr/>
        </p:nvSpPr>
        <p:spPr>
          <a:xfrm>
            <a:off x="6936207" y="1065788"/>
            <a:ext cx="34289" cy="1537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492272" y="4232631"/>
            <a:ext cx="666756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한국정부와 일본정부의 독도 정책의 비교 </a:t>
            </a:r>
            <a:r>
              <a:rPr lang="ko-KR" altLang="en-US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분석</a:t>
            </a:r>
            <a:endParaRPr lang="en-US" altLang="ko-KR" sz="1500" dirty="0">
              <a:solidFill>
                <a:schemeClr val="bg2">
                  <a:lumMod val="25000"/>
                </a:schemeClr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&lt;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독도영토학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&gt;</a:t>
            </a:r>
            <a:endParaRPr lang="en-US" altLang="ko-KR" dirty="0">
              <a:solidFill>
                <a:schemeClr val="bg2">
                  <a:lumMod val="2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09" y="1469585"/>
            <a:ext cx="4971923" cy="2525746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6263205" y="5304639"/>
            <a:ext cx="209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b="1" spc="-150" dirty="0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국제관계학과</a:t>
            </a:r>
            <a:r>
              <a:rPr lang="en-US" altLang="ko-KR" b="1" spc="-150" dirty="0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</a:p>
          <a:p>
            <a:pPr algn="ctr">
              <a:defRPr/>
            </a:pPr>
            <a:r>
              <a:rPr lang="en-US" altLang="ko-KR" b="1" spc="-150" dirty="0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21815163</a:t>
            </a:r>
            <a:endParaRPr lang="en-US" altLang="ko-KR" b="1" spc="-150" dirty="0">
              <a:ln>
                <a:solidFill>
                  <a:sysClr val="windowText" lastClr="000000">
                    <a:alpha val="0"/>
                  </a:sys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algn="ctr">
              <a:defRPr/>
            </a:pPr>
            <a:r>
              <a:rPr lang="ko-KR" altLang="en-US" b="1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윤혜미</a:t>
            </a:r>
          </a:p>
        </p:txBody>
      </p:sp>
      <p:sp>
        <p:nvSpPr>
          <p:cNvPr id="44" name="Freeform 80"/>
          <p:cNvSpPr>
            <a:spLocks/>
          </p:cNvSpPr>
          <p:nvPr/>
        </p:nvSpPr>
        <p:spPr bwMode="auto">
          <a:xfrm>
            <a:off x="6570473" y="5314301"/>
            <a:ext cx="1589365" cy="831682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5">
              <a:lumMod val="5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20791517">
            <a:off x="864244" y="488713"/>
            <a:ext cx="1490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latin typeface="MingLiU-ExtB" pitchFamily="18" charset="-120"/>
              </a:rPr>
              <a:t>DOKDO</a:t>
            </a:r>
            <a:endParaRPr lang="ko-KR" altLang="en-US" sz="4000" b="1" dirty="0">
              <a:latin typeface="MingLiU-ExtB" pitchFamily="18" charset="-120"/>
            </a:endParaRPr>
          </a:p>
        </p:txBody>
      </p:sp>
      <p:sp>
        <p:nvSpPr>
          <p:cNvPr id="30" name="Freeform 80"/>
          <p:cNvSpPr>
            <a:spLocks/>
          </p:cNvSpPr>
          <p:nvPr/>
        </p:nvSpPr>
        <p:spPr bwMode="auto">
          <a:xfrm>
            <a:off x="916928" y="530670"/>
            <a:ext cx="1384978" cy="664384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5">
              <a:lumMod val="5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4208" y="77977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10</a:t>
            </a:r>
            <a:r>
              <a:rPr lang="ko-KR" altLang="en-US" b="1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월 </a:t>
            </a:r>
            <a:r>
              <a:rPr lang="en-US" altLang="ko-KR" b="1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25</a:t>
            </a:r>
            <a:r>
              <a:rPr lang="ko-KR" altLang="en-US" b="1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일 </a:t>
            </a:r>
            <a:r>
              <a:rPr lang="en-US" altLang="ko-KR" b="1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‘</a:t>
            </a:r>
            <a:r>
              <a:rPr lang="ko-KR" altLang="en-US" b="1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독도의 날</a:t>
            </a:r>
            <a:endParaRPr lang="ko-KR" altLang="en-US" b="1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45" name="Freeform 80"/>
          <p:cNvSpPr>
            <a:spLocks/>
          </p:cNvSpPr>
          <p:nvPr/>
        </p:nvSpPr>
        <p:spPr bwMode="auto">
          <a:xfrm>
            <a:off x="6389640" y="945644"/>
            <a:ext cx="2588531" cy="157055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bg1">
              <a:lumMod val="75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80"/>
          <p:cNvSpPr>
            <a:spLocks/>
          </p:cNvSpPr>
          <p:nvPr/>
        </p:nvSpPr>
        <p:spPr bwMode="auto">
          <a:xfrm>
            <a:off x="2267744" y="788084"/>
            <a:ext cx="5161548" cy="161274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>
              <a:solidFill>
                <a:prstClr val="white"/>
              </a:solidFill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1314242"/>
            <a:ext cx="9126000" cy="4357688"/>
            <a:chOff x="0" y="609323"/>
            <a:chExt cx="12168000" cy="5810250"/>
          </a:xfrm>
        </p:grpSpPr>
        <p:cxnSp>
          <p:nvCxnSpPr>
            <p:cNvPr id="23" name="직선 연결선 22"/>
            <p:cNvCxnSpPr/>
            <p:nvPr/>
          </p:nvCxnSpPr>
          <p:spPr>
            <a:xfrm>
              <a:off x="0" y="6093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0" y="11903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0" y="17713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0" y="23523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0" y="29334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0" y="35144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0" y="40954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0" y="46764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0" y="52575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0" y="58385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0" y="64195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직사각형 15"/>
          <p:cNvSpPr/>
          <p:nvPr/>
        </p:nvSpPr>
        <p:spPr>
          <a:xfrm>
            <a:off x="1979712" y="459003"/>
            <a:ext cx="53285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한국정부의 </a:t>
            </a:r>
            <a:r>
              <a:rPr lang="ko-KR" alt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독도 관리와 </a:t>
            </a:r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이용 정책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687367"/>
              </p:ext>
            </p:extLst>
          </p:nvPr>
        </p:nvGraphicFramePr>
        <p:xfrm>
          <a:off x="1259632" y="1265758"/>
          <a:ext cx="6768752" cy="4941257"/>
        </p:xfrm>
        <a:graphic>
          <a:graphicData uri="http://schemas.openxmlformats.org/drawingml/2006/table">
            <a:tbl>
              <a:tblPr/>
              <a:tblGrid>
                <a:gridCol w="2789443">
                  <a:extLst>
                    <a:ext uri="{9D8B030D-6E8A-4147-A177-3AD203B41FA5}">
                      <a16:colId xmlns:a16="http://schemas.microsoft.com/office/drawing/2014/main" val="2114815148"/>
                    </a:ext>
                  </a:extLst>
                </a:gridCol>
                <a:gridCol w="3979309">
                  <a:extLst>
                    <a:ext uri="{9D8B030D-6E8A-4147-A177-3AD203B41FA5}">
                      <a16:colId xmlns:a16="http://schemas.microsoft.com/office/drawing/2014/main" val="423064572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관계부처 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487" marR="35487" marT="9811" marB="98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임무와 이용 정책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487" marR="35487" marT="9811" marB="98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617900"/>
                  </a:ext>
                </a:extLst>
              </a:tr>
              <a:tr h="10701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국무총리실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487" marR="35487" marT="9811" marB="98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•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「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정부 합동 독도 영토 관리 대책단 규정」 에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따른 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독도 관리 대책단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설치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·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운영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•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독도영토관리에 관한 대책 수립 및 운영 총괄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487" marR="35487" marT="9811" marB="98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534417"/>
                  </a:ext>
                </a:extLst>
              </a:tr>
              <a:tr h="99516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국토해양부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487" marR="35487" marT="9811" marB="98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•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「독도의 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지속 가능한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이용에 관한 법률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」 에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따른 독도의 생태계 보호 및 수산자원 개발관련 종합계획 수립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•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독도 안 시설물의 합리적 관리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·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운용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487" marR="35487" marT="9811" marB="98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856272"/>
                  </a:ext>
                </a:extLst>
              </a:tr>
              <a:tr h="8851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외교통상부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487" marR="35487" marT="9811" marB="98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•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독도 문제에 대한 외교전략 방안 수립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•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일본의 주장에 대한 국제법적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·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역사적 대응논리 개발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•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독도영유권에 대한 대내외 홍보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487" marR="35487" marT="9811" marB="98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370121"/>
                  </a:ext>
                </a:extLst>
              </a:tr>
              <a:tr h="7462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문화재청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487" marR="35487" marT="9811" marB="98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•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「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문화재 보호 법」 에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의한 천연보호구역으로 지정하여 독도의 보존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·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관리대책 마련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•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독도 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입도 제도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운영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487" marR="35487" marT="9811" marB="98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742089"/>
                  </a:ext>
                </a:extLst>
              </a:tr>
              <a:tr h="5674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경상북도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울룽군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487" marR="35487" marT="9811" marB="98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•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독도 입도 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신고 업무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시행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•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독도 및 독도주변해역 관리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·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보존 업무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수행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487" marR="35487" marT="9811" marB="98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96549"/>
                  </a:ext>
                </a:extLst>
              </a:tr>
              <a:tr h="33559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동북아역사재단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487" marR="35487" marT="9811" marB="98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•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독도관련 역사 및 국제법 연구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487" marR="35487" marT="9811" marB="98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262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5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80"/>
          <p:cNvSpPr>
            <a:spLocks/>
          </p:cNvSpPr>
          <p:nvPr/>
        </p:nvSpPr>
        <p:spPr bwMode="auto">
          <a:xfrm>
            <a:off x="2132730" y="792071"/>
            <a:ext cx="4860540" cy="240698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독도 관련 정책 영상 </a:t>
            </a:r>
            <a:endParaRPr lang="ko-KR" altLang="en-US" sz="3000" dirty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312047" y="2309554"/>
            <a:ext cx="2827905" cy="2400550"/>
            <a:chOff x="304757" y="789214"/>
            <a:chExt cx="11589900" cy="5940000"/>
          </a:xfrm>
        </p:grpSpPr>
        <p:sp>
          <p:nvSpPr>
            <p:cNvPr id="17" name="자유형 16"/>
            <p:cNvSpPr/>
            <p:nvPr/>
          </p:nvSpPr>
          <p:spPr>
            <a:xfrm>
              <a:off x="533400" y="914400"/>
              <a:ext cx="11125200" cy="5705475"/>
            </a:xfrm>
            <a:custGeom>
              <a:avLst/>
              <a:gdLst>
                <a:gd name="connsiteX0" fmla="*/ 0 w 11125200"/>
                <a:gd name="connsiteY0" fmla="*/ 0 h 5705475"/>
                <a:gd name="connsiteX1" fmla="*/ 1724025 w 11125200"/>
                <a:gd name="connsiteY1" fmla="*/ 38100 h 5705475"/>
                <a:gd name="connsiteX2" fmla="*/ 4724400 w 11125200"/>
                <a:gd name="connsiteY2" fmla="*/ 66675 h 5705475"/>
                <a:gd name="connsiteX3" fmla="*/ 7381875 w 11125200"/>
                <a:gd name="connsiteY3" fmla="*/ 76200 h 5705475"/>
                <a:gd name="connsiteX4" fmla="*/ 9563100 w 11125200"/>
                <a:gd name="connsiteY4" fmla="*/ 28575 h 5705475"/>
                <a:gd name="connsiteX5" fmla="*/ 11106150 w 11125200"/>
                <a:gd name="connsiteY5" fmla="*/ 9525 h 5705475"/>
                <a:gd name="connsiteX6" fmla="*/ 11125200 w 11125200"/>
                <a:gd name="connsiteY6" fmla="*/ 5648325 h 5705475"/>
                <a:gd name="connsiteX7" fmla="*/ 6362700 w 11125200"/>
                <a:gd name="connsiteY7" fmla="*/ 5667375 h 5705475"/>
                <a:gd name="connsiteX8" fmla="*/ 5095875 w 11125200"/>
                <a:gd name="connsiteY8" fmla="*/ 5705475 h 5705475"/>
                <a:gd name="connsiteX9" fmla="*/ 2533650 w 11125200"/>
                <a:gd name="connsiteY9" fmla="*/ 5695950 h 5705475"/>
                <a:gd name="connsiteX10" fmla="*/ 9525 w 11125200"/>
                <a:gd name="connsiteY10" fmla="*/ 5676900 h 5705475"/>
                <a:gd name="connsiteX11" fmla="*/ 0 w 11125200"/>
                <a:gd name="connsiteY11" fmla="*/ 0 h 5705475"/>
                <a:gd name="connsiteX0" fmla="*/ 0 w 11125200"/>
                <a:gd name="connsiteY0" fmla="*/ 0 h 5705475"/>
                <a:gd name="connsiteX1" fmla="*/ 1724025 w 11125200"/>
                <a:gd name="connsiteY1" fmla="*/ 38100 h 5705475"/>
                <a:gd name="connsiteX2" fmla="*/ 4724400 w 11125200"/>
                <a:gd name="connsiteY2" fmla="*/ 66675 h 5705475"/>
                <a:gd name="connsiteX3" fmla="*/ 7381875 w 11125200"/>
                <a:gd name="connsiteY3" fmla="*/ 76200 h 5705475"/>
                <a:gd name="connsiteX4" fmla="*/ 9563100 w 11125200"/>
                <a:gd name="connsiteY4" fmla="*/ 28575 h 5705475"/>
                <a:gd name="connsiteX5" fmla="*/ 11106150 w 11125200"/>
                <a:gd name="connsiteY5" fmla="*/ 9525 h 5705475"/>
                <a:gd name="connsiteX6" fmla="*/ 11125200 w 11125200"/>
                <a:gd name="connsiteY6" fmla="*/ 5648325 h 5705475"/>
                <a:gd name="connsiteX7" fmla="*/ 6362700 w 11125200"/>
                <a:gd name="connsiteY7" fmla="*/ 5667375 h 5705475"/>
                <a:gd name="connsiteX8" fmla="*/ 5095875 w 11125200"/>
                <a:gd name="connsiteY8" fmla="*/ 5705475 h 5705475"/>
                <a:gd name="connsiteX9" fmla="*/ 2533650 w 11125200"/>
                <a:gd name="connsiteY9" fmla="*/ 5695950 h 5705475"/>
                <a:gd name="connsiteX10" fmla="*/ 9525 w 11125200"/>
                <a:gd name="connsiteY10" fmla="*/ 5676900 h 5705475"/>
                <a:gd name="connsiteX11" fmla="*/ 0 w 11125200"/>
                <a:gd name="connsiteY11" fmla="*/ 0 h 5705475"/>
                <a:gd name="connsiteX0" fmla="*/ 0 w 11125200"/>
                <a:gd name="connsiteY0" fmla="*/ 0 h 5705475"/>
                <a:gd name="connsiteX1" fmla="*/ 1724025 w 11125200"/>
                <a:gd name="connsiteY1" fmla="*/ 38100 h 5705475"/>
                <a:gd name="connsiteX2" fmla="*/ 4724400 w 11125200"/>
                <a:gd name="connsiteY2" fmla="*/ 66675 h 5705475"/>
                <a:gd name="connsiteX3" fmla="*/ 7381875 w 11125200"/>
                <a:gd name="connsiteY3" fmla="*/ 76200 h 5705475"/>
                <a:gd name="connsiteX4" fmla="*/ 9563100 w 11125200"/>
                <a:gd name="connsiteY4" fmla="*/ 28575 h 5705475"/>
                <a:gd name="connsiteX5" fmla="*/ 11106150 w 11125200"/>
                <a:gd name="connsiteY5" fmla="*/ 9525 h 5705475"/>
                <a:gd name="connsiteX6" fmla="*/ 11125200 w 11125200"/>
                <a:gd name="connsiteY6" fmla="*/ 5648325 h 5705475"/>
                <a:gd name="connsiteX7" fmla="*/ 6362700 w 11125200"/>
                <a:gd name="connsiteY7" fmla="*/ 5667375 h 5705475"/>
                <a:gd name="connsiteX8" fmla="*/ 5095875 w 11125200"/>
                <a:gd name="connsiteY8" fmla="*/ 5705475 h 5705475"/>
                <a:gd name="connsiteX9" fmla="*/ 2533650 w 11125200"/>
                <a:gd name="connsiteY9" fmla="*/ 5695950 h 5705475"/>
                <a:gd name="connsiteX10" fmla="*/ 9525 w 11125200"/>
                <a:gd name="connsiteY10" fmla="*/ 5676900 h 5705475"/>
                <a:gd name="connsiteX11" fmla="*/ 0 w 11125200"/>
                <a:gd name="connsiteY11" fmla="*/ 0 h 570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25200" h="5705475">
                  <a:moveTo>
                    <a:pt x="0" y="0"/>
                  </a:moveTo>
                  <a:lnTo>
                    <a:pt x="1724025" y="38100"/>
                  </a:lnTo>
                  <a:lnTo>
                    <a:pt x="4724400" y="66675"/>
                  </a:lnTo>
                  <a:lnTo>
                    <a:pt x="7381875" y="76200"/>
                  </a:lnTo>
                  <a:lnTo>
                    <a:pt x="9563100" y="28575"/>
                  </a:lnTo>
                  <a:lnTo>
                    <a:pt x="11106150" y="9525"/>
                  </a:lnTo>
                  <a:lnTo>
                    <a:pt x="11125200" y="5648325"/>
                  </a:lnTo>
                  <a:lnTo>
                    <a:pt x="6362700" y="5667375"/>
                  </a:lnTo>
                  <a:lnTo>
                    <a:pt x="5095875" y="5705475"/>
                  </a:lnTo>
                  <a:lnTo>
                    <a:pt x="2533650" y="5695950"/>
                  </a:lnTo>
                  <a:lnTo>
                    <a:pt x="9525" y="5676900"/>
                  </a:lnTo>
                  <a:cubicBezTo>
                    <a:pt x="73025" y="3803650"/>
                    <a:pt x="41275" y="218757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8" name="자유형 17"/>
            <p:cNvSpPr/>
            <p:nvPr/>
          </p:nvSpPr>
          <p:spPr>
            <a:xfrm>
              <a:off x="11631192" y="789214"/>
              <a:ext cx="45267" cy="5940000"/>
            </a:xfrm>
            <a:custGeom>
              <a:avLst/>
              <a:gdLst>
                <a:gd name="connsiteX0" fmla="*/ 0 w 45267"/>
                <a:gd name="connsiteY0" fmla="*/ 0 h 4110273"/>
                <a:gd name="connsiteX1" fmla="*/ 27160 w 45267"/>
                <a:gd name="connsiteY1" fmla="*/ 896293 h 4110273"/>
                <a:gd name="connsiteX2" fmla="*/ 36214 w 45267"/>
                <a:gd name="connsiteY2" fmla="*/ 1475714 h 4110273"/>
                <a:gd name="connsiteX3" fmla="*/ 45267 w 45267"/>
                <a:gd name="connsiteY3" fmla="*/ 2172831 h 4110273"/>
                <a:gd name="connsiteX4" fmla="*/ 36214 w 45267"/>
                <a:gd name="connsiteY4" fmla="*/ 3105338 h 4110273"/>
                <a:gd name="connsiteX5" fmla="*/ 27160 w 45267"/>
                <a:gd name="connsiteY5" fmla="*/ 4110273 h 411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67" h="4110273">
                  <a:moveTo>
                    <a:pt x="0" y="0"/>
                  </a:moveTo>
                  <a:cubicBezTo>
                    <a:pt x="10562" y="325170"/>
                    <a:pt x="21124" y="650341"/>
                    <a:pt x="27160" y="896293"/>
                  </a:cubicBezTo>
                  <a:cubicBezTo>
                    <a:pt x="33196" y="1142245"/>
                    <a:pt x="33196" y="1262958"/>
                    <a:pt x="36214" y="1475714"/>
                  </a:cubicBezTo>
                  <a:cubicBezTo>
                    <a:pt x="39232" y="1688470"/>
                    <a:pt x="45267" y="1901227"/>
                    <a:pt x="45267" y="2172831"/>
                  </a:cubicBezTo>
                  <a:cubicBezTo>
                    <a:pt x="45267" y="2444435"/>
                    <a:pt x="39232" y="2782431"/>
                    <a:pt x="36214" y="3105338"/>
                  </a:cubicBezTo>
                  <a:cubicBezTo>
                    <a:pt x="33196" y="3428245"/>
                    <a:pt x="30178" y="3769259"/>
                    <a:pt x="27160" y="4110273"/>
                  </a:cubicBezTo>
                </a:path>
              </a:pathLst>
            </a:custGeom>
            <a:noFill/>
            <a:ln w="7620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9" name="자유형 18"/>
            <p:cNvSpPr/>
            <p:nvPr/>
          </p:nvSpPr>
          <p:spPr>
            <a:xfrm>
              <a:off x="304757" y="919987"/>
              <a:ext cx="11556000" cy="59728"/>
            </a:xfrm>
            <a:custGeom>
              <a:avLst/>
              <a:gdLst>
                <a:gd name="connsiteX0" fmla="*/ 0 w 4399984"/>
                <a:gd name="connsiteY0" fmla="*/ 0 h 65410"/>
                <a:gd name="connsiteX1" fmla="*/ 1457608 w 4399984"/>
                <a:gd name="connsiteY1" fmla="*/ 45268 h 65410"/>
                <a:gd name="connsiteX2" fmla="*/ 2426329 w 4399984"/>
                <a:gd name="connsiteY2" fmla="*/ 63375 h 65410"/>
                <a:gd name="connsiteX3" fmla="*/ 4399984 w 4399984"/>
                <a:gd name="connsiteY3" fmla="*/ 0 h 6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9984" h="65410">
                  <a:moveTo>
                    <a:pt x="0" y="0"/>
                  </a:moveTo>
                  <a:lnTo>
                    <a:pt x="1457608" y="45268"/>
                  </a:lnTo>
                  <a:cubicBezTo>
                    <a:pt x="1861996" y="55830"/>
                    <a:pt x="1935933" y="70920"/>
                    <a:pt x="2426329" y="63375"/>
                  </a:cubicBezTo>
                  <a:cubicBezTo>
                    <a:pt x="2916725" y="55830"/>
                    <a:pt x="3658354" y="27915"/>
                    <a:pt x="4399984" y="0"/>
                  </a:cubicBezTo>
                </a:path>
              </a:pathLst>
            </a:custGeom>
            <a:noFill/>
            <a:ln w="7620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374657" y="6560939"/>
              <a:ext cx="11520000" cy="57780"/>
            </a:xfrm>
            <a:custGeom>
              <a:avLst/>
              <a:gdLst>
                <a:gd name="connsiteX0" fmla="*/ 0 w 4399984"/>
                <a:gd name="connsiteY0" fmla="*/ 0 h 65410"/>
                <a:gd name="connsiteX1" fmla="*/ 1457608 w 4399984"/>
                <a:gd name="connsiteY1" fmla="*/ 45268 h 65410"/>
                <a:gd name="connsiteX2" fmla="*/ 2426329 w 4399984"/>
                <a:gd name="connsiteY2" fmla="*/ 63375 h 65410"/>
                <a:gd name="connsiteX3" fmla="*/ 4399984 w 4399984"/>
                <a:gd name="connsiteY3" fmla="*/ 0 h 65410"/>
                <a:gd name="connsiteX0" fmla="*/ 0 w 4399984"/>
                <a:gd name="connsiteY0" fmla="*/ 58764 h 128042"/>
                <a:gd name="connsiteX1" fmla="*/ 1457608 w 4399984"/>
                <a:gd name="connsiteY1" fmla="*/ 104032 h 128042"/>
                <a:gd name="connsiteX2" fmla="*/ 2426329 w 4399984"/>
                <a:gd name="connsiteY2" fmla="*/ 122139 h 128042"/>
                <a:gd name="connsiteX3" fmla="*/ 2919486 w 4399984"/>
                <a:gd name="connsiteY3" fmla="*/ 987 h 128042"/>
                <a:gd name="connsiteX4" fmla="*/ 4399984 w 4399984"/>
                <a:gd name="connsiteY4" fmla="*/ 58764 h 128042"/>
                <a:gd name="connsiteX0" fmla="*/ 0 w 4399984"/>
                <a:gd name="connsiteY0" fmla="*/ 58764 h 104032"/>
                <a:gd name="connsiteX1" fmla="*/ 1457608 w 4399984"/>
                <a:gd name="connsiteY1" fmla="*/ 104032 h 104032"/>
                <a:gd name="connsiteX2" fmla="*/ 2293282 w 4399984"/>
                <a:gd name="connsiteY2" fmla="*/ 90846 h 104032"/>
                <a:gd name="connsiteX3" fmla="*/ 2919486 w 4399984"/>
                <a:gd name="connsiteY3" fmla="*/ 987 h 104032"/>
                <a:gd name="connsiteX4" fmla="*/ 4399984 w 4399984"/>
                <a:gd name="connsiteY4" fmla="*/ 58764 h 104032"/>
                <a:gd name="connsiteX0" fmla="*/ 0 w 4399984"/>
                <a:gd name="connsiteY0" fmla="*/ 18009 h 63277"/>
                <a:gd name="connsiteX1" fmla="*/ 1457608 w 4399984"/>
                <a:gd name="connsiteY1" fmla="*/ 63277 h 63277"/>
                <a:gd name="connsiteX2" fmla="*/ 2293282 w 4399984"/>
                <a:gd name="connsiteY2" fmla="*/ 50091 h 63277"/>
                <a:gd name="connsiteX3" fmla="*/ 2978618 w 4399984"/>
                <a:gd name="connsiteY3" fmla="*/ 1956 h 63277"/>
                <a:gd name="connsiteX4" fmla="*/ 4399984 w 4399984"/>
                <a:gd name="connsiteY4" fmla="*/ 18009 h 6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9984" h="63277">
                  <a:moveTo>
                    <a:pt x="0" y="18009"/>
                  </a:moveTo>
                  <a:lnTo>
                    <a:pt x="1457608" y="63277"/>
                  </a:lnTo>
                  <a:cubicBezTo>
                    <a:pt x="1736166" y="58882"/>
                    <a:pt x="2039780" y="60311"/>
                    <a:pt x="2293282" y="50091"/>
                  </a:cubicBezTo>
                  <a:cubicBezTo>
                    <a:pt x="2546784" y="39871"/>
                    <a:pt x="2649676" y="12519"/>
                    <a:pt x="2978618" y="1956"/>
                  </a:cubicBezTo>
                  <a:cubicBezTo>
                    <a:pt x="3307561" y="-8606"/>
                    <a:pt x="4075008" y="27503"/>
                    <a:pt x="4399984" y="18009"/>
                  </a:cubicBezTo>
                </a:path>
              </a:pathLst>
            </a:custGeom>
            <a:noFill/>
            <a:ln w="7620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1" name="자유형 20"/>
            <p:cNvSpPr/>
            <p:nvPr/>
          </p:nvSpPr>
          <p:spPr>
            <a:xfrm>
              <a:off x="522325" y="789214"/>
              <a:ext cx="45267" cy="5940000"/>
            </a:xfrm>
            <a:custGeom>
              <a:avLst/>
              <a:gdLst>
                <a:gd name="connsiteX0" fmla="*/ 0 w 45267"/>
                <a:gd name="connsiteY0" fmla="*/ 0 h 4110273"/>
                <a:gd name="connsiteX1" fmla="*/ 27160 w 45267"/>
                <a:gd name="connsiteY1" fmla="*/ 896293 h 4110273"/>
                <a:gd name="connsiteX2" fmla="*/ 36214 w 45267"/>
                <a:gd name="connsiteY2" fmla="*/ 1475714 h 4110273"/>
                <a:gd name="connsiteX3" fmla="*/ 45267 w 45267"/>
                <a:gd name="connsiteY3" fmla="*/ 2172831 h 4110273"/>
                <a:gd name="connsiteX4" fmla="*/ 36214 w 45267"/>
                <a:gd name="connsiteY4" fmla="*/ 3105338 h 4110273"/>
                <a:gd name="connsiteX5" fmla="*/ 27160 w 45267"/>
                <a:gd name="connsiteY5" fmla="*/ 4110273 h 411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67" h="4110273">
                  <a:moveTo>
                    <a:pt x="0" y="0"/>
                  </a:moveTo>
                  <a:cubicBezTo>
                    <a:pt x="10562" y="325170"/>
                    <a:pt x="21124" y="650341"/>
                    <a:pt x="27160" y="896293"/>
                  </a:cubicBezTo>
                  <a:cubicBezTo>
                    <a:pt x="33196" y="1142245"/>
                    <a:pt x="33196" y="1262958"/>
                    <a:pt x="36214" y="1475714"/>
                  </a:cubicBezTo>
                  <a:cubicBezTo>
                    <a:pt x="39232" y="1688470"/>
                    <a:pt x="45267" y="1901227"/>
                    <a:pt x="45267" y="2172831"/>
                  </a:cubicBezTo>
                  <a:cubicBezTo>
                    <a:pt x="45267" y="2444435"/>
                    <a:pt x="39232" y="2782431"/>
                    <a:pt x="36214" y="3105338"/>
                  </a:cubicBezTo>
                  <a:cubicBezTo>
                    <a:pt x="33196" y="3428245"/>
                    <a:pt x="30178" y="3769259"/>
                    <a:pt x="27160" y="4110273"/>
                  </a:cubicBezTo>
                </a:path>
              </a:pathLst>
            </a:custGeom>
            <a:noFill/>
            <a:ln w="7620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0" y="1221047"/>
            <a:ext cx="9126000" cy="4357688"/>
            <a:chOff x="0" y="609323"/>
            <a:chExt cx="12168000" cy="5810250"/>
          </a:xfrm>
        </p:grpSpPr>
        <p:cxnSp>
          <p:nvCxnSpPr>
            <p:cNvPr id="37" name="직선 연결선 36"/>
            <p:cNvCxnSpPr/>
            <p:nvPr/>
          </p:nvCxnSpPr>
          <p:spPr>
            <a:xfrm>
              <a:off x="0" y="6093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0" y="11903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0" y="17713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0" y="23523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0" y="29334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0" y="35144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>
              <a:off x="0" y="40954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>
              <a:off x="0" y="46764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0" y="52575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>
              <a:off x="0" y="58385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0" y="64195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아래쪽 화살표 3"/>
          <p:cNvSpPr/>
          <p:nvPr/>
        </p:nvSpPr>
        <p:spPr>
          <a:xfrm rot="10800000">
            <a:off x="2574032" y="4989502"/>
            <a:ext cx="216024" cy="3480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2249995" y="5172202"/>
            <a:ext cx="864096" cy="6480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click</a:t>
            </a:r>
            <a:endParaRPr lang="ko-KR" altLang="en-US" sz="15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6265049" y="6174923"/>
            <a:ext cx="2813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/>
            <a:r>
              <a:rPr lang="ko-KR" altLang="en-US" sz="800" dirty="0" smtClean="0"/>
              <a:t>출처</a:t>
            </a:r>
            <a:r>
              <a:rPr lang="en-US" altLang="ko-KR" sz="800" dirty="0" smtClean="0"/>
              <a:t>: </a:t>
            </a:r>
            <a:r>
              <a:rPr lang="en-US" altLang="ko-KR" sz="800" dirty="0" smtClean="0">
                <a:hlinkClick r:id="rId2"/>
              </a:rPr>
              <a:t>https</a:t>
            </a:r>
            <a:r>
              <a:rPr lang="en-US" altLang="ko-KR" sz="800" dirty="0">
                <a:hlinkClick r:id="rId2"/>
              </a:rPr>
              <a:t>://www.youtube.com/watch?v=-</a:t>
            </a:r>
            <a:r>
              <a:rPr lang="en-US" altLang="ko-KR" sz="800" dirty="0" smtClean="0">
                <a:hlinkClick r:id="rId2"/>
              </a:rPr>
              <a:t>8b2phT3Jfs</a:t>
            </a:r>
            <a:endParaRPr lang="en-US" altLang="ko-KR" sz="800" dirty="0" smtClean="0"/>
          </a:p>
          <a:p>
            <a:pPr algn="r" fontAlgn="base"/>
            <a:r>
              <a:rPr lang="en-US" altLang="ko-KR" sz="800" dirty="0" smtClean="0"/>
              <a:t>‘</a:t>
            </a:r>
            <a:r>
              <a:rPr lang="ko-KR" altLang="en-US" sz="800" dirty="0" smtClean="0"/>
              <a:t>지식채널 </a:t>
            </a:r>
            <a:r>
              <a:rPr lang="en-US" altLang="ko-KR" sz="800" dirty="0" smtClean="0"/>
              <a:t>e’</a:t>
            </a:r>
          </a:p>
          <a:p>
            <a:pPr algn="r" fontAlgn="base"/>
            <a:r>
              <a:rPr lang="ko-KR" altLang="en-US" sz="800" dirty="0" smtClean="0"/>
              <a:t>출처</a:t>
            </a:r>
            <a:r>
              <a:rPr lang="en-US" altLang="ko-KR" sz="800" dirty="0" smtClean="0"/>
              <a:t>: </a:t>
            </a:r>
            <a:r>
              <a:rPr lang="en-US" altLang="ko-KR" sz="800" dirty="0" smtClean="0">
                <a:hlinkClick r:id="rId3"/>
              </a:rPr>
              <a:t>https</a:t>
            </a:r>
            <a:r>
              <a:rPr lang="en-US" altLang="ko-KR" sz="800" dirty="0">
                <a:hlinkClick r:id="rId3"/>
              </a:rPr>
              <a:t>://</a:t>
            </a:r>
            <a:r>
              <a:rPr lang="en-US" altLang="ko-KR" sz="800" dirty="0" smtClean="0">
                <a:hlinkClick r:id="rId3"/>
              </a:rPr>
              <a:t>www.youtube.com/watch?v=a-KnfWBDbRY</a:t>
            </a:r>
            <a:endParaRPr lang="en-US" altLang="ko-KR" sz="800" dirty="0" smtClean="0"/>
          </a:p>
          <a:p>
            <a:pPr algn="r" fontAlgn="base"/>
            <a:r>
              <a:rPr lang="en-US" altLang="ko-KR" sz="800" dirty="0" smtClean="0"/>
              <a:t>‘</a:t>
            </a:r>
            <a:r>
              <a:rPr lang="ko-KR" altLang="en-US" sz="800" dirty="0" smtClean="0"/>
              <a:t>선을 넘는 녀석들</a:t>
            </a:r>
            <a:r>
              <a:rPr lang="en-US" altLang="ko-KR" sz="800" dirty="0" smtClean="0"/>
              <a:t>＇</a:t>
            </a:r>
          </a:p>
        </p:txBody>
      </p:sp>
      <p:sp>
        <p:nvSpPr>
          <p:cNvPr id="49" name="타원 48"/>
          <p:cNvSpPr/>
          <p:nvPr/>
        </p:nvSpPr>
        <p:spPr>
          <a:xfrm>
            <a:off x="7812360" y="1304848"/>
            <a:ext cx="904209" cy="82797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관련 영상 </a:t>
            </a:r>
            <a:r>
              <a:rPr lang="en-US" altLang="ko-KR" sz="1300" b="1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(2)</a:t>
            </a:r>
            <a:endParaRPr lang="ko-KR" altLang="en-US" sz="13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50" name="구부러진 연결선 49"/>
          <p:cNvCxnSpPr/>
          <p:nvPr/>
        </p:nvCxnSpPr>
        <p:spPr>
          <a:xfrm rot="5400000" flipH="1" flipV="1">
            <a:off x="7700264" y="2261023"/>
            <a:ext cx="629846" cy="515496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그룹 27"/>
          <p:cNvGrpSpPr/>
          <p:nvPr/>
        </p:nvGrpSpPr>
        <p:grpSpPr>
          <a:xfrm>
            <a:off x="4974502" y="2275156"/>
            <a:ext cx="2827905" cy="2422171"/>
            <a:chOff x="304757" y="789214"/>
            <a:chExt cx="11589900" cy="5940000"/>
          </a:xfrm>
        </p:grpSpPr>
        <p:sp>
          <p:nvSpPr>
            <p:cNvPr id="29" name="자유형 28"/>
            <p:cNvSpPr/>
            <p:nvPr/>
          </p:nvSpPr>
          <p:spPr>
            <a:xfrm>
              <a:off x="533400" y="914400"/>
              <a:ext cx="11125200" cy="5705475"/>
            </a:xfrm>
            <a:custGeom>
              <a:avLst/>
              <a:gdLst>
                <a:gd name="connsiteX0" fmla="*/ 0 w 11125200"/>
                <a:gd name="connsiteY0" fmla="*/ 0 h 5705475"/>
                <a:gd name="connsiteX1" fmla="*/ 1724025 w 11125200"/>
                <a:gd name="connsiteY1" fmla="*/ 38100 h 5705475"/>
                <a:gd name="connsiteX2" fmla="*/ 4724400 w 11125200"/>
                <a:gd name="connsiteY2" fmla="*/ 66675 h 5705475"/>
                <a:gd name="connsiteX3" fmla="*/ 7381875 w 11125200"/>
                <a:gd name="connsiteY3" fmla="*/ 76200 h 5705475"/>
                <a:gd name="connsiteX4" fmla="*/ 9563100 w 11125200"/>
                <a:gd name="connsiteY4" fmla="*/ 28575 h 5705475"/>
                <a:gd name="connsiteX5" fmla="*/ 11106150 w 11125200"/>
                <a:gd name="connsiteY5" fmla="*/ 9525 h 5705475"/>
                <a:gd name="connsiteX6" fmla="*/ 11125200 w 11125200"/>
                <a:gd name="connsiteY6" fmla="*/ 5648325 h 5705475"/>
                <a:gd name="connsiteX7" fmla="*/ 6362700 w 11125200"/>
                <a:gd name="connsiteY7" fmla="*/ 5667375 h 5705475"/>
                <a:gd name="connsiteX8" fmla="*/ 5095875 w 11125200"/>
                <a:gd name="connsiteY8" fmla="*/ 5705475 h 5705475"/>
                <a:gd name="connsiteX9" fmla="*/ 2533650 w 11125200"/>
                <a:gd name="connsiteY9" fmla="*/ 5695950 h 5705475"/>
                <a:gd name="connsiteX10" fmla="*/ 9525 w 11125200"/>
                <a:gd name="connsiteY10" fmla="*/ 5676900 h 5705475"/>
                <a:gd name="connsiteX11" fmla="*/ 0 w 11125200"/>
                <a:gd name="connsiteY11" fmla="*/ 0 h 5705475"/>
                <a:gd name="connsiteX0" fmla="*/ 0 w 11125200"/>
                <a:gd name="connsiteY0" fmla="*/ 0 h 5705475"/>
                <a:gd name="connsiteX1" fmla="*/ 1724025 w 11125200"/>
                <a:gd name="connsiteY1" fmla="*/ 38100 h 5705475"/>
                <a:gd name="connsiteX2" fmla="*/ 4724400 w 11125200"/>
                <a:gd name="connsiteY2" fmla="*/ 66675 h 5705475"/>
                <a:gd name="connsiteX3" fmla="*/ 7381875 w 11125200"/>
                <a:gd name="connsiteY3" fmla="*/ 76200 h 5705475"/>
                <a:gd name="connsiteX4" fmla="*/ 9563100 w 11125200"/>
                <a:gd name="connsiteY4" fmla="*/ 28575 h 5705475"/>
                <a:gd name="connsiteX5" fmla="*/ 11106150 w 11125200"/>
                <a:gd name="connsiteY5" fmla="*/ 9525 h 5705475"/>
                <a:gd name="connsiteX6" fmla="*/ 11125200 w 11125200"/>
                <a:gd name="connsiteY6" fmla="*/ 5648325 h 5705475"/>
                <a:gd name="connsiteX7" fmla="*/ 6362700 w 11125200"/>
                <a:gd name="connsiteY7" fmla="*/ 5667375 h 5705475"/>
                <a:gd name="connsiteX8" fmla="*/ 5095875 w 11125200"/>
                <a:gd name="connsiteY8" fmla="*/ 5705475 h 5705475"/>
                <a:gd name="connsiteX9" fmla="*/ 2533650 w 11125200"/>
                <a:gd name="connsiteY9" fmla="*/ 5695950 h 5705475"/>
                <a:gd name="connsiteX10" fmla="*/ 9525 w 11125200"/>
                <a:gd name="connsiteY10" fmla="*/ 5676900 h 5705475"/>
                <a:gd name="connsiteX11" fmla="*/ 0 w 11125200"/>
                <a:gd name="connsiteY11" fmla="*/ 0 h 5705475"/>
                <a:gd name="connsiteX0" fmla="*/ 0 w 11125200"/>
                <a:gd name="connsiteY0" fmla="*/ 0 h 5705475"/>
                <a:gd name="connsiteX1" fmla="*/ 1724025 w 11125200"/>
                <a:gd name="connsiteY1" fmla="*/ 38100 h 5705475"/>
                <a:gd name="connsiteX2" fmla="*/ 4724400 w 11125200"/>
                <a:gd name="connsiteY2" fmla="*/ 66675 h 5705475"/>
                <a:gd name="connsiteX3" fmla="*/ 7381875 w 11125200"/>
                <a:gd name="connsiteY3" fmla="*/ 76200 h 5705475"/>
                <a:gd name="connsiteX4" fmla="*/ 9563100 w 11125200"/>
                <a:gd name="connsiteY4" fmla="*/ 28575 h 5705475"/>
                <a:gd name="connsiteX5" fmla="*/ 11106150 w 11125200"/>
                <a:gd name="connsiteY5" fmla="*/ 9525 h 5705475"/>
                <a:gd name="connsiteX6" fmla="*/ 11125200 w 11125200"/>
                <a:gd name="connsiteY6" fmla="*/ 5648325 h 5705475"/>
                <a:gd name="connsiteX7" fmla="*/ 6362700 w 11125200"/>
                <a:gd name="connsiteY7" fmla="*/ 5667375 h 5705475"/>
                <a:gd name="connsiteX8" fmla="*/ 5095875 w 11125200"/>
                <a:gd name="connsiteY8" fmla="*/ 5705475 h 5705475"/>
                <a:gd name="connsiteX9" fmla="*/ 2533650 w 11125200"/>
                <a:gd name="connsiteY9" fmla="*/ 5695950 h 5705475"/>
                <a:gd name="connsiteX10" fmla="*/ 9525 w 11125200"/>
                <a:gd name="connsiteY10" fmla="*/ 5676900 h 5705475"/>
                <a:gd name="connsiteX11" fmla="*/ 0 w 11125200"/>
                <a:gd name="connsiteY11" fmla="*/ 0 h 570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25200" h="5705475">
                  <a:moveTo>
                    <a:pt x="0" y="0"/>
                  </a:moveTo>
                  <a:lnTo>
                    <a:pt x="1724025" y="38100"/>
                  </a:lnTo>
                  <a:lnTo>
                    <a:pt x="4724400" y="66675"/>
                  </a:lnTo>
                  <a:lnTo>
                    <a:pt x="7381875" y="76200"/>
                  </a:lnTo>
                  <a:lnTo>
                    <a:pt x="9563100" y="28575"/>
                  </a:lnTo>
                  <a:lnTo>
                    <a:pt x="11106150" y="9525"/>
                  </a:lnTo>
                  <a:lnTo>
                    <a:pt x="11125200" y="5648325"/>
                  </a:lnTo>
                  <a:lnTo>
                    <a:pt x="6362700" y="5667375"/>
                  </a:lnTo>
                  <a:lnTo>
                    <a:pt x="5095875" y="5705475"/>
                  </a:lnTo>
                  <a:lnTo>
                    <a:pt x="2533650" y="5695950"/>
                  </a:lnTo>
                  <a:lnTo>
                    <a:pt x="9525" y="5676900"/>
                  </a:lnTo>
                  <a:cubicBezTo>
                    <a:pt x="73025" y="3803650"/>
                    <a:pt x="41275" y="218757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0" name="자유형 29"/>
            <p:cNvSpPr/>
            <p:nvPr/>
          </p:nvSpPr>
          <p:spPr>
            <a:xfrm>
              <a:off x="11631192" y="789214"/>
              <a:ext cx="45267" cy="5940000"/>
            </a:xfrm>
            <a:custGeom>
              <a:avLst/>
              <a:gdLst>
                <a:gd name="connsiteX0" fmla="*/ 0 w 45267"/>
                <a:gd name="connsiteY0" fmla="*/ 0 h 4110273"/>
                <a:gd name="connsiteX1" fmla="*/ 27160 w 45267"/>
                <a:gd name="connsiteY1" fmla="*/ 896293 h 4110273"/>
                <a:gd name="connsiteX2" fmla="*/ 36214 w 45267"/>
                <a:gd name="connsiteY2" fmla="*/ 1475714 h 4110273"/>
                <a:gd name="connsiteX3" fmla="*/ 45267 w 45267"/>
                <a:gd name="connsiteY3" fmla="*/ 2172831 h 4110273"/>
                <a:gd name="connsiteX4" fmla="*/ 36214 w 45267"/>
                <a:gd name="connsiteY4" fmla="*/ 3105338 h 4110273"/>
                <a:gd name="connsiteX5" fmla="*/ 27160 w 45267"/>
                <a:gd name="connsiteY5" fmla="*/ 4110273 h 411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67" h="4110273">
                  <a:moveTo>
                    <a:pt x="0" y="0"/>
                  </a:moveTo>
                  <a:cubicBezTo>
                    <a:pt x="10562" y="325170"/>
                    <a:pt x="21124" y="650341"/>
                    <a:pt x="27160" y="896293"/>
                  </a:cubicBezTo>
                  <a:cubicBezTo>
                    <a:pt x="33196" y="1142245"/>
                    <a:pt x="33196" y="1262958"/>
                    <a:pt x="36214" y="1475714"/>
                  </a:cubicBezTo>
                  <a:cubicBezTo>
                    <a:pt x="39232" y="1688470"/>
                    <a:pt x="45267" y="1901227"/>
                    <a:pt x="45267" y="2172831"/>
                  </a:cubicBezTo>
                  <a:cubicBezTo>
                    <a:pt x="45267" y="2444435"/>
                    <a:pt x="39232" y="2782431"/>
                    <a:pt x="36214" y="3105338"/>
                  </a:cubicBezTo>
                  <a:cubicBezTo>
                    <a:pt x="33196" y="3428245"/>
                    <a:pt x="30178" y="3769259"/>
                    <a:pt x="27160" y="4110273"/>
                  </a:cubicBezTo>
                </a:path>
              </a:pathLst>
            </a:custGeom>
            <a:noFill/>
            <a:ln w="7620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1" name="자유형 30"/>
            <p:cNvSpPr/>
            <p:nvPr/>
          </p:nvSpPr>
          <p:spPr>
            <a:xfrm>
              <a:off x="304757" y="919987"/>
              <a:ext cx="11556000" cy="59728"/>
            </a:xfrm>
            <a:custGeom>
              <a:avLst/>
              <a:gdLst>
                <a:gd name="connsiteX0" fmla="*/ 0 w 4399984"/>
                <a:gd name="connsiteY0" fmla="*/ 0 h 65410"/>
                <a:gd name="connsiteX1" fmla="*/ 1457608 w 4399984"/>
                <a:gd name="connsiteY1" fmla="*/ 45268 h 65410"/>
                <a:gd name="connsiteX2" fmla="*/ 2426329 w 4399984"/>
                <a:gd name="connsiteY2" fmla="*/ 63375 h 65410"/>
                <a:gd name="connsiteX3" fmla="*/ 4399984 w 4399984"/>
                <a:gd name="connsiteY3" fmla="*/ 0 h 6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9984" h="65410">
                  <a:moveTo>
                    <a:pt x="0" y="0"/>
                  </a:moveTo>
                  <a:lnTo>
                    <a:pt x="1457608" y="45268"/>
                  </a:lnTo>
                  <a:cubicBezTo>
                    <a:pt x="1861996" y="55830"/>
                    <a:pt x="1935933" y="70920"/>
                    <a:pt x="2426329" y="63375"/>
                  </a:cubicBezTo>
                  <a:cubicBezTo>
                    <a:pt x="2916725" y="55830"/>
                    <a:pt x="3658354" y="27915"/>
                    <a:pt x="4399984" y="0"/>
                  </a:cubicBezTo>
                </a:path>
              </a:pathLst>
            </a:custGeom>
            <a:noFill/>
            <a:ln w="7620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374657" y="6560939"/>
              <a:ext cx="11520000" cy="57780"/>
            </a:xfrm>
            <a:custGeom>
              <a:avLst/>
              <a:gdLst>
                <a:gd name="connsiteX0" fmla="*/ 0 w 4399984"/>
                <a:gd name="connsiteY0" fmla="*/ 0 h 65410"/>
                <a:gd name="connsiteX1" fmla="*/ 1457608 w 4399984"/>
                <a:gd name="connsiteY1" fmla="*/ 45268 h 65410"/>
                <a:gd name="connsiteX2" fmla="*/ 2426329 w 4399984"/>
                <a:gd name="connsiteY2" fmla="*/ 63375 h 65410"/>
                <a:gd name="connsiteX3" fmla="*/ 4399984 w 4399984"/>
                <a:gd name="connsiteY3" fmla="*/ 0 h 65410"/>
                <a:gd name="connsiteX0" fmla="*/ 0 w 4399984"/>
                <a:gd name="connsiteY0" fmla="*/ 58764 h 128042"/>
                <a:gd name="connsiteX1" fmla="*/ 1457608 w 4399984"/>
                <a:gd name="connsiteY1" fmla="*/ 104032 h 128042"/>
                <a:gd name="connsiteX2" fmla="*/ 2426329 w 4399984"/>
                <a:gd name="connsiteY2" fmla="*/ 122139 h 128042"/>
                <a:gd name="connsiteX3" fmla="*/ 2919486 w 4399984"/>
                <a:gd name="connsiteY3" fmla="*/ 987 h 128042"/>
                <a:gd name="connsiteX4" fmla="*/ 4399984 w 4399984"/>
                <a:gd name="connsiteY4" fmla="*/ 58764 h 128042"/>
                <a:gd name="connsiteX0" fmla="*/ 0 w 4399984"/>
                <a:gd name="connsiteY0" fmla="*/ 58764 h 104032"/>
                <a:gd name="connsiteX1" fmla="*/ 1457608 w 4399984"/>
                <a:gd name="connsiteY1" fmla="*/ 104032 h 104032"/>
                <a:gd name="connsiteX2" fmla="*/ 2293282 w 4399984"/>
                <a:gd name="connsiteY2" fmla="*/ 90846 h 104032"/>
                <a:gd name="connsiteX3" fmla="*/ 2919486 w 4399984"/>
                <a:gd name="connsiteY3" fmla="*/ 987 h 104032"/>
                <a:gd name="connsiteX4" fmla="*/ 4399984 w 4399984"/>
                <a:gd name="connsiteY4" fmla="*/ 58764 h 104032"/>
                <a:gd name="connsiteX0" fmla="*/ 0 w 4399984"/>
                <a:gd name="connsiteY0" fmla="*/ 18009 h 63277"/>
                <a:gd name="connsiteX1" fmla="*/ 1457608 w 4399984"/>
                <a:gd name="connsiteY1" fmla="*/ 63277 h 63277"/>
                <a:gd name="connsiteX2" fmla="*/ 2293282 w 4399984"/>
                <a:gd name="connsiteY2" fmla="*/ 50091 h 63277"/>
                <a:gd name="connsiteX3" fmla="*/ 2978618 w 4399984"/>
                <a:gd name="connsiteY3" fmla="*/ 1956 h 63277"/>
                <a:gd name="connsiteX4" fmla="*/ 4399984 w 4399984"/>
                <a:gd name="connsiteY4" fmla="*/ 18009 h 6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9984" h="63277">
                  <a:moveTo>
                    <a:pt x="0" y="18009"/>
                  </a:moveTo>
                  <a:lnTo>
                    <a:pt x="1457608" y="63277"/>
                  </a:lnTo>
                  <a:cubicBezTo>
                    <a:pt x="1736166" y="58882"/>
                    <a:pt x="2039780" y="60311"/>
                    <a:pt x="2293282" y="50091"/>
                  </a:cubicBezTo>
                  <a:cubicBezTo>
                    <a:pt x="2546784" y="39871"/>
                    <a:pt x="2649676" y="12519"/>
                    <a:pt x="2978618" y="1956"/>
                  </a:cubicBezTo>
                  <a:cubicBezTo>
                    <a:pt x="3307561" y="-8606"/>
                    <a:pt x="4075008" y="27503"/>
                    <a:pt x="4399984" y="18009"/>
                  </a:cubicBezTo>
                </a:path>
              </a:pathLst>
            </a:custGeom>
            <a:noFill/>
            <a:ln w="7620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4" name="자유형 33"/>
            <p:cNvSpPr/>
            <p:nvPr/>
          </p:nvSpPr>
          <p:spPr>
            <a:xfrm>
              <a:off x="522325" y="789214"/>
              <a:ext cx="45267" cy="5940000"/>
            </a:xfrm>
            <a:custGeom>
              <a:avLst/>
              <a:gdLst>
                <a:gd name="connsiteX0" fmla="*/ 0 w 45267"/>
                <a:gd name="connsiteY0" fmla="*/ 0 h 4110273"/>
                <a:gd name="connsiteX1" fmla="*/ 27160 w 45267"/>
                <a:gd name="connsiteY1" fmla="*/ 896293 h 4110273"/>
                <a:gd name="connsiteX2" fmla="*/ 36214 w 45267"/>
                <a:gd name="connsiteY2" fmla="*/ 1475714 h 4110273"/>
                <a:gd name="connsiteX3" fmla="*/ 45267 w 45267"/>
                <a:gd name="connsiteY3" fmla="*/ 2172831 h 4110273"/>
                <a:gd name="connsiteX4" fmla="*/ 36214 w 45267"/>
                <a:gd name="connsiteY4" fmla="*/ 3105338 h 4110273"/>
                <a:gd name="connsiteX5" fmla="*/ 27160 w 45267"/>
                <a:gd name="connsiteY5" fmla="*/ 4110273 h 411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67" h="4110273">
                  <a:moveTo>
                    <a:pt x="0" y="0"/>
                  </a:moveTo>
                  <a:cubicBezTo>
                    <a:pt x="10562" y="325170"/>
                    <a:pt x="21124" y="650341"/>
                    <a:pt x="27160" y="896293"/>
                  </a:cubicBezTo>
                  <a:cubicBezTo>
                    <a:pt x="33196" y="1142245"/>
                    <a:pt x="33196" y="1262958"/>
                    <a:pt x="36214" y="1475714"/>
                  </a:cubicBezTo>
                  <a:cubicBezTo>
                    <a:pt x="39232" y="1688470"/>
                    <a:pt x="45267" y="1901227"/>
                    <a:pt x="45267" y="2172831"/>
                  </a:cubicBezTo>
                  <a:cubicBezTo>
                    <a:pt x="45267" y="2444435"/>
                    <a:pt x="39232" y="2782431"/>
                    <a:pt x="36214" y="3105338"/>
                  </a:cubicBezTo>
                  <a:cubicBezTo>
                    <a:pt x="33196" y="3428245"/>
                    <a:pt x="30178" y="3769259"/>
                    <a:pt x="27160" y="4110273"/>
                  </a:cubicBezTo>
                </a:path>
              </a:pathLst>
            </a:custGeom>
            <a:noFill/>
            <a:ln w="7620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pic>
        <p:nvPicPr>
          <p:cNvPr id="35" name="그림 3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893" y="2442556"/>
            <a:ext cx="2574969" cy="2126912"/>
          </a:xfrm>
          <a:prstGeom prst="rect">
            <a:avLst/>
          </a:prstGeom>
        </p:spPr>
      </p:pic>
      <p:sp>
        <p:nvSpPr>
          <p:cNvPr id="52" name="타원 51"/>
          <p:cNvSpPr/>
          <p:nvPr/>
        </p:nvSpPr>
        <p:spPr>
          <a:xfrm>
            <a:off x="323528" y="1452147"/>
            <a:ext cx="904209" cy="82797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관련 영상 </a:t>
            </a:r>
            <a:r>
              <a:rPr lang="en-US" altLang="ko-KR" sz="1300" b="1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(1)</a:t>
            </a:r>
            <a:endParaRPr lang="ko-KR" altLang="en-US" sz="13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53" name="구부러진 연결선 52"/>
          <p:cNvCxnSpPr/>
          <p:nvPr/>
        </p:nvCxnSpPr>
        <p:spPr>
          <a:xfrm rot="16200000" flipV="1">
            <a:off x="818262" y="2395905"/>
            <a:ext cx="596957" cy="525439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타원 54"/>
          <p:cNvSpPr/>
          <p:nvPr/>
        </p:nvSpPr>
        <p:spPr>
          <a:xfrm>
            <a:off x="6228184" y="5171679"/>
            <a:ext cx="864096" cy="6480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click</a:t>
            </a:r>
            <a:endParaRPr lang="ko-KR" altLang="en-US" sz="15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6" name="아래쪽 화살표 55"/>
          <p:cNvSpPr/>
          <p:nvPr/>
        </p:nvSpPr>
        <p:spPr>
          <a:xfrm rot="10800000">
            <a:off x="6552220" y="4989502"/>
            <a:ext cx="216024" cy="3480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Freeform 80"/>
          <p:cNvSpPr>
            <a:spLocks/>
          </p:cNvSpPr>
          <p:nvPr/>
        </p:nvSpPr>
        <p:spPr bwMode="auto">
          <a:xfrm>
            <a:off x="1624164" y="1999591"/>
            <a:ext cx="2220725" cy="240698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‘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지식채널 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e’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58" name="Freeform 80"/>
          <p:cNvSpPr>
            <a:spLocks/>
          </p:cNvSpPr>
          <p:nvPr/>
        </p:nvSpPr>
        <p:spPr bwMode="auto">
          <a:xfrm>
            <a:off x="5182204" y="1977832"/>
            <a:ext cx="2414132" cy="240698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‘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선을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넘는 녀석들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’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10" name="그림 9">
            <a:hlinkClick r:id="rId2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39" y="2447645"/>
            <a:ext cx="2592260" cy="21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80"/>
          <p:cNvSpPr>
            <a:spLocks/>
          </p:cNvSpPr>
          <p:nvPr/>
        </p:nvSpPr>
        <p:spPr bwMode="auto">
          <a:xfrm>
            <a:off x="1919218" y="1326439"/>
            <a:ext cx="5161548" cy="161274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>
              <a:solidFill>
                <a:prstClr val="white"/>
              </a:solidFill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1314242"/>
            <a:ext cx="9126000" cy="4357688"/>
            <a:chOff x="0" y="609323"/>
            <a:chExt cx="12168000" cy="5810250"/>
          </a:xfrm>
        </p:grpSpPr>
        <p:cxnSp>
          <p:nvCxnSpPr>
            <p:cNvPr id="23" name="직선 연결선 22"/>
            <p:cNvCxnSpPr/>
            <p:nvPr/>
          </p:nvCxnSpPr>
          <p:spPr>
            <a:xfrm>
              <a:off x="0" y="6093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0" y="11903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0" y="17713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0" y="23523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0" y="29334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0" y="35144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0" y="40954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0" y="46764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0" y="52575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0" y="58385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0" y="64195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직사각형 15"/>
          <p:cNvSpPr/>
          <p:nvPr/>
        </p:nvSpPr>
        <p:spPr>
          <a:xfrm>
            <a:off x="1296144" y="962990"/>
            <a:ext cx="59401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2-1. </a:t>
            </a:r>
            <a:r>
              <a:rPr lang="ko-KR" alt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역대 대통령의 독도 정책</a:t>
            </a:r>
            <a:endParaRPr lang="ko-KR" altLang="en-US" sz="3000" dirty="0">
              <a:solidFill>
                <a:prstClr val="black">
                  <a:lumMod val="65000"/>
                  <a:lumOff val="35000"/>
                </a:prst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28" name="Freeform 80"/>
          <p:cNvSpPr>
            <a:spLocks/>
          </p:cNvSpPr>
          <p:nvPr/>
        </p:nvSpPr>
        <p:spPr bwMode="auto">
          <a:xfrm>
            <a:off x="572835" y="2005677"/>
            <a:ext cx="1656184" cy="265829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20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이승만 정부</a:t>
            </a:r>
            <a:endParaRPr lang="ko-KR" altLang="en-US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2177" y="2620132"/>
            <a:ext cx="8610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en-US" altLang="ko-KR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함초롬바탕" panose="02030604000101010101" pitchFamily="18" charset="-127"/>
              </a:rPr>
              <a:t>EEZ</a:t>
            </a:r>
            <a:r>
              <a:rPr lang="ko-KR" altLang="en-US" sz="2000" kern="0" dirty="0">
                <a:solidFill>
                  <a:schemeClr val="tx1">
                    <a:lumMod val="65000"/>
                    <a:lumOff val="35000"/>
                  </a:schemeClr>
                </a:solidFill>
                <a:ea typeface="함초롬바탕" panose="02030604000101010101" pitchFamily="18" charset="-127"/>
              </a:rPr>
              <a:t>의 외측 한계보다 안쪽에 있으며 독도를 이승만 라인 안쪽에 </a:t>
            </a:r>
            <a:r>
              <a:rPr lang="ko-KR" altLang="en-US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함초롬바탕" panose="02030604000101010101" pitchFamily="18" charset="-127"/>
              </a:rPr>
              <a:t>포함</a:t>
            </a:r>
            <a:r>
              <a:rPr lang="en-US" altLang="ko-KR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함초롬바탕" panose="02030604000101010101" pitchFamily="18" charset="-127"/>
              </a:rPr>
              <a:t>.</a:t>
            </a:r>
            <a:endParaRPr lang="ko-KR" altLang="en-US" sz="1400" kern="0" spc="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062885" y="4418112"/>
            <a:ext cx="5298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한일간의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어업상의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격차가 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심해 일본 비판 많아짐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 rot="5400000">
            <a:off x="4463344" y="5026006"/>
            <a:ext cx="288032" cy="280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782987" y="5545863"/>
            <a:ext cx="3858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1965</a:t>
            </a:r>
            <a:r>
              <a:rPr lang="ko-KR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년 </a:t>
            </a:r>
            <a:r>
              <a:rPr lang="en-US" altLang="ko-KR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6</a:t>
            </a:r>
            <a:r>
              <a:rPr lang="ko-KR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월 </a:t>
            </a:r>
            <a:r>
              <a:rPr lang="ko-KR" altLang="en-US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한일 조약 </a:t>
            </a:r>
            <a:r>
              <a:rPr lang="ko-KR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체결로 </a:t>
            </a:r>
            <a:r>
              <a:rPr lang="ko-KR" altLang="en-US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해체</a:t>
            </a:r>
            <a:endParaRPr lang="ko-KR" altLang="en-US" sz="2000" b="1" kern="0" spc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38" name="Freeform 80"/>
          <p:cNvSpPr>
            <a:spLocks/>
          </p:cNvSpPr>
          <p:nvPr/>
        </p:nvSpPr>
        <p:spPr bwMode="auto">
          <a:xfrm>
            <a:off x="685102" y="2808890"/>
            <a:ext cx="734750" cy="265829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5">
              <a:lumMod val="75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/>
          </a:p>
        </p:txBody>
      </p:sp>
      <p:sp>
        <p:nvSpPr>
          <p:cNvPr id="39" name="순서도: 연결자 38"/>
          <p:cNvSpPr/>
          <p:nvPr/>
        </p:nvSpPr>
        <p:spPr>
          <a:xfrm>
            <a:off x="5733968" y="2672722"/>
            <a:ext cx="1217144" cy="602480"/>
          </a:xfrm>
          <a:prstGeom prst="flowChartConnector">
            <a:avLst/>
          </a:prstGeom>
          <a:noFill/>
          <a:ln w="38100">
            <a:solidFill>
              <a:srgbClr val="FE646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0" name="구부러진 연결선 39"/>
          <p:cNvCxnSpPr/>
          <p:nvPr/>
        </p:nvCxnSpPr>
        <p:spPr>
          <a:xfrm rot="5400000" flipH="1" flipV="1">
            <a:off x="6586021" y="2422337"/>
            <a:ext cx="487916" cy="146785"/>
          </a:xfrm>
          <a:prstGeom prst="curvedConnector3">
            <a:avLst>
              <a:gd name="adj1" fmla="val 50000"/>
            </a:avLst>
          </a:prstGeom>
          <a:ln w="38100">
            <a:solidFill>
              <a:srgbClr val="FE646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048" y="163159"/>
            <a:ext cx="2165583" cy="1991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모서리가 둥근 직사각형 40"/>
          <p:cNvSpPr/>
          <p:nvPr/>
        </p:nvSpPr>
        <p:spPr>
          <a:xfrm>
            <a:off x="2013065" y="4201953"/>
            <a:ext cx="5348065" cy="2068415"/>
          </a:xfrm>
          <a:prstGeom prst="roundRect">
            <a:avLst/>
          </a:prstGeom>
          <a:noFill/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037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0" y="1314242"/>
            <a:ext cx="9126000" cy="4357688"/>
            <a:chOff x="0" y="609323"/>
            <a:chExt cx="12168000" cy="5810250"/>
          </a:xfrm>
        </p:grpSpPr>
        <p:cxnSp>
          <p:nvCxnSpPr>
            <p:cNvPr id="23" name="직선 연결선 22"/>
            <p:cNvCxnSpPr/>
            <p:nvPr/>
          </p:nvCxnSpPr>
          <p:spPr>
            <a:xfrm>
              <a:off x="0" y="6093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0" y="11903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0" y="17713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0" y="23523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0" y="29334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0" y="35144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0" y="40954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0" y="46764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0" y="52575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0" y="58385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0" y="64195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직사각형 20"/>
          <p:cNvSpPr/>
          <p:nvPr/>
        </p:nvSpPr>
        <p:spPr>
          <a:xfrm>
            <a:off x="363552" y="693074"/>
            <a:ext cx="18641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EEZ</a:t>
            </a:r>
            <a:r>
              <a:rPr lang="en-US" altLang="ko-KR" sz="20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0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란</a:t>
            </a:r>
            <a:r>
              <a:rPr lang="en-US" altLang="ko-KR" sz="2700" dirty="0" smtClean="0">
                <a:latin typeface="양재다운명조M" panose="02020603020101020101" pitchFamily="18" charset="-127"/>
                <a:ea typeface="양재다운명조M" panose="02020603020101020101" pitchFamily="18" charset="-127"/>
              </a:rPr>
              <a:t>?</a:t>
            </a:r>
            <a:endParaRPr lang="ko-KR" altLang="en-US" sz="2700" dirty="0">
              <a:latin typeface="양재다운명조M" panose="02020603020101020101" pitchFamily="18" charset="-127"/>
              <a:ea typeface="양재다운명조M" panose="02020603020101020101" pitchFamily="18" charset="-127"/>
            </a:endParaRPr>
          </a:p>
        </p:txBody>
      </p:sp>
      <p:sp>
        <p:nvSpPr>
          <p:cNvPr id="28" name="Freeform 80"/>
          <p:cNvSpPr>
            <a:spLocks/>
          </p:cNvSpPr>
          <p:nvPr/>
        </p:nvSpPr>
        <p:spPr bwMode="auto">
          <a:xfrm>
            <a:off x="755576" y="867571"/>
            <a:ext cx="1080121" cy="265829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5">
              <a:lumMod val="75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/>
          </a:p>
        </p:txBody>
      </p:sp>
      <p:sp>
        <p:nvSpPr>
          <p:cNvPr id="2" name="직사각형 1"/>
          <p:cNvSpPr/>
          <p:nvPr/>
        </p:nvSpPr>
        <p:spPr>
          <a:xfrm>
            <a:off x="260016" y="1893001"/>
            <a:ext cx="87044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자국 연안으로부터 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200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해리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(370.4km)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까지의 모든 자원에 대해 </a:t>
            </a:r>
            <a:endParaRPr lang="en-US" altLang="ko-KR" sz="2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algn="ctr"/>
            <a:r>
              <a:rPr lang="ko-KR" alt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독점적 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권리를 행사할 수 있는 유엔 국제해양법상의 </a:t>
            </a:r>
            <a:r>
              <a:rPr lang="ko-KR" alt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수역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38" name="Freeform 80"/>
          <p:cNvSpPr>
            <a:spLocks/>
          </p:cNvSpPr>
          <p:nvPr/>
        </p:nvSpPr>
        <p:spPr bwMode="auto">
          <a:xfrm>
            <a:off x="539552" y="3560127"/>
            <a:ext cx="2190654" cy="182910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5">
              <a:lumMod val="75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/>
          </a:p>
        </p:txBody>
      </p:sp>
      <p:sp>
        <p:nvSpPr>
          <p:cNvPr id="9" name="직사각형 8"/>
          <p:cNvSpPr/>
          <p:nvPr/>
        </p:nvSpPr>
        <p:spPr>
          <a:xfrm>
            <a:off x="477382" y="3419002"/>
            <a:ext cx="4382650" cy="2026222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77382" y="3439126"/>
            <a:ext cx="43589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한 </a:t>
            </a:r>
            <a:r>
              <a:rPr lang="en-US" altLang="ko-KR" sz="20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· </a:t>
            </a:r>
            <a:r>
              <a:rPr lang="ko-KR" altLang="en-US" sz="20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일 어업 </a:t>
            </a:r>
            <a:r>
              <a:rPr lang="ko-KR" altLang="en-US" sz="2000" b="1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협정</a:t>
            </a:r>
            <a:endParaRPr lang="en-US" altLang="ko-KR" sz="2000" b="1" dirty="0" smtClean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endParaRPr lang="ko-KR" altLang="en-US" sz="2000" b="1" dirty="0"/>
          </a:p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동해와 남해의 일부를 우리나라와 일본의 배타적 어업 수역으로 나누고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그 사이에 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한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·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중간 수역을 두어 두 국가 모두 어업 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가능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50" y="3089926"/>
            <a:ext cx="3502794" cy="2840170"/>
          </a:xfrm>
          <a:prstGeom prst="rect">
            <a:avLst/>
          </a:prstGeom>
        </p:spPr>
      </p:pic>
      <p:sp>
        <p:nvSpPr>
          <p:cNvPr id="3" name="구름 모양 설명선 2"/>
          <p:cNvSpPr/>
          <p:nvPr/>
        </p:nvSpPr>
        <p:spPr>
          <a:xfrm>
            <a:off x="501087" y="503345"/>
            <a:ext cx="1478623" cy="953887"/>
          </a:xfrm>
          <a:prstGeom prst="cloudCallou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23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80"/>
          <p:cNvSpPr>
            <a:spLocks/>
          </p:cNvSpPr>
          <p:nvPr/>
        </p:nvSpPr>
        <p:spPr bwMode="auto">
          <a:xfrm>
            <a:off x="2382253" y="1326819"/>
            <a:ext cx="5161548" cy="161274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>
              <a:solidFill>
                <a:prstClr val="white"/>
              </a:solidFill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1314242"/>
            <a:ext cx="9126000" cy="4357688"/>
            <a:chOff x="0" y="609323"/>
            <a:chExt cx="12168000" cy="5810250"/>
          </a:xfrm>
        </p:grpSpPr>
        <p:cxnSp>
          <p:nvCxnSpPr>
            <p:cNvPr id="23" name="직선 연결선 22"/>
            <p:cNvCxnSpPr/>
            <p:nvPr/>
          </p:nvCxnSpPr>
          <p:spPr>
            <a:xfrm>
              <a:off x="0" y="6093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0" y="11903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0" y="17713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0" y="23523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0" y="29334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0" y="35144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0" y="40954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0" y="46764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0" y="52575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0" y="58385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0" y="64195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직사각형 15"/>
          <p:cNvSpPr/>
          <p:nvPr/>
        </p:nvSpPr>
        <p:spPr>
          <a:xfrm>
            <a:off x="0" y="1006675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2-1. </a:t>
            </a:r>
            <a:r>
              <a:rPr lang="ko-KR" alt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역대 대통령의 독도 정책</a:t>
            </a:r>
            <a:endParaRPr lang="ko-KR" altLang="en-US" sz="3000" dirty="0">
              <a:solidFill>
                <a:prstClr val="black">
                  <a:lumMod val="65000"/>
                  <a:lumOff val="35000"/>
                </a:prst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91399" y="2605515"/>
            <a:ext cx="244391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한일기본조약 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체결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2382253" y="4035347"/>
            <a:ext cx="475561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But,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아직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문제되는 독도의 영유권  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독도에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관한 문제를 완전하게 해결하지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못함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129271" y="2659609"/>
            <a:ext cx="288032" cy="280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563889" y="2384300"/>
            <a:ext cx="5400600" cy="781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en-US" altLang="ko-KR" sz="15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양재다운명조M" panose="02020603020101020101"/>
              </a:rPr>
              <a:t>7</a:t>
            </a:r>
            <a:r>
              <a:rPr lang="ko-KR" alt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  <a:ea typeface="양재다운명조M" panose="02020603020101020101"/>
              </a:rPr>
              <a:t>개조로 구성된 ‘대한민국과 </a:t>
            </a:r>
            <a:r>
              <a:rPr lang="ko-KR" altLang="en-US" sz="15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양재다운명조M" panose="02020603020101020101"/>
              </a:rPr>
              <a:t>일본 국 </a:t>
            </a:r>
            <a:r>
              <a:rPr lang="ko-KR" alt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  <a:ea typeface="양재다운명조M" panose="02020603020101020101"/>
              </a:rPr>
              <a:t>간의 </a:t>
            </a:r>
            <a:endParaRPr lang="en-US" altLang="ko-KR" sz="1500" kern="0" dirty="0">
              <a:solidFill>
                <a:schemeClr val="tx1">
                  <a:lumMod val="65000"/>
                  <a:lumOff val="35000"/>
                </a:schemeClr>
              </a:solidFill>
              <a:ea typeface="양재다운명조M" panose="02020603020101020101"/>
            </a:endParaRPr>
          </a:p>
          <a:p>
            <a:pPr algn="ctr" fontAlgn="base">
              <a:lnSpc>
                <a:spcPct val="160000"/>
              </a:lnSpc>
            </a:pPr>
            <a:r>
              <a:rPr lang="ko-KR" altLang="en-US" sz="15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양재다운명조M" panose="02020603020101020101"/>
              </a:rPr>
              <a:t>기본관계에 </a:t>
            </a:r>
            <a:r>
              <a:rPr lang="ko-KR" alt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  <a:ea typeface="양재다운명조M" panose="02020603020101020101"/>
              </a:rPr>
              <a:t>관한 조약</a:t>
            </a:r>
            <a:r>
              <a:rPr lang="ko-KR" altLang="en-US" sz="15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양재다운명조M" panose="02020603020101020101"/>
              </a:rPr>
              <a:t>’ 과 </a:t>
            </a:r>
            <a:r>
              <a:rPr lang="en-US" altLang="ko-KR" sz="1500" kern="0" dirty="0">
                <a:solidFill>
                  <a:schemeClr val="tx1">
                    <a:lumMod val="65000"/>
                    <a:lumOff val="35000"/>
                  </a:schemeClr>
                </a:solidFill>
                <a:ea typeface="양재다운명조M" panose="02020603020101020101"/>
              </a:rPr>
              <a:t>4</a:t>
            </a:r>
            <a:r>
              <a:rPr lang="ko-KR" alt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  <a:ea typeface="양재다운명조M" panose="02020603020101020101"/>
              </a:rPr>
              <a:t>개의 협정 및 </a:t>
            </a:r>
            <a:r>
              <a:rPr lang="en-US" altLang="ko-KR" sz="1500" kern="0" dirty="0">
                <a:solidFill>
                  <a:schemeClr val="tx1">
                    <a:lumMod val="65000"/>
                    <a:lumOff val="35000"/>
                  </a:schemeClr>
                </a:solidFill>
                <a:ea typeface="양재다운명조M" panose="02020603020101020101"/>
              </a:rPr>
              <a:t>25</a:t>
            </a:r>
            <a:r>
              <a:rPr lang="ko-KR" alt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  <a:ea typeface="양재다운명조M" panose="02020603020101020101"/>
              </a:rPr>
              <a:t>개의 문서로 </a:t>
            </a:r>
            <a:r>
              <a:rPr lang="ko-KR" altLang="en-US" sz="15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양재다운명조M" panose="02020603020101020101"/>
              </a:rPr>
              <a:t>구성</a:t>
            </a:r>
            <a:r>
              <a:rPr lang="en-US" altLang="ko-KR" sz="15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양재다운명조M" panose="02020603020101020101"/>
              </a:rPr>
              <a:t>.</a:t>
            </a:r>
            <a:endParaRPr lang="ko-KR" altLang="en-US" sz="1500" kern="0" spc="0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양재다운명조M" panose="02020603020101020101"/>
            </a:endParaRPr>
          </a:p>
        </p:txBody>
      </p:sp>
      <p:sp>
        <p:nvSpPr>
          <p:cNvPr id="38" name="Freeform 80"/>
          <p:cNvSpPr>
            <a:spLocks/>
          </p:cNvSpPr>
          <p:nvPr/>
        </p:nvSpPr>
        <p:spPr bwMode="auto">
          <a:xfrm>
            <a:off x="2478750" y="5254755"/>
            <a:ext cx="4968553" cy="116113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2056041" y="3766184"/>
            <a:ext cx="5348065" cy="2068415"/>
          </a:xfrm>
          <a:prstGeom prst="roundRect">
            <a:avLst/>
          </a:prstGeom>
          <a:noFill/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Freeform 80"/>
          <p:cNvSpPr>
            <a:spLocks/>
          </p:cNvSpPr>
          <p:nvPr/>
        </p:nvSpPr>
        <p:spPr bwMode="auto">
          <a:xfrm>
            <a:off x="572835" y="2005677"/>
            <a:ext cx="1656184" cy="265829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20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박정희 정부</a:t>
            </a:r>
            <a:endParaRPr lang="ko-KR" altLang="en-US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196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80"/>
          <p:cNvSpPr>
            <a:spLocks/>
          </p:cNvSpPr>
          <p:nvPr/>
        </p:nvSpPr>
        <p:spPr bwMode="auto">
          <a:xfrm>
            <a:off x="2382253" y="1326819"/>
            <a:ext cx="5161548" cy="161274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>
              <a:solidFill>
                <a:prstClr val="white"/>
              </a:solidFill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1314242"/>
            <a:ext cx="9126000" cy="4357688"/>
            <a:chOff x="0" y="609323"/>
            <a:chExt cx="12168000" cy="5810250"/>
          </a:xfrm>
        </p:grpSpPr>
        <p:cxnSp>
          <p:nvCxnSpPr>
            <p:cNvPr id="23" name="직선 연결선 22"/>
            <p:cNvCxnSpPr/>
            <p:nvPr/>
          </p:nvCxnSpPr>
          <p:spPr>
            <a:xfrm>
              <a:off x="0" y="6093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0" y="11903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0" y="17713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0" y="23523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0" y="29334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0" y="35144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0" y="40954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0" y="46764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0" y="52575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0" y="58385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0" y="64195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직사각형 15"/>
          <p:cNvSpPr/>
          <p:nvPr/>
        </p:nvSpPr>
        <p:spPr>
          <a:xfrm>
            <a:off x="0" y="1006675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2-1. </a:t>
            </a:r>
            <a:r>
              <a:rPr lang="ko-KR" alt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역대 대통령의 독도 정책</a:t>
            </a:r>
            <a:endParaRPr lang="ko-KR" altLang="en-US" sz="3000" dirty="0">
              <a:solidFill>
                <a:prstClr val="black">
                  <a:lumMod val="65000"/>
                  <a:lumOff val="35000"/>
                </a:prst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34081" y="2537440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신한일어업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협정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(1998)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4340389" y="2587578"/>
            <a:ext cx="288032" cy="280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340389" y="2504822"/>
            <a:ext cx="42267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‘</a:t>
            </a:r>
            <a:r>
              <a:rPr lang="ko-KR" alt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파기</a:t>
            </a:r>
            <a:r>
              <a:rPr lang="en-US" altLang="ko-KR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’</a:t>
            </a:r>
          </a:p>
          <a:p>
            <a:pPr algn="ctr" fontAlgn="base"/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양재다운명조M" panose="02020603020101020101"/>
              </a:rPr>
              <a:t>       동해에 </a:t>
            </a:r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양재다운명조M" panose="02020603020101020101"/>
              </a:rPr>
              <a:t>해양 순시 선을 배치하여 양측이 서로 상대방의 어선을 나포하는 것이 일상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ea typeface="양재다운명조M" panose="02020603020101020101"/>
              </a:rPr>
              <a:t>.</a:t>
            </a:r>
            <a:endParaRPr lang="ko-KR" altLang="en-US" sz="1500" dirty="0">
              <a:solidFill>
                <a:schemeClr val="tx1">
                  <a:lumMod val="65000"/>
                  <a:lumOff val="35000"/>
                </a:schemeClr>
              </a:solidFill>
              <a:ea typeface="양재다운명조M" panose="02020603020101020101"/>
            </a:endParaRPr>
          </a:p>
          <a:p>
            <a:pPr algn="ctr" fontAlgn="base"/>
            <a:endParaRPr lang="ko-KR" altLang="en-US" sz="2500" dirty="0">
              <a:solidFill>
                <a:schemeClr val="tx1">
                  <a:lumMod val="65000"/>
                  <a:lumOff val="35000"/>
                </a:scheme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9" y="3247041"/>
            <a:ext cx="2874330" cy="2803446"/>
          </a:xfrm>
          <a:prstGeom prst="rect">
            <a:avLst/>
          </a:prstGeom>
        </p:spPr>
      </p:pic>
      <p:cxnSp>
        <p:nvCxnSpPr>
          <p:cNvPr id="36" name="구부러진 연결선 35"/>
          <p:cNvCxnSpPr/>
          <p:nvPr/>
        </p:nvCxnSpPr>
        <p:spPr>
          <a:xfrm>
            <a:off x="3608411" y="4759527"/>
            <a:ext cx="783088" cy="846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모서리가 둥근 직사각형 2"/>
          <p:cNvSpPr/>
          <p:nvPr/>
        </p:nvSpPr>
        <p:spPr>
          <a:xfrm>
            <a:off x="4425670" y="4533604"/>
            <a:ext cx="2996819" cy="451846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한일 양국이 주장하는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EEZ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ea typeface="양재다운명조M" panose="02020603020101020101"/>
            </a:endParaRPr>
          </a:p>
        </p:txBody>
      </p:sp>
      <p:sp>
        <p:nvSpPr>
          <p:cNvPr id="37" name="Freeform 80"/>
          <p:cNvSpPr>
            <a:spLocks/>
          </p:cNvSpPr>
          <p:nvPr/>
        </p:nvSpPr>
        <p:spPr bwMode="auto">
          <a:xfrm>
            <a:off x="572835" y="2005677"/>
            <a:ext cx="1656184" cy="265829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20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김대중 정부</a:t>
            </a:r>
            <a:endParaRPr lang="ko-KR" altLang="en-US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3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80"/>
          <p:cNvSpPr>
            <a:spLocks/>
          </p:cNvSpPr>
          <p:nvPr/>
        </p:nvSpPr>
        <p:spPr bwMode="auto">
          <a:xfrm>
            <a:off x="2382253" y="1326819"/>
            <a:ext cx="5161548" cy="161274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>
              <a:solidFill>
                <a:prstClr val="white"/>
              </a:solidFill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1314242"/>
            <a:ext cx="9126000" cy="4357688"/>
            <a:chOff x="0" y="609323"/>
            <a:chExt cx="12168000" cy="5810250"/>
          </a:xfrm>
        </p:grpSpPr>
        <p:cxnSp>
          <p:nvCxnSpPr>
            <p:cNvPr id="23" name="직선 연결선 22"/>
            <p:cNvCxnSpPr/>
            <p:nvPr/>
          </p:nvCxnSpPr>
          <p:spPr>
            <a:xfrm>
              <a:off x="0" y="6093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0" y="11903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0" y="17713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0" y="23523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0" y="29334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0" y="35144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0" y="40954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0" y="46764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0" y="52575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0" y="58385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0" y="64195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직사각형 15"/>
          <p:cNvSpPr/>
          <p:nvPr/>
        </p:nvSpPr>
        <p:spPr>
          <a:xfrm>
            <a:off x="0" y="1006675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2-1. </a:t>
            </a:r>
            <a:r>
              <a:rPr lang="ko-KR" alt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역대 대통령의 독도 정책</a:t>
            </a:r>
            <a:endParaRPr lang="ko-KR" altLang="en-US" sz="3000" dirty="0">
              <a:solidFill>
                <a:prstClr val="black">
                  <a:lumMod val="65000"/>
                  <a:lumOff val="35000"/>
                </a:prst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915" y="3967319"/>
            <a:ext cx="4032448" cy="1015663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코피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아난 유엔 사무총장에게 </a:t>
            </a:r>
            <a:endParaRPr lang="en-US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algn="ctr" fontAlgn="base"/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강제 분쟁해결 절차를 배제하기 위한 선언서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’ 제출 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(2006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4.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18)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04247" y="3978100"/>
            <a:ext cx="4197253" cy="1015663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독도에 대한 강경 태도를 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유지</a:t>
            </a:r>
            <a:endParaRPr lang="en-US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algn="ctr" fontAlgn="base"/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우리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측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EEZ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에 일본 탐사선이 진입할 경우 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무력 행사 경고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cxnSp>
        <p:nvCxnSpPr>
          <p:cNvPr id="36" name="직선 화살표 연결선 35"/>
          <p:cNvCxnSpPr/>
          <p:nvPr/>
        </p:nvCxnSpPr>
        <p:spPr>
          <a:xfrm flipH="1">
            <a:off x="3419872" y="3299716"/>
            <a:ext cx="360040" cy="581881"/>
          </a:xfrm>
          <a:prstGeom prst="straightConnector1">
            <a:avLst/>
          </a:prstGeom>
          <a:ln w="57150">
            <a:solidFill>
              <a:srgbClr val="FE646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/>
          <p:nvPr/>
        </p:nvCxnSpPr>
        <p:spPr>
          <a:xfrm>
            <a:off x="5436096" y="3308511"/>
            <a:ext cx="423664" cy="567653"/>
          </a:xfrm>
          <a:prstGeom prst="straightConnector1">
            <a:avLst/>
          </a:prstGeom>
          <a:ln w="57150">
            <a:solidFill>
              <a:srgbClr val="FE646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타원 2"/>
          <p:cNvSpPr/>
          <p:nvPr/>
        </p:nvSpPr>
        <p:spPr>
          <a:xfrm>
            <a:off x="2987824" y="2387844"/>
            <a:ext cx="3312368" cy="93471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양재다운명조M" panose="02020603020101020101"/>
              </a:rPr>
              <a:t>‘독도 독트린’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양재다운명조M" panose="02020603020101020101"/>
              </a:rPr>
              <a:t>발표</a:t>
            </a: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ea typeface="양재다운명조M" panose="02020603020101020101"/>
            </a:endParaRPr>
          </a:p>
          <a:p>
            <a:pPr algn="ctr" fontAlgn="base"/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양재다운명조M" panose="02020603020101020101"/>
              </a:rPr>
              <a:t>(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양재다운명조M" panose="02020603020101020101"/>
              </a:rPr>
              <a:t>2006,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양재다운명조M" panose="02020603020101020101"/>
              </a:rPr>
              <a:t> 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양재다운명조M" panose="02020603020101020101"/>
              </a:rPr>
              <a:t>4.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양재다운명조M" panose="02020603020101020101"/>
              </a:rPr>
              <a:t> 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양재다운명조M" panose="02020603020101020101"/>
              </a:rPr>
              <a:t>25)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양재다운명조M" panose="02020603020101020101"/>
              </a:rPr>
              <a:t> </a:t>
            </a:r>
          </a:p>
        </p:txBody>
      </p:sp>
      <p:sp>
        <p:nvSpPr>
          <p:cNvPr id="38" name="Freeform 80"/>
          <p:cNvSpPr>
            <a:spLocks/>
          </p:cNvSpPr>
          <p:nvPr/>
        </p:nvSpPr>
        <p:spPr bwMode="auto">
          <a:xfrm>
            <a:off x="572835" y="2005677"/>
            <a:ext cx="1656184" cy="265829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20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노무현 정부</a:t>
            </a:r>
            <a:endParaRPr lang="ko-KR" altLang="en-US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23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0" y="1429555"/>
            <a:ext cx="9126000" cy="4357688"/>
            <a:chOff x="0" y="609323"/>
            <a:chExt cx="12168000" cy="5810250"/>
          </a:xfrm>
        </p:grpSpPr>
        <p:cxnSp>
          <p:nvCxnSpPr>
            <p:cNvPr id="23" name="직선 연결선 22"/>
            <p:cNvCxnSpPr/>
            <p:nvPr/>
          </p:nvCxnSpPr>
          <p:spPr>
            <a:xfrm>
              <a:off x="0" y="6093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0" y="11903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0" y="17713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0" y="23523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0" y="29334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0" y="35144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0" y="40954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0" y="46764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0" y="52575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0" y="58385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0" y="64195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직사각형 1"/>
          <p:cNvSpPr/>
          <p:nvPr/>
        </p:nvSpPr>
        <p:spPr>
          <a:xfrm>
            <a:off x="585807" y="4377096"/>
            <a:ext cx="2609073" cy="1077218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휴먼아미체" panose="02030504000101010101" pitchFamily="18" charset="-127"/>
                <a:ea typeface="휴먼아미체" panose="02030504000101010101" pitchFamily="18" charset="-127"/>
              </a:rPr>
              <a:t>일본의 </a:t>
            </a:r>
            <a:r>
              <a:rPr lang="ko-KR" altLang="en-US" sz="2000" kern="0" dirty="0" smtClean="0">
                <a:solidFill>
                  <a:srgbClr val="000000"/>
                </a:solidFill>
                <a:latin typeface="휴먼아미체" panose="02030504000101010101" pitchFamily="18" charset="-127"/>
                <a:ea typeface="휴먼아미체" panose="02030504000101010101" pitchFamily="18" charset="-127"/>
              </a:rPr>
              <a:t>독도 정책은 </a:t>
            </a:r>
            <a:r>
              <a:rPr lang="ko-KR" altLang="en-US" sz="2000" kern="0" dirty="0">
                <a:solidFill>
                  <a:srgbClr val="000000"/>
                </a:solidFill>
                <a:latin typeface="휴먼아미체" panose="02030504000101010101" pitchFamily="18" charset="-127"/>
                <a:ea typeface="휴먼아미체" panose="02030504000101010101" pitchFamily="18" charset="-127"/>
              </a:rPr>
              <a:t>정치 행위로서 항의의 성격을 띠고 </a:t>
            </a:r>
            <a:r>
              <a:rPr lang="ko-KR" altLang="en-US" sz="2000" kern="0" dirty="0" smtClean="0">
                <a:solidFill>
                  <a:srgbClr val="000000"/>
                </a:solidFill>
                <a:latin typeface="휴먼아미체" panose="02030504000101010101" pitchFamily="18" charset="-127"/>
                <a:ea typeface="휴먼아미체" panose="02030504000101010101" pitchFamily="18" charset="-127"/>
              </a:rPr>
              <a:t>있음</a:t>
            </a:r>
            <a:r>
              <a:rPr lang="en-US" altLang="ko-KR" sz="2000" kern="0" dirty="0" smtClean="0">
                <a:solidFill>
                  <a:srgbClr val="000000"/>
                </a:solidFill>
                <a:latin typeface="휴먼아미체" panose="02030504000101010101" pitchFamily="18" charset="-127"/>
                <a:ea typeface="휴먼아미체" panose="02030504000101010101" pitchFamily="18" charset="-127"/>
              </a:rPr>
              <a:t>.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휴먼아미체" panose="02030504000101010101" pitchFamily="18" charset="-127"/>
              <a:ea typeface="휴먼아미체" panose="02030504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998271" y="3505559"/>
            <a:ext cx="4934284" cy="1077218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휴먼아미체" panose="02030504000101010101" pitchFamily="18" charset="-127"/>
                <a:ea typeface="휴먼아미체" panose="02030504000101010101" pitchFamily="18" charset="-127"/>
              </a:rPr>
              <a:t>일본 정부는 </a:t>
            </a:r>
            <a:r>
              <a:rPr lang="ko-KR" altLang="en-US" sz="2000" kern="0" dirty="0" err="1">
                <a:solidFill>
                  <a:srgbClr val="000000"/>
                </a:solidFill>
                <a:latin typeface="휴먼아미체" panose="02030504000101010101" pitchFamily="18" charset="-127"/>
                <a:ea typeface="휴먼아미체" panose="02030504000101010101" pitchFamily="18" charset="-127"/>
              </a:rPr>
              <a:t>시마네현의</a:t>
            </a:r>
            <a:r>
              <a:rPr lang="ko-KR" altLang="en-US" sz="2000" kern="0" dirty="0">
                <a:solidFill>
                  <a:srgbClr val="000000"/>
                </a:solidFill>
                <a:latin typeface="휴먼아미체" panose="02030504000101010101" pitchFamily="18" charset="-127"/>
                <a:ea typeface="휴먼아미체" panose="02030504000101010101" pitchFamily="18" charset="-127"/>
              </a:rPr>
              <a:t> 독도 관련 정책 시책들을 ‘</a:t>
            </a:r>
            <a:r>
              <a:rPr lang="ko-KR" altLang="en-US" sz="2000" kern="0" dirty="0" smtClean="0">
                <a:solidFill>
                  <a:srgbClr val="000000"/>
                </a:solidFill>
                <a:latin typeface="휴먼아미체" panose="02030504000101010101" pitchFamily="18" charset="-127"/>
                <a:ea typeface="휴먼아미체" panose="02030504000101010101" pitchFamily="18" charset="-127"/>
              </a:rPr>
              <a:t>고유영토주장’ 과 </a:t>
            </a:r>
            <a:r>
              <a:rPr lang="ko-KR" altLang="en-US" sz="2000" kern="0" dirty="0">
                <a:solidFill>
                  <a:srgbClr val="000000"/>
                </a:solidFill>
                <a:latin typeface="휴먼아미체" panose="02030504000101010101" pitchFamily="18" charset="-127"/>
                <a:ea typeface="휴먼아미체" panose="02030504000101010101" pitchFamily="18" charset="-127"/>
              </a:rPr>
              <a:t>국제사법재판소 제소의 필요성을 효과적으로 알리는 데 </a:t>
            </a:r>
            <a:r>
              <a:rPr lang="ko-KR" altLang="en-US" sz="2000" kern="0" dirty="0" smtClean="0">
                <a:solidFill>
                  <a:srgbClr val="000000"/>
                </a:solidFill>
                <a:latin typeface="휴먼아미체" panose="02030504000101010101" pitchFamily="18" charset="-127"/>
                <a:ea typeface="휴먼아미체" panose="02030504000101010101" pitchFamily="18" charset="-127"/>
              </a:rPr>
              <a:t>주력</a:t>
            </a:r>
            <a:r>
              <a:rPr lang="en-US" altLang="ko-KR" sz="2000" kern="0" dirty="0" smtClean="0">
                <a:solidFill>
                  <a:srgbClr val="000000"/>
                </a:solidFill>
                <a:latin typeface="휴먼아미체" panose="02030504000101010101" pitchFamily="18" charset="-127"/>
                <a:ea typeface="휴먼아미체" panose="02030504000101010101" pitchFamily="18" charset="-127"/>
              </a:rPr>
              <a:t>.</a:t>
            </a:r>
            <a:endParaRPr lang="ko-KR" altLang="en-US" sz="2000" kern="0" dirty="0">
              <a:solidFill>
                <a:srgbClr val="000000"/>
              </a:solidFill>
              <a:latin typeface="휴먼아미체" panose="02030504000101010101" pitchFamily="18" charset="-127"/>
              <a:ea typeface="휴먼아미체" panose="02030504000101010101" pitchFamily="18" charset="-127"/>
            </a:endParaRPr>
          </a:p>
        </p:txBody>
      </p:sp>
      <p:sp>
        <p:nvSpPr>
          <p:cNvPr id="21" name="Freeform 80"/>
          <p:cNvSpPr>
            <a:spLocks/>
          </p:cNvSpPr>
          <p:nvPr/>
        </p:nvSpPr>
        <p:spPr bwMode="auto">
          <a:xfrm>
            <a:off x="4932040" y="3702525"/>
            <a:ext cx="759203" cy="185053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/>
          </a:p>
        </p:txBody>
      </p:sp>
      <p:sp>
        <p:nvSpPr>
          <p:cNvPr id="4" name="오른쪽 화살표 3"/>
          <p:cNvSpPr/>
          <p:nvPr/>
        </p:nvSpPr>
        <p:spPr>
          <a:xfrm>
            <a:off x="3364649" y="3871986"/>
            <a:ext cx="504056" cy="355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8" y="1844800"/>
            <a:ext cx="2732232" cy="2244372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107504" y="57004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3. </a:t>
            </a:r>
            <a:r>
              <a:rPr lang="ko-KR" alt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일본 정부의 독도</a:t>
            </a:r>
            <a:r>
              <a:rPr lang="en-US" altLang="ko-KR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다케시마</a:t>
            </a:r>
            <a:r>
              <a:rPr lang="en-US" altLang="ko-KR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r>
              <a:rPr lang="ko-KR" alt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정책</a:t>
            </a:r>
            <a:endParaRPr lang="ko-KR" altLang="en-US" sz="3000" dirty="0">
              <a:solidFill>
                <a:prstClr val="black">
                  <a:lumMod val="65000"/>
                  <a:lumOff val="35000"/>
                </a:prst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36" name="Freeform 80"/>
          <p:cNvSpPr>
            <a:spLocks/>
          </p:cNvSpPr>
          <p:nvPr/>
        </p:nvSpPr>
        <p:spPr bwMode="auto">
          <a:xfrm>
            <a:off x="1881995" y="878485"/>
            <a:ext cx="6355351" cy="141935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0" y="609323"/>
            <a:ext cx="9126000" cy="5810250"/>
            <a:chOff x="0" y="609323"/>
            <a:chExt cx="12168000" cy="5810250"/>
          </a:xfrm>
        </p:grpSpPr>
        <p:cxnSp>
          <p:nvCxnSpPr>
            <p:cNvPr id="28" name="직선 연결선 27"/>
            <p:cNvCxnSpPr/>
            <p:nvPr/>
          </p:nvCxnSpPr>
          <p:spPr>
            <a:xfrm>
              <a:off x="0" y="6093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/>
            <p:nvPr/>
          </p:nvCxnSpPr>
          <p:spPr>
            <a:xfrm>
              <a:off x="0" y="11903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/>
            <p:cNvCxnSpPr/>
            <p:nvPr/>
          </p:nvCxnSpPr>
          <p:spPr>
            <a:xfrm>
              <a:off x="0" y="17713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직선 연결선 114"/>
            <p:cNvCxnSpPr/>
            <p:nvPr/>
          </p:nvCxnSpPr>
          <p:spPr>
            <a:xfrm>
              <a:off x="0" y="23523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연결선 115"/>
            <p:cNvCxnSpPr/>
            <p:nvPr/>
          </p:nvCxnSpPr>
          <p:spPr>
            <a:xfrm>
              <a:off x="0" y="29334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연결선 116"/>
            <p:cNvCxnSpPr/>
            <p:nvPr/>
          </p:nvCxnSpPr>
          <p:spPr>
            <a:xfrm>
              <a:off x="0" y="35144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직선 연결선 117"/>
            <p:cNvCxnSpPr/>
            <p:nvPr/>
          </p:nvCxnSpPr>
          <p:spPr>
            <a:xfrm>
              <a:off x="0" y="40954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직선 연결선 118"/>
            <p:cNvCxnSpPr/>
            <p:nvPr/>
          </p:nvCxnSpPr>
          <p:spPr>
            <a:xfrm>
              <a:off x="0" y="46764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/>
            <p:cNvCxnSpPr/>
            <p:nvPr/>
          </p:nvCxnSpPr>
          <p:spPr>
            <a:xfrm>
              <a:off x="0" y="52575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/>
            <p:cNvCxnSpPr/>
            <p:nvPr/>
          </p:nvCxnSpPr>
          <p:spPr>
            <a:xfrm>
              <a:off x="0" y="58385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/>
            <p:cNvCxnSpPr/>
            <p:nvPr/>
          </p:nvCxnSpPr>
          <p:spPr>
            <a:xfrm>
              <a:off x="0" y="64195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직사각형 9"/>
          <p:cNvSpPr/>
          <p:nvPr/>
        </p:nvSpPr>
        <p:spPr>
          <a:xfrm>
            <a:off x="27711" y="42782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3. </a:t>
            </a:r>
            <a:r>
              <a:rPr lang="ko-KR" alt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일본 정부의 독도 정책</a:t>
            </a:r>
            <a:endParaRPr lang="ko-KR" altLang="en-US" sz="3000" dirty="0">
              <a:solidFill>
                <a:prstClr val="black">
                  <a:lumMod val="65000"/>
                  <a:lumOff val="35000"/>
                </a:prst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78" name="모서리가 둥근 직사각형 77"/>
          <p:cNvSpPr/>
          <p:nvPr/>
        </p:nvSpPr>
        <p:spPr>
          <a:xfrm rot="1800000">
            <a:off x="7083181" y="1193949"/>
            <a:ext cx="27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9" name="모서리가 둥근 직사각형 78"/>
          <p:cNvSpPr/>
          <p:nvPr/>
        </p:nvSpPr>
        <p:spPr>
          <a:xfrm rot="3600000">
            <a:off x="7167270" y="1431422"/>
            <a:ext cx="36000" cy="16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0" name="모서리가 둥근 직사각형 79"/>
          <p:cNvSpPr/>
          <p:nvPr/>
        </p:nvSpPr>
        <p:spPr>
          <a:xfrm>
            <a:off x="6906128" y="1208486"/>
            <a:ext cx="27000" cy="2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85212" y="1212862"/>
            <a:ext cx="2664296" cy="1473219"/>
          </a:xfrm>
          <a:prstGeom prst="rect">
            <a:avLst/>
          </a:prstGeom>
          <a:solidFill>
            <a:srgbClr val="E1E3DE"/>
          </a:solidFill>
          <a:ln w="25400">
            <a:solidFill>
              <a:srgbClr val="5B4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일본 </a:t>
            </a:r>
            <a:r>
              <a:rPr lang="ko-KR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시마네현의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“독도의 날” 조례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제정</a:t>
            </a: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algn="ctr" fontAlgn="base"/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(2005. 2. 23)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67544" y="4773062"/>
            <a:ext cx="2592288" cy="1521303"/>
          </a:xfrm>
          <a:prstGeom prst="rect">
            <a:avLst/>
          </a:prstGeom>
          <a:solidFill>
            <a:srgbClr val="BEB2B9"/>
          </a:solidFill>
          <a:ln w="25400">
            <a:solidFill>
              <a:srgbClr val="5B4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일본 중학교 교과서 검정결과 발표 </a:t>
            </a: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algn="ctr" fontAlgn="base"/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(2005. 4. 5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) 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6314783" y="1183460"/>
            <a:ext cx="2620850" cy="1509201"/>
          </a:xfrm>
          <a:prstGeom prst="rect">
            <a:avLst/>
          </a:prstGeom>
          <a:solidFill>
            <a:srgbClr val="FFD9AD"/>
          </a:solidFill>
          <a:ln w="25400">
            <a:solidFill>
              <a:srgbClr val="5B4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일본 </a:t>
            </a:r>
            <a:r>
              <a:rPr lang="ko-KR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시마네현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, '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독도의 날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'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기념 행사 강행 </a:t>
            </a: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algn="ctr" fontAlgn="base"/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(2006. 2. 22</a:t>
            </a:r>
            <a:r>
              <a:rPr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ko-KR" altLang="en-US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Freeform 80"/>
          <p:cNvSpPr>
            <a:spLocks/>
          </p:cNvSpPr>
          <p:nvPr/>
        </p:nvSpPr>
        <p:spPr bwMode="auto">
          <a:xfrm>
            <a:off x="2051720" y="751198"/>
            <a:ext cx="5403773" cy="148632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304685" y="4773062"/>
            <a:ext cx="2630948" cy="147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일본 </a:t>
            </a:r>
            <a:r>
              <a:rPr lang="ko-KR" alt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문부과학성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고교 교과서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검정 결과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발표</a:t>
            </a: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algn="ctr" fontAlgn="base"/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2006. 3. 29) 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71" y="2252947"/>
            <a:ext cx="2985165" cy="242355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352501" y="4773691"/>
            <a:ext cx="26433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dirty="0"/>
              <a:t>▲‘</a:t>
            </a:r>
            <a:r>
              <a:rPr lang="ko-KR" altLang="en-US" sz="800" dirty="0" err="1"/>
              <a:t>개정일본여지로정전도</a:t>
            </a:r>
            <a:r>
              <a:rPr lang="ko-KR" altLang="en-US" sz="800" dirty="0"/>
              <a:t>’(1846년)(사진 제공: </a:t>
            </a:r>
            <a:r>
              <a:rPr lang="ko-KR" altLang="en-US" sz="800" dirty="0" err="1"/>
              <a:t>메이지대학</a:t>
            </a:r>
            <a:r>
              <a:rPr lang="ko-KR" altLang="en-US" sz="800" dirty="0"/>
              <a:t> 도서관 소장)</a:t>
            </a:r>
          </a:p>
        </p:txBody>
      </p:sp>
      <p:cxnSp>
        <p:nvCxnSpPr>
          <p:cNvPr id="29" name="구부러진 연결선 28"/>
          <p:cNvCxnSpPr/>
          <p:nvPr/>
        </p:nvCxnSpPr>
        <p:spPr>
          <a:xfrm rot="16200000" flipH="1">
            <a:off x="6158976" y="4103233"/>
            <a:ext cx="581025" cy="56550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구부러진 연결선 34"/>
          <p:cNvCxnSpPr/>
          <p:nvPr/>
        </p:nvCxnSpPr>
        <p:spPr>
          <a:xfrm rot="5400000" flipH="1" flipV="1">
            <a:off x="6076584" y="2877342"/>
            <a:ext cx="721710" cy="58960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구부러진 연결선 54"/>
          <p:cNvCxnSpPr/>
          <p:nvPr/>
        </p:nvCxnSpPr>
        <p:spPr>
          <a:xfrm rot="10800000">
            <a:off x="2374121" y="2811289"/>
            <a:ext cx="1549811" cy="99367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구부러진 연결선 58"/>
          <p:cNvCxnSpPr/>
          <p:nvPr/>
        </p:nvCxnSpPr>
        <p:spPr>
          <a:xfrm rot="10800000" flipV="1">
            <a:off x="2946271" y="4003217"/>
            <a:ext cx="977659" cy="625196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8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6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0" y="1314242"/>
            <a:ext cx="9126000" cy="4357688"/>
            <a:chOff x="0" y="609323"/>
            <a:chExt cx="12168000" cy="5810250"/>
          </a:xfrm>
        </p:grpSpPr>
        <p:cxnSp>
          <p:nvCxnSpPr>
            <p:cNvPr id="23" name="직선 연결선 22"/>
            <p:cNvCxnSpPr/>
            <p:nvPr/>
          </p:nvCxnSpPr>
          <p:spPr>
            <a:xfrm>
              <a:off x="0" y="6093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0" y="11903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0" y="17713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0" y="23523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0" y="29334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0" y="35144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0" y="40954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0" y="46764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0" y="52575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0" y="58385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0" y="64195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52279"/>
            <a:ext cx="7545455" cy="4813025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27711" y="42782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3. </a:t>
            </a:r>
            <a:r>
              <a:rPr lang="ko-KR" alt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일본 정부의 독도 정책</a:t>
            </a:r>
            <a:endParaRPr lang="ko-KR" altLang="en-US" sz="3000" dirty="0">
              <a:solidFill>
                <a:prstClr val="black">
                  <a:lumMod val="65000"/>
                  <a:lumOff val="35000"/>
                </a:prst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18" name="Freeform 80"/>
          <p:cNvSpPr>
            <a:spLocks/>
          </p:cNvSpPr>
          <p:nvPr/>
        </p:nvSpPr>
        <p:spPr bwMode="auto">
          <a:xfrm>
            <a:off x="2411760" y="760358"/>
            <a:ext cx="4752528" cy="156154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868144" y="6347473"/>
            <a:ext cx="30963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800" dirty="0">
                <a:latin typeface="+mj-lt"/>
              </a:rPr>
              <a:t>출처</a:t>
            </a:r>
            <a:r>
              <a:rPr lang="en-US" altLang="ko-KR" sz="800" dirty="0">
                <a:latin typeface="+mj-lt"/>
              </a:rPr>
              <a:t>: https://www.cas.go.jp/jp/ryodo_kr/ryodo/takeshima.html</a:t>
            </a:r>
            <a:endParaRPr lang="ko-KR" alt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10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80"/>
          <p:cNvSpPr>
            <a:spLocks/>
          </p:cNvSpPr>
          <p:nvPr/>
        </p:nvSpPr>
        <p:spPr bwMode="auto">
          <a:xfrm>
            <a:off x="3499423" y="626092"/>
            <a:ext cx="2377001" cy="215032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1200" dirty="0">
              <a:solidFill>
                <a:prstClr val="white"/>
              </a:solidFill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0" y="609323"/>
            <a:ext cx="9126000" cy="5810250"/>
            <a:chOff x="0" y="609323"/>
            <a:chExt cx="12168000" cy="5810250"/>
          </a:xfrm>
        </p:grpSpPr>
        <p:cxnSp>
          <p:nvCxnSpPr>
            <p:cNvPr id="28" name="직선 연결선 27"/>
            <p:cNvCxnSpPr/>
            <p:nvPr/>
          </p:nvCxnSpPr>
          <p:spPr>
            <a:xfrm>
              <a:off x="0" y="6093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/>
            <p:nvPr/>
          </p:nvCxnSpPr>
          <p:spPr>
            <a:xfrm>
              <a:off x="0" y="11903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/>
            <p:cNvCxnSpPr/>
            <p:nvPr/>
          </p:nvCxnSpPr>
          <p:spPr>
            <a:xfrm>
              <a:off x="0" y="17713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직선 연결선 114"/>
            <p:cNvCxnSpPr/>
            <p:nvPr/>
          </p:nvCxnSpPr>
          <p:spPr>
            <a:xfrm>
              <a:off x="0" y="23523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연결선 115"/>
            <p:cNvCxnSpPr/>
            <p:nvPr/>
          </p:nvCxnSpPr>
          <p:spPr>
            <a:xfrm>
              <a:off x="0" y="29334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연결선 116"/>
            <p:cNvCxnSpPr/>
            <p:nvPr/>
          </p:nvCxnSpPr>
          <p:spPr>
            <a:xfrm>
              <a:off x="0" y="35144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직선 연결선 117"/>
            <p:cNvCxnSpPr/>
            <p:nvPr/>
          </p:nvCxnSpPr>
          <p:spPr>
            <a:xfrm>
              <a:off x="0" y="40954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직선 연결선 118"/>
            <p:cNvCxnSpPr/>
            <p:nvPr/>
          </p:nvCxnSpPr>
          <p:spPr>
            <a:xfrm>
              <a:off x="0" y="46764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/>
            <p:cNvCxnSpPr/>
            <p:nvPr/>
          </p:nvCxnSpPr>
          <p:spPr>
            <a:xfrm>
              <a:off x="0" y="52575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/>
            <p:cNvCxnSpPr/>
            <p:nvPr/>
          </p:nvCxnSpPr>
          <p:spPr>
            <a:xfrm>
              <a:off x="0" y="58385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/>
            <p:cNvCxnSpPr/>
            <p:nvPr/>
          </p:nvCxnSpPr>
          <p:spPr>
            <a:xfrm>
              <a:off x="0" y="64195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직사각형 9"/>
          <p:cNvSpPr/>
          <p:nvPr/>
        </p:nvSpPr>
        <p:spPr>
          <a:xfrm>
            <a:off x="2638509" y="234899"/>
            <a:ext cx="3891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2">
                    <a:lumMod val="25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</a:rPr>
              <a:t>CONTENT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양재다운명조M" panose="02020603020101020101" pitchFamily="18" charset="-127"/>
              <a:ea typeface="양재다운명조M" panose="02020603020101020101" pitchFamily="18" charset="-127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15597532-0CC8-4B25-BB31-A2DEA6A5E385}"/>
              </a:ext>
            </a:extLst>
          </p:cNvPr>
          <p:cNvSpPr/>
          <p:nvPr/>
        </p:nvSpPr>
        <p:spPr>
          <a:xfrm>
            <a:off x="6138166" y="1393814"/>
            <a:ext cx="11223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1. </a:t>
            </a:r>
            <a:r>
              <a:rPr lang="ko-KR" altLang="en-US" sz="2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독도란</a:t>
            </a:r>
            <a:r>
              <a:rPr lang="en-US" altLang="ko-KR" sz="2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?</a:t>
            </a:r>
            <a:endParaRPr lang="ko-KR" altLang="en-US" sz="2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F008E12C-6459-4629-8084-BB1CEED31BC2}"/>
              </a:ext>
            </a:extLst>
          </p:cNvPr>
          <p:cNvSpPr/>
          <p:nvPr/>
        </p:nvSpPr>
        <p:spPr>
          <a:xfrm>
            <a:off x="5532681" y="2077845"/>
            <a:ext cx="345563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2. </a:t>
            </a:r>
            <a:r>
              <a:rPr lang="ko-KR" altLang="en-US" sz="2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한국 정부의 독도 정책</a:t>
            </a:r>
            <a:endParaRPr lang="ko-KR" altLang="en-US" sz="2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221E830C-44B3-4349-B814-B14EC49632D3}"/>
              </a:ext>
            </a:extLst>
          </p:cNvPr>
          <p:cNvSpPr/>
          <p:nvPr/>
        </p:nvSpPr>
        <p:spPr>
          <a:xfrm>
            <a:off x="5041231" y="3769624"/>
            <a:ext cx="35302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3. </a:t>
            </a:r>
            <a:r>
              <a:rPr lang="ko-KR" altLang="en-US" sz="2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일본 정부의 독도</a:t>
            </a:r>
            <a:r>
              <a:rPr lang="en-US" altLang="ko-KR" sz="2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2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다케시마</a:t>
            </a:r>
            <a:r>
              <a:rPr lang="en-US" altLang="ko-KR" sz="2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r>
              <a:rPr lang="ko-KR" altLang="en-US" sz="2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정책</a:t>
            </a:r>
            <a:endParaRPr lang="en-US" altLang="ko-KR" sz="2000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CFD4C48A-BBCF-4AA1-A477-E42AD8C16B18}"/>
              </a:ext>
            </a:extLst>
          </p:cNvPr>
          <p:cNvSpPr/>
          <p:nvPr/>
        </p:nvSpPr>
        <p:spPr>
          <a:xfrm>
            <a:off x="4582512" y="4639669"/>
            <a:ext cx="5133339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4. </a:t>
            </a:r>
            <a:r>
              <a:rPr lang="ko-KR" altLang="en-US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일본정부의 독도 정책에 대한 한국 정부의 대응</a:t>
            </a:r>
            <a:endParaRPr lang="ko-KR" altLang="en-US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230496" y="2994892"/>
            <a:ext cx="3151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2-1. </a:t>
            </a:r>
            <a:r>
              <a:rPr lang="ko-KR" altLang="en-US" sz="20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역대 대통령의 독도 정책</a:t>
            </a:r>
            <a:endParaRPr lang="ko-KR" altLang="en-US" sz="2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373366" y="5456359"/>
            <a:ext cx="73930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7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5. </a:t>
            </a:r>
            <a:r>
              <a:rPr lang="ko-KR" altLang="en-US" sz="170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출처</a:t>
            </a:r>
            <a:endParaRPr lang="ko-KR" altLang="en-US" sz="17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1027" name="Picture 3" descr="https://ncc-phinf.pstatic.net/20160803_45/14701863905865lbBc_JPEG/24.jpg?type=w6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03139"/>
            <a:ext cx="4042960" cy="395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34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  <p:bldP spid="43" grpId="0"/>
      <p:bldP spid="44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0" y="1314242"/>
            <a:ext cx="9126000" cy="4357688"/>
            <a:chOff x="0" y="609323"/>
            <a:chExt cx="12168000" cy="5810250"/>
          </a:xfrm>
        </p:grpSpPr>
        <p:cxnSp>
          <p:nvCxnSpPr>
            <p:cNvPr id="23" name="직선 연결선 22"/>
            <p:cNvCxnSpPr/>
            <p:nvPr/>
          </p:nvCxnSpPr>
          <p:spPr>
            <a:xfrm>
              <a:off x="0" y="6093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0" y="11903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0" y="17713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0" y="23523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0" y="29334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0" y="35144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0" y="40954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0" y="46764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0" y="52575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0" y="58385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0" y="64195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직사각형 16"/>
          <p:cNvSpPr/>
          <p:nvPr/>
        </p:nvSpPr>
        <p:spPr>
          <a:xfrm>
            <a:off x="539552" y="354882"/>
            <a:ext cx="84424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4. </a:t>
            </a:r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일본정부의 독도 정책에 대한 한국 정부의 대응</a:t>
            </a:r>
          </a:p>
        </p:txBody>
      </p:sp>
      <p:sp>
        <p:nvSpPr>
          <p:cNvPr id="18" name="Freeform 80"/>
          <p:cNvSpPr>
            <a:spLocks/>
          </p:cNvSpPr>
          <p:nvPr/>
        </p:nvSpPr>
        <p:spPr bwMode="auto">
          <a:xfrm>
            <a:off x="1907704" y="862591"/>
            <a:ext cx="6355351" cy="141389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>
              <a:solidFill>
                <a:prstClr val="white"/>
              </a:solidFill>
            </a:endParaRPr>
          </a:p>
        </p:txBody>
      </p:sp>
      <p:sp>
        <p:nvSpPr>
          <p:cNvPr id="4" name="타원 3"/>
          <p:cNvSpPr/>
          <p:nvPr/>
        </p:nvSpPr>
        <p:spPr>
          <a:xfrm>
            <a:off x="847337" y="1323779"/>
            <a:ext cx="2480774" cy="229847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외교부 대변인 논평 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발표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algn="ctr" fontAlgn="base"/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(2005. 2. 22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755576" y="3928855"/>
            <a:ext cx="2664296" cy="240887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2005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년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11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월 ‘독도의 지속 가능한 이용에 관한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법률’을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제정</a:t>
            </a:r>
          </a:p>
        </p:txBody>
      </p:sp>
      <p:sp>
        <p:nvSpPr>
          <p:cNvPr id="6" name="타원 5"/>
          <p:cNvSpPr/>
          <p:nvPr/>
        </p:nvSpPr>
        <p:spPr>
          <a:xfrm>
            <a:off x="5652120" y="1314241"/>
            <a:ext cx="2736304" cy="24027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대통령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직속 역사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·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영토 문제 전담기구인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‘</a:t>
            </a:r>
            <a:r>
              <a:rPr lang="ko-KR" alt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바른역사정립기획단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’ 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설치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algn="ctr" fontAlgn="base"/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(2005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4.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18)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5796136" y="3928855"/>
            <a:ext cx="2736304" cy="238916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외교부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대변인 성명 발표 및 외교장관의 주한 일본 대사 초치 항의를 전달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111" y="3212978"/>
            <a:ext cx="2415770" cy="1151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61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0" y="609323"/>
            <a:ext cx="9126000" cy="5810250"/>
            <a:chOff x="0" y="609323"/>
            <a:chExt cx="12168000" cy="5810250"/>
          </a:xfrm>
        </p:grpSpPr>
        <p:cxnSp>
          <p:nvCxnSpPr>
            <p:cNvPr id="28" name="직선 연결선 27"/>
            <p:cNvCxnSpPr/>
            <p:nvPr/>
          </p:nvCxnSpPr>
          <p:spPr>
            <a:xfrm>
              <a:off x="0" y="6093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/>
            <p:nvPr/>
          </p:nvCxnSpPr>
          <p:spPr>
            <a:xfrm>
              <a:off x="0" y="11903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/>
            <p:cNvCxnSpPr/>
            <p:nvPr/>
          </p:nvCxnSpPr>
          <p:spPr>
            <a:xfrm>
              <a:off x="0" y="17713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직선 연결선 114"/>
            <p:cNvCxnSpPr/>
            <p:nvPr/>
          </p:nvCxnSpPr>
          <p:spPr>
            <a:xfrm>
              <a:off x="0" y="23523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연결선 115"/>
            <p:cNvCxnSpPr/>
            <p:nvPr/>
          </p:nvCxnSpPr>
          <p:spPr>
            <a:xfrm>
              <a:off x="0" y="29334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연결선 116"/>
            <p:cNvCxnSpPr/>
            <p:nvPr/>
          </p:nvCxnSpPr>
          <p:spPr>
            <a:xfrm>
              <a:off x="0" y="35144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직선 연결선 117"/>
            <p:cNvCxnSpPr/>
            <p:nvPr/>
          </p:nvCxnSpPr>
          <p:spPr>
            <a:xfrm>
              <a:off x="0" y="40954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직선 연결선 118"/>
            <p:cNvCxnSpPr/>
            <p:nvPr/>
          </p:nvCxnSpPr>
          <p:spPr>
            <a:xfrm>
              <a:off x="0" y="46764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/>
            <p:cNvCxnSpPr/>
            <p:nvPr/>
          </p:nvCxnSpPr>
          <p:spPr>
            <a:xfrm>
              <a:off x="0" y="52575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/>
            <p:cNvCxnSpPr/>
            <p:nvPr/>
          </p:nvCxnSpPr>
          <p:spPr>
            <a:xfrm>
              <a:off x="0" y="58385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/>
            <p:cNvCxnSpPr/>
            <p:nvPr/>
          </p:nvCxnSpPr>
          <p:spPr>
            <a:xfrm>
              <a:off x="0" y="64195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모서리가 둥근 직사각형 77"/>
          <p:cNvSpPr/>
          <p:nvPr/>
        </p:nvSpPr>
        <p:spPr>
          <a:xfrm rot="1800000">
            <a:off x="7083181" y="1193949"/>
            <a:ext cx="27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9" name="모서리가 둥근 직사각형 78"/>
          <p:cNvSpPr/>
          <p:nvPr/>
        </p:nvSpPr>
        <p:spPr>
          <a:xfrm rot="3600000">
            <a:off x="7167270" y="1431422"/>
            <a:ext cx="36000" cy="16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0" name="모서리가 둥근 직사각형 79"/>
          <p:cNvSpPr/>
          <p:nvPr/>
        </p:nvSpPr>
        <p:spPr>
          <a:xfrm>
            <a:off x="6906128" y="1208486"/>
            <a:ext cx="27000" cy="2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15616" y="410447"/>
            <a:ext cx="7401386" cy="727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4. </a:t>
            </a:r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일본정부의 독도 정책에 대한 한국 정부의 대응</a:t>
            </a:r>
          </a:p>
        </p:txBody>
      </p:sp>
      <p:sp>
        <p:nvSpPr>
          <p:cNvPr id="36" name="Freeform 80"/>
          <p:cNvSpPr>
            <a:spLocks/>
          </p:cNvSpPr>
          <p:nvPr/>
        </p:nvSpPr>
        <p:spPr bwMode="auto">
          <a:xfrm>
            <a:off x="1659405" y="938736"/>
            <a:ext cx="6355351" cy="141389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>
              <a:solidFill>
                <a:prstClr val="white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2823547" y="5838548"/>
            <a:ext cx="633670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300" dirty="0">
                <a:hlinkClick r:id="rId2"/>
              </a:rPr>
              <a:t>http://</a:t>
            </a:r>
            <a:r>
              <a:rPr lang="ko-KR" altLang="en-US" sz="1300" dirty="0" smtClean="0">
                <a:hlinkClick r:id="rId2"/>
              </a:rPr>
              <a:t>m.korea.kr/news/policyBriefingView.do?newsId=156192422#policyBriefing</a:t>
            </a:r>
            <a:endParaRPr lang="en-US" altLang="ko-KR" sz="1300" dirty="0" smtClean="0"/>
          </a:p>
          <a:p>
            <a:pPr algn="ctr"/>
            <a:endParaRPr lang="en-US" altLang="ko-KR" sz="1300" dirty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algn="ctr"/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‘</a:t>
            </a:r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정책 뉴스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’</a:t>
            </a:r>
            <a:r>
              <a:rPr lang="ko-KR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2017</a:t>
            </a:r>
            <a:r>
              <a:rPr lang="en-US" altLang="ko-K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. 03. 24</a:t>
            </a:r>
            <a:endParaRPr lang="ko-KR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528168" y="1451660"/>
            <a:ext cx="877167" cy="82797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관련 뉴스</a:t>
            </a:r>
            <a:endParaRPr lang="ko-KR" altLang="en-US" sz="1300" b="1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52" y="3019031"/>
            <a:ext cx="7536004" cy="1366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974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80"/>
          <p:cNvSpPr>
            <a:spLocks/>
          </p:cNvSpPr>
          <p:nvPr/>
        </p:nvSpPr>
        <p:spPr bwMode="auto">
          <a:xfrm>
            <a:off x="3203848" y="5315449"/>
            <a:ext cx="3486934" cy="217737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>
              <a:solidFill>
                <a:prstClr val="white"/>
              </a:solidFill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0" y="1284514"/>
            <a:ext cx="9126000" cy="4357688"/>
            <a:chOff x="0" y="609323"/>
            <a:chExt cx="12168000" cy="5810250"/>
          </a:xfrm>
        </p:grpSpPr>
        <p:cxnSp>
          <p:nvCxnSpPr>
            <p:cNvPr id="32" name="직선 연결선 31"/>
            <p:cNvCxnSpPr/>
            <p:nvPr/>
          </p:nvCxnSpPr>
          <p:spPr>
            <a:xfrm>
              <a:off x="0" y="6093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0" y="11903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0" y="17713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0" y="23523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0" y="29334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0" y="35144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0" y="40954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0" y="46764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0" y="52575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0" y="58385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0" y="64195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/>
          <p:cNvGrpSpPr/>
          <p:nvPr/>
        </p:nvGrpSpPr>
        <p:grpSpPr>
          <a:xfrm>
            <a:off x="2051578" y="1722215"/>
            <a:ext cx="5256584" cy="2741826"/>
            <a:chOff x="304757" y="789214"/>
            <a:chExt cx="11589900" cy="5940000"/>
          </a:xfrm>
        </p:grpSpPr>
        <p:sp>
          <p:nvSpPr>
            <p:cNvPr id="9" name="자유형 8"/>
            <p:cNvSpPr/>
            <p:nvPr/>
          </p:nvSpPr>
          <p:spPr>
            <a:xfrm>
              <a:off x="533400" y="914400"/>
              <a:ext cx="11125200" cy="5705475"/>
            </a:xfrm>
            <a:custGeom>
              <a:avLst/>
              <a:gdLst>
                <a:gd name="connsiteX0" fmla="*/ 0 w 11125200"/>
                <a:gd name="connsiteY0" fmla="*/ 0 h 5705475"/>
                <a:gd name="connsiteX1" fmla="*/ 1724025 w 11125200"/>
                <a:gd name="connsiteY1" fmla="*/ 38100 h 5705475"/>
                <a:gd name="connsiteX2" fmla="*/ 4724400 w 11125200"/>
                <a:gd name="connsiteY2" fmla="*/ 66675 h 5705475"/>
                <a:gd name="connsiteX3" fmla="*/ 7381875 w 11125200"/>
                <a:gd name="connsiteY3" fmla="*/ 76200 h 5705475"/>
                <a:gd name="connsiteX4" fmla="*/ 9563100 w 11125200"/>
                <a:gd name="connsiteY4" fmla="*/ 28575 h 5705475"/>
                <a:gd name="connsiteX5" fmla="*/ 11106150 w 11125200"/>
                <a:gd name="connsiteY5" fmla="*/ 9525 h 5705475"/>
                <a:gd name="connsiteX6" fmla="*/ 11125200 w 11125200"/>
                <a:gd name="connsiteY6" fmla="*/ 5648325 h 5705475"/>
                <a:gd name="connsiteX7" fmla="*/ 6362700 w 11125200"/>
                <a:gd name="connsiteY7" fmla="*/ 5667375 h 5705475"/>
                <a:gd name="connsiteX8" fmla="*/ 5095875 w 11125200"/>
                <a:gd name="connsiteY8" fmla="*/ 5705475 h 5705475"/>
                <a:gd name="connsiteX9" fmla="*/ 2533650 w 11125200"/>
                <a:gd name="connsiteY9" fmla="*/ 5695950 h 5705475"/>
                <a:gd name="connsiteX10" fmla="*/ 9525 w 11125200"/>
                <a:gd name="connsiteY10" fmla="*/ 5676900 h 5705475"/>
                <a:gd name="connsiteX11" fmla="*/ 0 w 11125200"/>
                <a:gd name="connsiteY11" fmla="*/ 0 h 5705475"/>
                <a:gd name="connsiteX0" fmla="*/ 0 w 11125200"/>
                <a:gd name="connsiteY0" fmla="*/ 0 h 5705475"/>
                <a:gd name="connsiteX1" fmla="*/ 1724025 w 11125200"/>
                <a:gd name="connsiteY1" fmla="*/ 38100 h 5705475"/>
                <a:gd name="connsiteX2" fmla="*/ 4724400 w 11125200"/>
                <a:gd name="connsiteY2" fmla="*/ 66675 h 5705475"/>
                <a:gd name="connsiteX3" fmla="*/ 7381875 w 11125200"/>
                <a:gd name="connsiteY3" fmla="*/ 76200 h 5705475"/>
                <a:gd name="connsiteX4" fmla="*/ 9563100 w 11125200"/>
                <a:gd name="connsiteY4" fmla="*/ 28575 h 5705475"/>
                <a:gd name="connsiteX5" fmla="*/ 11106150 w 11125200"/>
                <a:gd name="connsiteY5" fmla="*/ 9525 h 5705475"/>
                <a:gd name="connsiteX6" fmla="*/ 11125200 w 11125200"/>
                <a:gd name="connsiteY6" fmla="*/ 5648325 h 5705475"/>
                <a:gd name="connsiteX7" fmla="*/ 6362700 w 11125200"/>
                <a:gd name="connsiteY7" fmla="*/ 5667375 h 5705475"/>
                <a:gd name="connsiteX8" fmla="*/ 5095875 w 11125200"/>
                <a:gd name="connsiteY8" fmla="*/ 5705475 h 5705475"/>
                <a:gd name="connsiteX9" fmla="*/ 2533650 w 11125200"/>
                <a:gd name="connsiteY9" fmla="*/ 5695950 h 5705475"/>
                <a:gd name="connsiteX10" fmla="*/ 9525 w 11125200"/>
                <a:gd name="connsiteY10" fmla="*/ 5676900 h 5705475"/>
                <a:gd name="connsiteX11" fmla="*/ 0 w 11125200"/>
                <a:gd name="connsiteY11" fmla="*/ 0 h 5705475"/>
                <a:gd name="connsiteX0" fmla="*/ 0 w 11125200"/>
                <a:gd name="connsiteY0" fmla="*/ 0 h 5705475"/>
                <a:gd name="connsiteX1" fmla="*/ 1724025 w 11125200"/>
                <a:gd name="connsiteY1" fmla="*/ 38100 h 5705475"/>
                <a:gd name="connsiteX2" fmla="*/ 4724400 w 11125200"/>
                <a:gd name="connsiteY2" fmla="*/ 66675 h 5705475"/>
                <a:gd name="connsiteX3" fmla="*/ 7381875 w 11125200"/>
                <a:gd name="connsiteY3" fmla="*/ 76200 h 5705475"/>
                <a:gd name="connsiteX4" fmla="*/ 9563100 w 11125200"/>
                <a:gd name="connsiteY4" fmla="*/ 28575 h 5705475"/>
                <a:gd name="connsiteX5" fmla="*/ 11106150 w 11125200"/>
                <a:gd name="connsiteY5" fmla="*/ 9525 h 5705475"/>
                <a:gd name="connsiteX6" fmla="*/ 11125200 w 11125200"/>
                <a:gd name="connsiteY6" fmla="*/ 5648325 h 5705475"/>
                <a:gd name="connsiteX7" fmla="*/ 6362700 w 11125200"/>
                <a:gd name="connsiteY7" fmla="*/ 5667375 h 5705475"/>
                <a:gd name="connsiteX8" fmla="*/ 5095875 w 11125200"/>
                <a:gd name="connsiteY8" fmla="*/ 5705475 h 5705475"/>
                <a:gd name="connsiteX9" fmla="*/ 2533650 w 11125200"/>
                <a:gd name="connsiteY9" fmla="*/ 5695950 h 5705475"/>
                <a:gd name="connsiteX10" fmla="*/ 9525 w 11125200"/>
                <a:gd name="connsiteY10" fmla="*/ 5676900 h 5705475"/>
                <a:gd name="connsiteX11" fmla="*/ 0 w 11125200"/>
                <a:gd name="connsiteY11" fmla="*/ 0 h 570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25200" h="5705475">
                  <a:moveTo>
                    <a:pt x="0" y="0"/>
                  </a:moveTo>
                  <a:lnTo>
                    <a:pt x="1724025" y="38100"/>
                  </a:lnTo>
                  <a:lnTo>
                    <a:pt x="4724400" y="66675"/>
                  </a:lnTo>
                  <a:lnTo>
                    <a:pt x="7381875" y="76200"/>
                  </a:lnTo>
                  <a:lnTo>
                    <a:pt x="9563100" y="28575"/>
                  </a:lnTo>
                  <a:lnTo>
                    <a:pt x="11106150" y="9525"/>
                  </a:lnTo>
                  <a:lnTo>
                    <a:pt x="11125200" y="5648325"/>
                  </a:lnTo>
                  <a:lnTo>
                    <a:pt x="6362700" y="5667375"/>
                  </a:lnTo>
                  <a:lnTo>
                    <a:pt x="5095875" y="5705475"/>
                  </a:lnTo>
                  <a:lnTo>
                    <a:pt x="2533650" y="5695950"/>
                  </a:lnTo>
                  <a:lnTo>
                    <a:pt x="9525" y="5676900"/>
                  </a:lnTo>
                  <a:cubicBezTo>
                    <a:pt x="73025" y="3803650"/>
                    <a:pt x="41275" y="218757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" name="자유형 3"/>
            <p:cNvSpPr/>
            <p:nvPr/>
          </p:nvSpPr>
          <p:spPr>
            <a:xfrm>
              <a:off x="11631192" y="789214"/>
              <a:ext cx="45267" cy="5940000"/>
            </a:xfrm>
            <a:custGeom>
              <a:avLst/>
              <a:gdLst>
                <a:gd name="connsiteX0" fmla="*/ 0 w 45267"/>
                <a:gd name="connsiteY0" fmla="*/ 0 h 4110273"/>
                <a:gd name="connsiteX1" fmla="*/ 27160 w 45267"/>
                <a:gd name="connsiteY1" fmla="*/ 896293 h 4110273"/>
                <a:gd name="connsiteX2" fmla="*/ 36214 w 45267"/>
                <a:gd name="connsiteY2" fmla="*/ 1475714 h 4110273"/>
                <a:gd name="connsiteX3" fmla="*/ 45267 w 45267"/>
                <a:gd name="connsiteY3" fmla="*/ 2172831 h 4110273"/>
                <a:gd name="connsiteX4" fmla="*/ 36214 w 45267"/>
                <a:gd name="connsiteY4" fmla="*/ 3105338 h 4110273"/>
                <a:gd name="connsiteX5" fmla="*/ 27160 w 45267"/>
                <a:gd name="connsiteY5" fmla="*/ 4110273 h 411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67" h="4110273">
                  <a:moveTo>
                    <a:pt x="0" y="0"/>
                  </a:moveTo>
                  <a:cubicBezTo>
                    <a:pt x="10562" y="325170"/>
                    <a:pt x="21124" y="650341"/>
                    <a:pt x="27160" y="896293"/>
                  </a:cubicBezTo>
                  <a:cubicBezTo>
                    <a:pt x="33196" y="1142245"/>
                    <a:pt x="33196" y="1262958"/>
                    <a:pt x="36214" y="1475714"/>
                  </a:cubicBezTo>
                  <a:cubicBezTo>
                    <a:pt x="39232" y="1688470"/>
                    <a:pt x="45267" y="1901227"/>
                    <a:pt x="45267" y="2172831"/>
                  </a:cubicBezTo>
                  <a:cubicBezTo>
                    <a:pt x="45267" y="2444435"/>
                    <a:pt x="39232" y="2782431"/>
                    <a:pt x="36214" y="3105338"/>
                  </a:cubicBezTo>
                  <a:cubicBezTo>
                    <a:pt x="33196" y="3428245"/>
                    <a:pt x="30178" y="3769259"/>
                    <a:pt x="27160" y="4110273"/>
                  </a:cubicBezTo>
                </a:path>
              </a:pathLst>
            </a:custGeom>
            <a:noFill/>
            <a:ln w="7620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" name="자유형 4"/>
            <p:cNvSpPr/>
            <p:nvPr/>
          </p:nvSpPr>
          <p:spPr>
            <a:xfrm>
              <a:off x="304757" y="919987"/>
              <a:ext cx="11556000" cy="59728"/>
            </a:xfrm>
            <a:custGeom>
              <a:avLst/>
              <a:gdLst>
                <a:gd name="connsiteX0" fmla="*/ 0 w 4399984"/>
                <a:gd name="connsiteY0" fmla="*/ 0 h 65410"/>
                <a:gd name="connsiteX1" fmla="*/ 1457608 w 4399984"/>
                <a:gd name="connsiteY1" fmla="*/ 45268 h 65410"/>
                <a:gd name="connsiteX2" fmla="*/ 2426329 w 4399984"/>
                <a:gd name="connsiteY2" fmla="*/ 63375 h 65410"/>
                <a:gd name="connsiteX3" fmla="*/ 4399984 w 4399984"/>
                <a:gd name="connsiteY3" fmla="*/ 0 h 6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9984" h="65410">
                  <a:moveTo>
                    <a:pt x="0" y="0"/>
                  </a:moveTo>
                  <a:lnTo>
                    <a:pt x="1457608" y="45268"/>
                  </a:lnTo>
                  <a:cubicBezTo>
                    <a:pt x="1861996" y="55830"/>
                    <a:pt x="1935933" y="70920"/>
                    <a:pt x="2426329" y="63375"/>
                  </a:cubicBezTo>
                  <a:cubicBezTo>
                    <a:pt x="2916725" y="55830"/>
                    <a:pt x="3658354" y="27915"/>
                    <a:pt x="4399984" y="0"/>
                  </a:cubicBezTo>
                </a:path>
              </a:pathLst>
            </a:custGeom>
            <a:noFill/>
            <a:ln w="7620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자유형 5"/>
            <p:cNvSpPr/>
            <p:nvPr/>
          </p:nvSpPr>
          <p:spPr>
            <a:xfrm>
              <a:off x="374657" y="6560939"/>
              <a:ext cx="11520000" cy="57780"/>
            </a:xfrm>
            <a:custGeom>
              <a:avLst/>
              <a:gdLst>
                <a:gd name="connsiteX0" fmla="*/ 0 w 4399984"/>
                <a:gd name="connsiteY0" fmla="*/ 0 h 65410"/>
                <a:gd name="connsiteX1" fmla="*/ 1457608 w 4399984"/>
                <a:gd name="connsiteY1" fmla="*/ 45268 h 65410"/>
                <a:gd name="connsiteX2" fmla="*/ 2426329 w 4399984"/>
                <a:gd name="connsiteY2" fmla="*/ 63375 h 65410"/>
                <a:gd name="connsiteX3" fmla="*/ 4399984 w 4399984"/>
                <a:gd name="connsiteY3" fmla="*/ 0 h 65410"/>
                <a:gd name="connsiteX0" fmla="*/ 0 w 4399984"/>
                <a:gd name="connsiteY0" fmla="*/ 58764 h 128042"/>
                <a:gd name="connsiteX1" fmla="*/ 1457608 w 4399984"/>
                <a:gd name="connsiteY1" fmla="*/ 104032 h 128042"/>
                <a:gd name="connsiteX2" fmla="*/ 2426329 w 4399984"/>
                <a:gd name="connsiteY2" fmla="*/ 122139 h 128042"/>
                <a:gd name="connsiteX3" fmla="*/ 2919486 w 4399984"/>
                <a:gd name="connsiteY3" fmla="*/ 987 h 128042"/>
                <a:gd name="connsiteX4" fmla="*/ 4399984 w 4399984"/>
                <a:gd name="connsiteY4" fmla="*/ 58764 h 128042"/>
                <a:gd name="connsiteX0" fmla="*/ 0 w 4399984"/>
                <a:gd name="connsiteY0" fmla="*/ 58764 h 104032"/>
                <a:gd name="connsiteX1" fmla="*/ 1457608 w 4399984"/>
                <a:gd name="connsiteY1" fmla="*/ 104032 h 104032"/>
                <a:gd name="connsiteX2" fmla="*/ 2293282 w 4399984"/>
                <a:gd name="connsiteY2" fmla="*/ 90846 h 104032"/>
                <a:gd name="connsiteX3" fmla="*/ 2919486 w 4399984"/>
                <a:gd name="connsiteY3" fmla="*/ 987 h 104032"/>
                <a:gd name="connsiteX4" fmla="*/ 4399984 w 4399984"/>
                <a:gd name="connsiteY4" fmla="*/ 58764 h 104032"/>
                <a:gd name="connsiteX0" fmla="*/ 0 w 4399984"/>
                <a:gd name="connsiteY0" fmla="*/ 18009 h 63277"/>
                <a:gd name="connsiteX1" fmla="*/ 1457608 w 4399984"/>
                <a:gd name="connsiteY1" fmla="*/ 63277 h 63277"/>
                <a:gd name="connsiteX2" fmla="*/ 2293282 w 4399984"/>
                <a:gd name="connsiteY2" fmla="*/ 50091 h 63277"/>
                <a:gd name="connsiteX3" fmla="*/ 2978618 w 4399984"/>
                <a:gd name="connsiteY3" fmla="*/ 1956 h 63277"/>
                <a:gd name="connsiteX4" fmla="*/ 4399984 w 4399984"/>
                <a:gd name="connsiteY4" fmla="*/ 18009 h 6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9984" h="63277">
                  <a:moveTo>
                    <a:pt x="0" y="18009"/>
                  </a:moveTo>
                  <a:lnTo>
                    <a:pt x="1457608" y="63277"/>
                  </a:lnTo>
                  <a:cubicBezTo>
                    <a:pt x="1736166" y="58882"/>
                    <a:pt x="2039780" y="60311"/>
                    <a:pt x="2293282" y="50091"/>
                  </a:cubicBezTo>
                  <a:cubicBezTo>
                    <a:pt x="2546784" y="39871"/>
                    <a:pt x="2649676" y="12519"/>
                    <a:pt x="2978618" y="1956"/>
                  </a:cubicBezTo>
                  <a:cubicBezTo>
                    <a:pt x="3307561" y="-8606"/>
                    <a:pt x="4075008" y="27503"/>
                    <a:pt x="4399984" y="18009"/>
                  </a:cubicBezTo>
                </a:path>
              </a:pathLst>
            </a:custGeom>
            <a:noFill/>
            <a:ln w="7620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자유형 6"/>
            <p:cNvSpPr/>
            <p:nvPr/>
          </p:nvSpPr>
          <p:spPr>
            <a:xfrm>
              <a:off x="522325" y="789214"/>
              <a:ext cx="45267" cy="5940000"/>
            </a:xfrm>
            <a:custGeom>
              <a:avLst/>
              <a:gdLst>
                <a:gd name="connsiteX0" fmla="*/ 0 w 45267"/>
                <a:gd name="connsiteY0" fmla="*/ 0 h 4110273"/>
                <a:gd name="connsiteX1" fmla="*/ 27160 w 45267"/>
                <a:gd name="connsiteY1" fmla="*/ 896293 h 4110273"/>
                <a:gd name="connsiteX2" fmla="*/ 36214 w 45267"/>
                <a:gd name="connsiteY2" fmla="*/ 1475714 h 4110273"/>
                <a:gd name="connsiteX3" fmla="*/ 45267 w 45267"/>
                <a:gd name="connsiteY3" fmla="*/ 2172831 h 4110273"/>
                <a:gd name="connsiteX4" fmla="*/ 36214 w 45267"/>
                <a:gd name="connsiteY4" fmla="*/ 3105338 h 4110273"/>
                <a:gd name="connsiteX5" fmla="*/ 27160 w 45267"/>
                <a:gd name="connsiteY5" fmla="*/ 4110273 h 411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67" h="4110273">
                  <a:moveTo>
                    <a:pt x="0" y="0"/>
                  </a:moveTo>
                  <a:cubicBezTo>
                    <a:pt x="10562" y="325170"/>
                    <a:pt x="21124" y="650341"/>
                    <a:pt x="27160" y="896293"/>
                  </a:cubicBezTo>
                  <a:cubicBezTo>
                    <a:pt x="33196" y="1142245"/>
                    <a:pt x="33196" y="1262958"/>
                    <a:pt x="36214" y="1475714"/>
                  </a:cubicBezTo>
                  <a:cubicBezTo>
                    <a:pt x="39232" y="1688470"/>
                    <a:pt x="45267" y="1901227"/>
                    <a:pt x="45267" y="2172831"/>
                  </a:cubicBezTo>
                  <a:cubicBezTo>
                    <a:pt x="45267" y="2444435"/>
                    <a:pt x="39232" y="2782431"/>
                    <a:pt x="36214" y="3105338"/>
                  </a:cubicBezTo>
                  <a:cubicBezTo>
                    <a:pt x="33196" y="3428245"/>
                    <a:pt x="30178" y="3769259"/>
                    <a:pt x="27160" y="4110273"/>
                  </a:cubicBezTo>
                </a:path>
              </a:pathLst>
            </a:custGeom>
            <a:noFill/>
            <a:ln w="7620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59" name="모서리가 둥근 직사각형 58"/>
          <p:cNvSpPr/>
          <p:nvPr/>
        </p:nvSpPr>
        <p:spPr>
          <a:xfrm rot="1800000">
            <a:off x="7115533" y="1057447"/>
            <a:ext cx="34289" cy="2049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61" name="모서리가 둥근 직사각형 60"/>
          <p:cNvSpPr/>
          <p:nvPr/>
        </p:nvSpPr>
        <p:spPr>
          <a:xfrm>
            <a:off x="6936207" y="1065788"/>
            <a:ext cx="34289" cy="1537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504834" y="4971511"/>
            <a:ext cx="6667566" cy="592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감사합니다</a:t>
            </a:r>
            <a:r>
              <a:rPr lang="en-US" altLang="ko-KR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en-US" altLang="ko-KR" dirty="0">
              <a:solidFill>
                <a:schemeClr val="bg2">
                  <a:lumMod val="2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09" y="1830255"/>
            <a:ext cx="4971923" cy="252574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885796" y="788703"/>
            <a:ext cx="1490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latin typeface="MingLiU-ExtB" pitchFamily="18" charset="-120"/>
              </a:rPr>
              <a:t>DOKDO</a:t>
            </a:r>
            <a:endParaRPr lang="ko-KR" altLang="en-US" sz="4000" b="1" dirty="0">
              <a:latin typeface="MingLiU-ExtB" pitchFamily="18" charset="-120"/>
            </a:endParaRPr>
          </a:p>
        </p:txBody>
      </p:sp>
      <p:sp>
        <p:nvSpPr>
          <p:cNvPr id="30" name="Freeform 80"/>
          <p:cNvSpPr>
            <a:spLocks/>
          </p:cNvSpPr>
          <p:nvPr/>
        </p:nvSpPr>
        <p:spPr bwMode="auto">
          <a:xfrm>
            <a:off x="3987381" y="827368"/>
            <a:ext cx="1384978" cy="664384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5">
              <a:lumMod val="5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80"/>
          <p:cNvSpPr>
            <a:spLocks/>
          </p:cNvSpPr>
          <p:nvPr/>
        </p:nvSpPr>
        <p:spPr bwMode="auto">
          <a:xfrm>
            <a:off x="635705" y="1464831"/>
            <a:ext cx="792088" cy="240698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출처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126520" y="1340768"/>
            <a:ext cx="9126000" cy="4357688"/>
            <a:chOff x="0" y="609323"/>
            <a:chExt cx="12168000" cy="5810250"/>
          </a:xfrm>
        </p:grpSpPr>
        <p:cxnSp>
          <p:nvCxnSpPr>
            <p:cNvPr id="23" name="직선 연결선 22"/>
            <p:cNvCxnSpPr/>
            <p:nvPr/>
          </p:nvCxnSpPr>
          <p:spPr>
            <a:xfrm>
              <a:off x="0" y="6093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0" y="11903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0" y="17713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0" y="23523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0" y="29334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0" y="35144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0" y="40954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0" y="46764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0" y="52575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0" y="58385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0" y="64195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직사각형 3"/>
          <p:cNvSpPr/>
          <p:nvPr/>
        </p:nvSpPr>
        <p:spPr>
          <a:xfrm>
            <a:off x="687016" y="1875449"/>
            <a:ext cx="79484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1000" u="sng" kern="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2"/>
              </a:rPr>
              <a:t>https://terms.naver.com/entry.nhn?docId=3353352&amp;cid=62023&amp;categoryId=62023</a:t>
            </a:r>
            <a:endParaRPr lang="en-US" altLang="ko-KR" sz="10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000" u="sng" kern="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3"/>
              </a:rPr>
              <a:t>https://dokdo.mofa.go.kr/kor/dokdo/reason.jsp</a:t>
            </a:r>
            <a:endParaRPr lang="en-US" altLang="ko-KR" sz="10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000" u="sng" kern="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4"/>
              </a:rPr>
              <a:t>https://www.kr.emb-japan.go.jp/territory/takeshima/qa.html</a:t>
            </a:r>
            <a:endParaRPr lang="en-US" altLang="ko-KR" sz="10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000" u="sng" kern="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5"/>
              </a:rPr>
              <a:t>https://www.cas.go.jp/jp/ryodo_kr/ryodo/takeshima.html</a:t>
            </a:r>
            <a:endParaRPr lang="en-US" altLang="ko-KR" sz="10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000" u="sng" kern="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6"/>
              </a:rPr>
              <a:t>http://www.korea.kr/special/policyFocusView.do?newsId=148654763&amp;pkgId=49500376&amp;pkgSubId=&amp;pageIndex=1</a:t>
            </a:r>
            <a:endParaRPr lang="en-US" altLang="ko-KR" sz="10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000" u="sng" kern="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7"/>
              </a:rPr>
              <a:t>https://</a:t>
            </a:r>
            <a:r>
              <a:rPr lang="en-US" altLang="ko-KR" sz="1000" u="sng" kern="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7"/>
              </a:rPr>
              <a:t>cfekorea.tistory.com/m/394</a:t>
            </a:r>
            <a:endParaRPr lang="en-US" altLang="ko-KR" sz="1000" u="sng" kern="0" dirty="0" smtClean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1000" dirty="0">
                <a:hlinkClick r:id="rId8"/>
              </a:rPr>
              <a:t>https://</a:t>
            </a:r>
            <a:r>
              <a:rPr lang="ko-KR" altLang="en-US" sz="1000" dirty="0" smtClean="0">
                <a:hlinkClick r:id="rId8"/>
              </a:rPr>
              <a:t>www.youtube.com/watch?time_continue=179&amp;v=muB4_LNZ2Rk</a:t>
            </a:r>
            <a:endParaRPr lang="en-US" altLang="ko-KR" sz="1000" dirty="0" smtClean="0"/>
          </a:p>
          <a:p>
            <a:pPr algn="just" fontAlgn="base">
              <a:lnSpc>
                <a:spcPct val="160000"/>
              </a:lnSpc>
            </a:pPr>
            <a:r>
              <a:rPr lang="ko-KR" altLang="en-US" sz="1000" dirty="0">
                <a:hlinkClick r:id="rId9"/>
              </a:rPr>
              <a:t>http://</a:t>
            </a:r>
            <a:r>
              <a:rPr lang="ko-KR" altLang="en-US" sz="1000" dirty="0" smtClean="0">
                <a:hlinkClick r:id="rId9"/>
              </a:rPr>
              <a:t>m.korea.kr/news/policyBriefingView.do?newsId=156192422#policyBriefing</a:t>
            </a:r>
            <a:endParaRPr lang="en-US" altLang="ko-KR" sz="1000" dirty="0"/>
          </a:p>
        </p:txBody>
      </p:sp>
      <p:sp>
        <p:nvSpPr>
          <p:cNvPr id="20" name="Freeform 80"/>
          <p:cNvSpPr>
            <a:spLocks/>
          </p:cNvSpPr>
          <p:nvPr/>
        </p:nvSpPr>
        <p:spPr bwMode="auto">
          <a:xfrm>
            <a:off x="635705" y="4079444"/>
            <a:ext cx="1368152" cy="240698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사진 출처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87016" y="4677911"/>
            <a:ext cx="631054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hlinkClick r:id="rId10"/>
              </a:rPr>
              <a:t>https://m.blog.naver.com/rydbreogkr/220784608695</a:t>
            </a:r>
            <a:r>
              <a:rPr lang="ko-KR" altLang="en-US" sz="1000" dirty="0" smtClean="0">
                <a:hlinkClick r:id="rId10"/>
              </a:rPr>
              <a:t>#</a:t>
            </a:r>
            <a:endParaRPr lang="en-US" altLang="ko-KR" sz="1000" dirty="0" smtClean="0"/>
          </a:p>
          <a:p>
            <a:endParaRPr lang="en-US" altLang="ko-KR" sz="1000" dirty="0" smtClean="0"/>
          </a:p>
          <a:p>
            <a:r>
              <a:rPr lang="en-US" altLang="ko-KR" sz="1000" dirty="0">
                <a:hlinkClick r:id="rId11"/>
              </a:rPr>
              <a:t>https://</a:t>
            </a:r>
            <a:r>
              <a:rPr lang="en-US" altLang="ko-KR" sz="1000" dirty="0" smtClean="0">
                <a:hlinkClick r:id="rId11"/>
              </a:rPr>
              <a:t>www.slideserve.com/ricky/3588874</a:t>
            </a:r>
            <a:endParaRPr lang="en-US" altLang="ko-KR" sz="1000" dirty="0" smtClean="0"/>
          </a:p>
          <a:p>
            <a:endParaRPr lang="en-US" altLang="ko-KR" sz="1000" dirty="0"/>
          </a:p>
          <a:p>
            <a:r>
              <a:rPr lang="en-US" altLang="ko-KR" sz="1000" dirty="0">
                <a:hlinkClick r:id="rId12"/>
              </a:rPr>
              <a:t>https://</a:t>
            </a:r>
            <a:r>
              <a:rPr lang="en-US" altLang="ko-KR" sz="1000" dirty="0" smtClean="0">
                <a:hlinkClick r:id="rId12"/>
              </a:rPr>
              <a:t>www.kr.emb-japan.go.jp/territory/takeshima/index.html</a:t>
            </a:r>
            <a:endParaRPr lang="en-US" altLang="ko-KR" sz="1000" dirty="0" smtClean="0"/>
          </a:p>
          <a:p>
            <a:endParaRPr lang="en-US" altLang="ko-KR" sz="1000" dirty="0" smtClean="0"/>
          </a:p>
          <a:p>
            <a:r>
              <a:rPr lang="en-US" altLang="ko-KR" sz="1000" dirty="0">
                <a:hlinkClick r:id="rId13"/>
              </a:rPr>
              <a:t>https://</a:t>
            </a:r>
            <a:r>
              <a:rPr lang="en-US" altLang="ko-KR" sz="1000" dirty="0" smtClean="0">
                <a:hlinkClick r:id="rId13"/>
              </a:rPr>
              <a:t>thub.kumsung.co.kr/dokdo/dokdo_study_03_02.do</a:t>
            </a:r>
            <a:endParaRPr lang="en-US" altLang="ko-KR" sz="1000" dirty="0" smtClean="0"/>
          </a:p>
        </p:txBody>
      </p:sp>
    </p:spTree>
    <p:extLst>
      <p:ext uri="{BB962C8B-B14F-4D97-AF65-F5344CB8AC3E}">
        <p14:creationId xmlns:p14="http://schemas.microsoft.com/office/powerpoint/2010/main" val="71641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4860032" y="1213064"/>
            <a:ext cx="3654592" cy="4153422"/>
            <a:chOff x="2555776" y="620688"/>
            <a:chExt cx="3744416" cy="4176464"/>
          </a:xfrm>
        </p:grpSpPr>
        <p:grpSp>
          <p:nvGrpSpPr>
            <p:cNvPr id="11" name="그룹 146"/>
            <p:cNvGrpSpPr/>
            <p:nvPr/>
          </p:nvGrpSpPr>
          <p:grpSpPr>
            <a:xfrm>
              <a:off x="3059832" y="1556792"/>
              <a:ext cx="3240360" cy="3240360"/>
              <a:chOff x="2987824" y="1412776"/>
              <a:chExt cx="3240360" cy="3240360"/>
            </a:xfrm>
          </p:grpSpPr>
          <p:sp>
            <p:nvSpPr>
              <p:cNvPr id="22" name="도넛 2"/>
              <p:cNvSpPr/>
              <p:nvPr/>
            </p:nvSpPr>
            <p:spPr>
              <a:xfrm>
                <a:off x="2987824" y="1412776"/>
                <a:ext cx="3240360" cy="3240360"/>
              </a:xfrm>
              <a:prstGeom prst="donut">
                <a:avLst>
                  <a:gd name="adj" fmla="val 19074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도넛 22"/>
              <p:cNvSpPr/>
              <p:nvPr/>
            </p:nvSpPr>
            <p:spPr>
              <a:xfrm>
                <a:off x="3347864" y="1772816"/>
                <a:ext cx="2520280" cy="2520280"/>
              </a:xfrm>
              <a:prstGeom prst="donut">
                <a:avLst>
                  <a:gd name="adj" fmla="val 23884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도넛 23"/>
              <p:cNvSpPr/>
              <p:nvPr/>
            </p:nvSpPr>
            <p:spPr>
              <a:xfrm>
                <a:off x="3851920" y="2276872"/>
                <a:ext cx="1512168" cy="1512168"/>
              </a:xfrm>
              <a:prstGeom prst="donut">
                <a:avLst>
                  <a:gd name="adj" fmla="val 95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그룹 145"/>
            <p:cNvGrpSpPr/>
            <p:nvPr/>
          </p:nvGrpSpPr>
          <p:grpSpPr>
            <a:xfrm>
              <a:off x="3950217" y="2276872"/>
              <a:ext cx="1125839" cy="1800200"/>
              <a:chOff x="6372200" y="2564904"/>
              <a:chExt cx="1125839" cy="1800200"/>
            </a:xfrm>
          </p:grpSpPr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6372200" y="2564904"/>
                <a:ext cx="801688" cy="1541463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30"/>
              <p:cNvSpPr>
                <a:spLocks/>
              </p:cNvSpPr>
              <p:nvPr/>
            </p:nvSpPr>
            <p:spPr bwMode="auto">
              <a:xfrm>
                <a:off x="7452320" y="3429000"/>
                <a:ext cx="45719" cy="45719"/>
              </a:xfrm>
              <a:custGeom>
                <a:avLst/>
                <a:gdLst/>
                <a:ahLst/>
                <a:cxnLst>
                  <a:cxn ang="0">
                    <a:pos x="291" y="4"/>
                  </a:cxn>
                  <a:cxn ang="0">
                    <a:pos x="276" y="9"/>
                  </a:cxn>
                  <a:cxn ang="0">
                    <a:pos x="261" y="13"/>
                  </a:cxn>
                  <a:cxn ang="0">
                    <a:pos x="245" y="16"/>
                  </a:cxn>
                  <a:cxn ang="0">
                    <a:pos x="228" y="18"/>
                  </a:cxn>
                  <a:cxn ang="0">
                    <a:pos x="211" y="19"/>
                  </a:cxn>
                  <a:cxn ang="0">
                    <a:pos x="193" y="20"/>
                  </a:cxn>
                  <a:cxn ang="0">
                    <a:pos x="175" y="20"/>
                  </a:cxn>
                  <a:cxn ang="0">
                    <a:pos x="158" y="19"/>
                  </a:cxn>
                  <a:cxn ang="0">
                    <a:pos x="123" y="17"/>
                  </a:cxn>
                  <a:cxn ang="0">
                    <a:pos x="92" y="13"/>
                  </a:cxn>
                  <a:cxn ang="0">
                    <a:pos x="65" y="9"/>
                  </a:cxn>
                  <a:cxn ang="0">
                    <a:pos x="45" y="5"/>
                  </a:cxn>
                  <a:cxn ang="0">
                    <a:pos x="38" y="4"/>
                  </a:cxn>
                  <a:cxn ang="0">
                    <a:pos x="31" y="4"/>
                  </a:cxn>
                  <a:cxn ang="0">
                    <a:pos x="23" y="6"/>
                  </a:cxn>
                  <a:cxn ang="0">
                    <a:pos x="17" y="9"/>
                  </a:cxn>
                  <a:cxn ang="0">
                    <a:pos x="11" y="14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1" y="33"/>
                  </a:cxn>
                  <a:cxn ang="0">
                    <a:pos x="0" y="40"/>
                  </a:cxn>
                  <a:cxn ang="0">
                    <a:pos x="0" y="47"/>
                  </a:cxn>
                  <a:cxn ang="0">
                    <a:pos x="2" y="54"/>
                  </a:cxn>
                  <a:cxn ang="0">
                    <a:pos x="5" y="61"/>
                  </a:cxn>
                  <a:cxn ang="0">
                    <a:pos x="9" y="66"/>
                  </a:cxn>
                  <a:cxn ang="0">
                    <a:pos x="15" y="71"/>
                  </a:cxn>
                  <a:cxn ang="0">
                    <a:pos x="21" y="74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62" y="83"/>
                  </a:cxn>
                  <a:cxn ang="0">
                    <a:pos x="96" y="89"/>
                  </a:cxn>
                  <a:cxn ang="0">
                    <a:pos x="136" y="93"/>
                  </a:cxn>
                  <a:cxn ang="0">
                    <a:pos x="159" y="94"/>
                  </a:cxn>
                  <a:cxn ang="0">
                    <a:pos x="182" y="95"/>
                  </a:cxn>
                  <a:cxn ang="0">
                    <a:pos x="206" y="95"/>
                  </a:cxn>
                  <a:cxn ang="0">
                    <a:pos x="230" y="93"/>
                  </a:cxn>
                  <a:cxn ang="0">
                    <a:pos x="254" y="90"/>
                  </a:cxn>
                  <a:cxn ang="0">
                    <a:pos x="277" y="85"/>
                  </a:cxn>
                  <a:cxn ang="0">
                    <a:pos x="289" y="82"/>
                  </a:cxn>
                  <a:cxn ang="0">
                    <a:pos x="299" y="79"/>
                  </a:cxn>
                  <a:cxn ang="0">
                    <a:pos x="310" y="75"/>
                  </a:cxn>
                  <a:cxn ang="0">
                    <a:pos x="321" y="71"/>
                  </a:cxn>
                  <a:cxn ang="0">
                    <a:pos x="327" y="68"/>
                  </a:cxn>
                  <a:cxn ang="0">
                    <a:pos x="332" y="63"/>
                  </a:cxn>
                  <a:cxn ang="0">
                    <a:pos x="337" y="57"/>
                  </a:cxn>
                  <a:cxn ang="0">
                    <a:pos x="340" y="50"/>
                  </a:cxn>
                  <a:cxn ang="0">
                    <a:pos x="341" y="44"/>
                  </a:cxn>
                  <a:cxn ang="0">
                    <a:pos x="342" y="37"/>
                  </a:cxn>
                  <a:cxn ang="0">
                    <a:pos x="341" y="30"/>
                  </a:cxn>
                  <a:cxn ang="0">
                    <a:pos x="339" y="22"/>
                  </a:cxn>
                  <a:cxn ang="0">
                    <a:pos x="335" y="15"/>
                  </a:cxn>
                  <a:cxn ang="0">
                    <a:pos x="331" y="10"/>
                  </a:cxn>
                  <a:cxn ang="0">
                    <a:pos x="325" y="6"/>
                  </a:cxn>
                  <a:cxn ang="0">
                    <a:pos x="319" y="3"/>
                  </a:cxn>
                  <a:cxn ang="0">
                    <a:pos x="311" y="1"/>
                  </a:cxn>
                  <a:cxn ang="0">
                    <a:pos x="304" y="0"/>
                  </a:cxn>
                  <a:cxn ang="0">
                    <a:pos x="297" y="1"/>
                  </a:cxn>
                  <a:cxn ang="0">
                    <a:pos x="291" y="4"/>
                  </a:cxn>
                </a:cxnLst>
                <a:rect l="0" t="0" r="r" b="b"/>
                <a:pathLst>
                  <a:path w="342" h="95">
                    <a:moveTo>
                      <a:pt x="291" y="4"/>
                    </a:moveTo>
                    <a:lnTo>
                      <a:pt x="276" y="9"/>
                    </a:lnTo>
                    <a:lnTo>
                      <a:pt x="261" y="13"/>
                    </a:lnTo>
                    <a:lnTo>
                      <a:pt x="245" y="16"/>
                    </a:lnTo>
                    <a:lnTo>
                      <a:pt x="228" y="18"/>
                    </a:lnTo>
                    <a:lnTo>
                      <a:pt x="211" y="19"/>
                    </a:lnTo>
                    <a:lnTo>
                      <a:pt x="193" y="20"/>
                    </a:lnTo>
                    <a:lnTo>
                      <a:pt x="175" y="20"/>
                    </a:lnTo>
                    <a:lnTo>
                      <a:pt x="158" y="19"/>
                    </a:lnTo>
                    <a:lnTo>
                      <a:pt x="123" y="17"/>
                    </a:lnTo>
                    <a:lnTo>
                      <a:pt x="92" y="13"/>
                    </a:lnTo>
                    <a:lnTo>
                      <a:pt x="65" y="9"/>
                    </a:lnTo>
                    <a:lnTo>
                      <a:pt x="45" y="5"/>
                    </a:lnTo>
                    <a:lnTo>
                      <a:pt x="38" y="4"/>
                    </a:lnTo>
                    <a:lnTo>
                      <a:pt x="31" y="4"/>
                    </a:lnTo>
                    <a:lnTo>
                      <a:pt x="23" y="6"/>
                    </a:lnTo>
                    <a:lnTo>
                      <a:pt x="17" y="9"/>
                    </a:lnTo>
                    <a:lnTo>
                      <a:pt x="11" y="14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1" y="33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2" y="54"/>
                    </a:lnTo>
                    <a:lnTo>
                      <a:pt x="5" y="61"/>
                    </a:lnTo>
                    <a:lnTo>
                      <a:pt x="9" y="66"/>
                    </a:lnTo>
                    <a:lnTo>
                      <a:pt x="15" y="71"/>
                    </a:lnTo>
                    <a:lnTo>
                      <a:pt x="21" y="74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62" y="83"/>
                    </a:lnTo>
                    <a:lnTo>
                      <a:pt x="96" y="89"/>
                    </a:lnTo>
                    <a:lnTo>
                      <a:pt x="136" y="93"/>
                    </a:lnTo>
                    <a:lnTo>
                      <a:pt x="159" y="94"/>
                    </a:lnTo>
                    <a:lnTo>
                      <a:pt x="182" y="95"/>
                    </a:lnTo>
                    <a:lnTo>
                      <a:pt x="206" y="95"/>
                    </a:lnTo>
                    <a:lnTo>
                      <a:pt x="230" y="93"/>
                    </a:lnTo>
                    <a:lnTo>
                      <a:pt x="254" y="90"/>
                    </a:lnTo>
                    <a:lnTo>
                      <a:pt x="277" y="85"/>
                    </a:lnTo>
                    <a:lnTo>
                      <a:pt x="289" y="82"/>
                    </a:lnTo>
                    <a:lnTo>
                      <a:pt x="299" y="79"/>
                    </a:lnTo>
                    <a:lnTo>
                      <a:pt x="310" y="75"/>
                    </a:lnTo>
                    <a:lnTo>
                      <a:pt x="321" y="71"/>
                    </a:lnTo>
                    <a:lnTo>
                      <a:pt x="327" y="68"/>
                    </a:lnTo>
                    <a:lnTo>
                      <a:pt x="332" y="63"/>
                    </a:lnTo>
                    <a:lnTo>
                      <a:pt x="337" y="57"/>
                    </a:lnTo>
                    <a:lnTo>
                      <a:pt x="340" y="50"/>
                    </a:lnTo>
                    <a:lnTo>
                      <a:pt x="341" y="44"/>
                    </a:lnTo>
                    <a:lnTo>
                      <a:pt x="342" y="37"/>
                    </a:lnTo>
                    <a:lnTo>
                      <a:pt x="341" y="30"/>
                    </a:lnTo>
                    <a:lnTo>
                      <a:pt x="339" y="22"/>
                    </a:lnTo>
                    <a:lnTo>
                      <a:pt x="335" y="15"/>
                    </a:lnTo>
                    <a:lnTo>
                      <a:pt x="331" y="10"/>
                    </a:lnTo>
                    <a:lnTo>
                      <a:pt x="325" y="6"/>
                    </a:lnTo>
                    <a:lnTo>
                      <a:pt x="319" y="3"/>
                    </a:lnTo>
                    <a:lnTo>
                      <a:pt x="311" y="1"/>
                    </a:lnTo>
                    <a:lnTo>
                      <a:pt x="304" y="0"/>
                    </a:lnTo>
                    <a:lnTo>
                      <a:pt x="297" y="1"/>
                    </a:lnTo>
                    <a:lnTo>
                      <a:pt x="291" y="4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31"/>
              <p:cNvSpPr>
                <a:spLocks/>
              </p:cNvSpPr>
              <p:nvPr/>
            </p:nvSpPr>
            <p:spPr bwMode="auto">
              <a:xfrm>
                <a:off x="7380288" y="4137025"/>
                <a:ext cx="28575" cy="9525"/>
              </a:xfrm>
              <a:custGeom>
                <a:avLst/>
                <a:gdLst/>
                <a:ahLst/>
                <a:cxnLst>
                  <a:cxn ang="0">
                    <a:pos x="2" y="24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0" y="45"/>
                  </a:cxn>
                  <a:cxn ang="0">
                    <a:pos x="2" y="52"/>
                  </a:cxn>
                  <a:cxn ang="0">
                    <a:pos x="6" y="58"/>
                  </a:cxn>
                  <a:cxn ang="0">
                    <a:pos x="10" y="64"/>
                  </a:cxn>
                  <a:cxn ang="0">
                    <a:pos x="15" y="68"/>
                  </a:cxn>
                  <a:cxn ang="0">
                    <a:pos x="23" y="71"/>
                  </a:cxn>
                  <a:cxn ang="0">
                    <a:pos x="29" y="74"/>
                  </a:cxn>
                  <a:cxn ang="0">
                    <a:pos x="43" y="78"/>
                  </a:cxn>
                  <a:cxn ang="0">
                    <a:pos x="67" y="85"/>
                  </a:cxn>
                  <a:cxn ang="0">
                    <a:pos x="97" y="91"/>
                  </a:cxn>
                  <a:cxn ang="0">
                    <a:pos x="114" y="93"/>
                  </a:cxn>
                  <a:cxn ang="0">
                    <a:pos x="134" y="95"/>
                  </a:cxn>
                  <a:cxn ang="0">
                    <a:pos x="155" y="96"/>
                  </a:cxn>
                  <a:cxn ang="0">
                    <a:pos x="176" y="96"/>
                  </a:cxn>
                  <a:cxn ang="0">
                    <a:pos x="200" y="95"/>
                  </a:cxn>
                  <a:cxn ang="0">
                    <a:pos x="225" y="93"/>
                  </a:cxn>
                  <a:cxn ang="0">
                    <a:pos x="251" y="90"/>
                  </a:cxn>
                  <a:cxn ang="0">
                    <a:pos x="276" y="85"/>
                  </a:cxn>
                  <a:cxn ang="0">
                    <a:pos x="284" y="82"/>
                  </a:cxn>
                  <a:cxn ang="0">
                    <a:pos x="290" y="78"/>
                  </a:cxn>
                  <a:cxn ang="0">
                    <a:pos x="295" y="74"/>
                  </a:cxn>
                  <a:cxn ang="0">
                    <a:pos x="300" y="68"/>
                  </a:cxn>
                  <a:cxn ang="0">
                    <a:pos x="303" y="62"/>
                  </a:cxn>
                  <a:cxn ang="0">
                    <a:pos x="305" y="55"/>
                  </a:cxn>
                  <a:cxn ang="0">
                    <a:pos x="305" y="47"/>
                  </a:cxn>
                  <a:cxn ang="0">
                    <a:pos x="305" y="40"/>
                  </a:cxn>
                  <a:cxn ang="0">
                    <a:pos x="302" y="33"/>
                  </a:cxn>
                  <a:cxn ang="0">
                    <a:pos x="299" y="27"/>
                  </a:cxn>
                  <a:cxn ang="0">
                    <a:pos x="294" y="22"/>
                  </a:cxn>
                  <a:cxn ang="0">
                    <a:pos x="289" y="18"/>
                  </a:cxn>
                  <a:cxn ang="0">
                    <a:pos x="283" y="13"/>
                  </a:cxn>
                  <a:cxn ang="0">
                    <a:pos x="275" y="11"/>
                  </a:cxn>
                  <a:cxn ang="0">
                    <a:pos x="268" y="11"/>
                  </a:cxn>
                  <a:cxn ang="0">
                    <a:pos x="261" y="12"/>
                  </a:cxn>
                  <a:cxn ang="0">
                    <a:pos x="239" y="17"/>
                  </a:cxn>
                  <a:cxn ang="0">
                    <a:pos x="218" y="20"/>
                  </a:cxn>
                  <a:cxn ang="0">
                    <a:pos x="197" y="21"/>
                  </a:cxn>
                  <a:cxn ang="0">
                    <a:pos x="177" y="22"/>
                  </a:cxn>
                  <a:cxn ang="0">
                    <a:pos x="159" y="22"/>
                  </a:cxn>
                  <a:cxn ang="0">
                    <a:pos x="141" y="21"/>
                  </a:cxn>
                  <a:cxn ang="0">
                    <a:pos x="126" y="20"/>
                  </a:cxn>
                  <a:cxn ang="0">
                    <a:pos x="110" y="18"/>
                  </a:cxn>
                  <a:cxn ang="0">
                    <a:pos x="86" y="12"/>
                  </a:cxn>
                  <a:cxn ang="0">
                    <a:pos x="67" y="8"/>
                  </a:cxn>
                  <a:cxn ang="0">
                    <a:pos x="55" y="4"/>
                  </a:cxn>
                  <a:cxn ang="0">
                    <a:pos x="50" y="3"/>
                  </a:cxn>
                  <a:cxn ang="0">
                    <a:pos x="43" y="1"/>
                  </a:cxn>
                  <a:cxn ang="0">
                    <a:pos x="36" y="0"/>
                  </a:cxn>
                  <a:cxn ang="0">
                    <a:pos x="29" y="1"/>
                  </a:cxn>
                  <a:cxn ang="0">
                    <a:pos x="22" y="3"/>
                  </a:cxn>
                  <a:cxn ang="0">
                    <a:pos x="15" y="7"/>
                  </a:cxn>
                  <a:cxn ang="0">
                    <a:pos x="10" y="11"/>
                  </a:cxn>
                  <a:cxn ang="0">
                    <a:pos x="5" y="17"/>
                  </a:cxn>
                  <a:cxn ang="0">
                    <a:pos x="2" y="24"/>
                  </a:cxn>
                </a:cxnLst>
                <a:rect l="0" t="0" r="r" b="b"/>
                <a:pathLst>
                  <a:path w="305" h="96">
                    <a:moveTo>
                      <a:pt x="2" y="24"/>
                    </a:moveTo>
                    <a:lnTo>
                      <a:pt x="0" y="31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2" y="52"/>
                    </a:lnTo>
                    <a:lnTo>
                      <a:pt x="6" y="58"/>
                    </a:lnTo>
                    <a:lnTo>
                      <a:pt x="10" y="64"/>
                    </a:lnTo>
                    <a:lnTo>
                      <a:pt x="15" y="68"/>
                    </a:lnTo>
                    <a:lnTo>
                      <a:pt x="23" y="71"/>
                    </a:lnTo>
                    <a:lnTo>
                      <a:pt x="29" y="74"/>
                    </a:lnTo>
                    <a:lnTo>
                      <a:pt x="43" y="78"/>
                    </a:lnTo>
                    <a:lnTo>
                      <a:pt x="67" y="85"/>
                    </a:lnTo>
                    <a:lnTo>
                      <a:pt x="97" y="91"/>
                    </a:lnTo>
                    <a:lnTo>
                      <a:pt x="114" y="93"/>
                    </a:lnTo>
                    <a:lnTo>
                      <a:pt x="134" y="95"/>
                    </a:lnTo>
                    <a:lnTo>
                      <a:pt x="155" y="96"/>
                    </a:lnTo>
                    <a:lnTo>
                      <a:pt x="176" y="96"/>
                    </a:lnTo>
                    <a:lnTo>
                      <a:pt x="200" y="95"/>
                    </a:lnTo>
                    <a:lnTo>
                      <a:pt x="225" y="93"/>
                    </a:lnTo>
                    <a:lnTo>
                      <a:pt x="251" y="90"/>
                    </a:lnTo>
                    <a:lnTo>
                      <a:pt x="276" y="85"/>
                    </a:lnTo>
                    <a:lnTo>
                      <a:pt x="284" y="82"/>
                    </a:lnTo>
                    <a:lnTo>
                      <a:pt x="290" y="78"/>
                    </a:lnTo>
                    <a:lnTo>
                      <a:pt x="295" y="74"/>
                    </a:lnTo>
                    <a:lnTo>
                      <a:pt x="300" y="68"/>
                    </a:lnTo>
                    <a:lnTo>
                      <a:pt x="303" y="62"/>
                    </a:lnTo>
                    <a:lnTo>
                      <a:pt x="305" y="55"/>
                    </a:lnTo>
                    <a:lnTo>
                      <a:pt x="305" y="47"/>
                    </a:lnTo>
                    <a:lnTo>
                      <a:pt x="305" y="40"/>
                    </a:lnTo>
                    <a:lnTo>
                      <a:pt x="302" y="33"/>
                    </a:lnTo>
                    <a:lnTo>
                      <a:pt x="299" y="27"/>
                    </a:lnTo>
                    <a:lnTo>
                      <a:pt x="294" y="22"/>
                    </a:lnTo>
                    <a:lnTo>
                      <a:pt x="289" y="18"/>
                    </a:lnTo>
                    <a:lnTo>
                      <a:pt x="283" y="13"/>
                    </a:lnTo>
                    <a:lnTo>
                      <a:pt x="275" y="11"/>
                    </a:lnTo>
                    <a:lnTo>
                      <a:pt x="268" y="11"/>
                    </a:lnTo>
                    <a:lnTo>
                      <a:pt x="261" y="12"/>
                    </a:lnTo>
                    <a:lnTo>
                      <a:pt x="239" y="17"/>
                    </a:lnTo>
                    <a:lnTo>
                      <a:pt x="218" y="20"/>
                    </a:lnTo>
                    <a:lnTo>
                      <a:pt x="197" y="21"/>
                    </a:lnTo>
                    <a:lnTo>
                      <a:pt x="177" y="22"/>
                    </a:lnTo>
                    <a:lnTo>
                      <a:pt x="159" y="22"/>
                    </a:lnTo>
                    <a:lnTo>
                      <a:pt x="141" y="21"/>
                    </a:lnTo>
                    <a:lnTo>
                      <a:pt x="126" y="20"/>
                    </a:lnTo>
                    <a:lnTo>
                      <a:pt x="110" y="18"/>
                    </a:lnTo>
                    <a:lnTo>
                      <a:pt x="86" y="12"/>
                    </a:lnTo>
                    <a:lnTo>
                      <a:pt x="67" y="8"/>
                    </a:lnTo>
                    <a:lnTo>
                      <a:pt x="55" y="4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5" y="17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69"/>
              <p:cNvSpPr>
                <a:spLocks/>
              </p:cNvSpPr>
              <p:nvPr/>
            </p:nvSpPr>
            <p:spPr bwMode="auto">
              <a:xfrm>
                <a:off x="7307263" y="3554413"/>
                <a:ext cx="111125" cy="368300"/>
              </a:xfrm>
              <a:custGeom>
                <a:avLst/>
                <a:gdLst/>
                <a:ahLst/>
                <a:cxnLst>
                  <a:cxn ang="0">
                    <a:pos x="598" y="12"/>
                  </a:cxn>
                  <a:cxn ang="0">
                    <a:pos x="577" y="77"/>
                  </a:cxn>
                  <a:cxn ang="0">
                    <a:pos x="556" y="149"/>
                  </a:cxn>
                  <a:cxn ang="0">
                    <a:pos x="532" y="243"/>
                  </a:cxn>
                  <a:cxn ang="0">
                    <a:pos x="507" y="359"/>
                  </a:cxn>
                  <a:cxn ang="0">
                    <a:pos x="484" y="495"/>
                  </a:cxn>
                  <a:cxn ang="0">
                    <a:pos x="464" y="652"/>
                  </a:cxn>
                  <a:cxn ang="0">
                    <a:pos x="450" y="826"/>
                  </a:cxn>
                  <a:cxn ang="0">
                    <a:pos x="443" y="1019"/>
                  </a:cxn>
                  <a:cxn ang="0">
                    <a:pos x="446" y="1228"/>
                  </a:cxn>
                  <a:cxn ang="0">
                    <a:pos x="461" y="1454"/>
                  </a:cxn>
                  <a:cxn ang="0">
                    <a:pos x="490" y="1696"/>
                  </a:cxn>
                  <a:cxn ang="0">
                    <a:pos x="534" y="1951"/>
                  </a:cxn>
                  <a:cxn ang="0">
                    <a:pos x="597" y="2221"/>
                  </a:cxn>
                  <a:cxn ang="0">
                    <a:pos x="681" y="2502"/>
                  </a:cxn>
                  <a:cxn ang="0">
                    <a:pos x="732" y="2654"/>
                  </a:cxn>
                  <a:cxn ang="0">
                    <a:pos x="751" y="2697"/>
                  </a:cxn>
                  <a:cxn ang="0">
                    <a:pos x="787" y="2775"/>
                  </a:cxn>
                  <a:cxn ang="0">
                    <a:pos x="837" y="2880"/>
                  </a:cxn>
                  <a:cxn ang="0">
                    <a:pos x="900" y="3003"/>
                  </a:cxn>
                  <a:cxn ang="0">
                    <a:pos x="972" y="3135"/>
                  </a:cxn>
                  <a:cxn ang="0">
                    <a:pos x="1033" y="3236"/>
                  </a:cxn>
                  <a:cxn ang="0">
                    <a:pos x="1075" y="3301"/>
                  </a:cxn>
                  <a:cxn ang="0">
                    <a:pos x="1118" y="3365"/>
                  </a:cxn>
                  <a:cxn ang="0">
                    <a:pos x="1163" y="3425"/>
                  </a:cxn>
                  <a:cxn ang="0">
                    <a:pos x="285" y="3930"/>
                  </a:cxn>
                  <a:cxn ang="0">
                    <a:pos x="270" y="3902"/>
                  </a:cxn>
                  <a:cxn ang="0">
                    <a:pos x="232" y="3820"/>
                  </a:cxn>
                  <a:cxn ang="0">
                    <a:pos x="206" y="3757"/>
                  </a:cxn>
                  <a:cxn ang="0">
                    <a:pos x="178" y="3681"/>
                  </a:cxn>
                  <a:cxn ang="0">
                    <a:pos x="149" y="3590"/>
                  </a:cxn>
                  <a:cxn ang="0">
                    <a:pos x="119" y="3485"/>
                  </a:cxn>
                  <a:cxn ang="0">
                    <a:pos x="90" y="3366"/>
                  </a:cxn>
                  <a:cxn ang="0">
                    <a:pos x="65" y="3232"/>
                  </a:cxn>
                  <a:cxn ang="0">
                    <a:pos x="41" y="3083"/>
                  </a:cxn>
                  <a:cxn ang="0">
                    <a:pos x="21" y="2920"/>
                  </a:cxn>
                  <a:cxn ang="0">
                    <a:pos x="8" y="2742"/>
                  </a:cxn>
                  <a:cxn ang="0">
                    <a:pos x="1" y="2549"/>
                  </a:cxn>
                  <a:cxn ang="0">
                    <a:pos x="1" y="2341"/>
                  </a:cxn>
                  <a:cxn ang="0">
                    <a:pos x="10" y="2119"/>
                  </a:cxn>
                  <a:cxn ang="0">
                    <a:pos x="26" y="1896"/>
                  </a:cxn>
                  <a:cxn ang="0">
                    <a:pos x="48" y="1687"/>
                  </a:cxn>
                  <a:cxn ang="0">
                    <a:pos x="75" y="1492"/>
                  </a:cxn>
                  <a:cxn ang="0">
                    <a:pos x="105" y="1311"/>
                  </a:cxn>
                  <a:cxn ang="0">
                    <a:pos x="140" y="1143"/>
                  </a:cxn>
                  <a:cxn ang="0">
                    <a:pos x="177" y="987"/>
                  </a:cxn>
                  <a:cxn ang="0">
                    <a:pos x="216" y="842"/>
                  </a:cxn>
                  <a:cxn ang="0">
                    <a:pos x="259" y="709"/>
                  </a:cxn>
                  <a:cxn ang="0">
                    <a:pos x="302" y="588"/>
                  </a:cxn>
                  <a:cxn ang="0">
                    <a:pos x="346" y="476"/>
                  </a:cxn>
                  <a:cxn ang="0">
                    <a:pos x="391" y="375"/>
                  </a:cxn>
                  <a:cxn ang="0">
                    <a:pos x="436" y="283"/>
                  </a:cxn>
                  <a:cxn ang="0">
                    <a:pos x="479" y="201"/>
                  </a:cxn>
                  <a:cxn ang="0">
                    <a:pos x="523" y="125"/>
                  </a:cxn>
                  <a:cxn ang="0">
                    <a:pos x="564" y="59"/>
                  </a:cxn>
                  <a:cxn ang="0">
                    <a:pos x="603" y="0"/>
                  </a:cxn>
                </a:cxnLst>
                <a:rect l="0" t="0" r="r" b="b"/>
                <a:pathLst>
                  <a:path w="1186" h="3930">
                    <a:moveTo>
                      <a:pt x="603" y="0"/>
                    </a:moveTo>
                    <a:lnTo>
                      <a:pt x="598" y="12"/>
                    </a:lnTo>
                    <a:lnTo>
                      <a:pt x="586" y="49"/>
                    </a:lnTo>
                    <a:lnTo>
                      <a:pt x="577" y="77"/>
                    </a:lnTo>
                    <a:lnTo>
                      <a:pt x="566" y="110"/>
                    </a:lnTo>
                    <a:lnTo>
                      <a:pt x="556" y="149"/>
                    </a:lnTo>
                    <a:lnTo>
                      <a:pt x="543" y="193"/>
                    </a:lnTo>
                    <a:lnTo>
                      <a:pt x="532" y="243"/>
                    </a:lnTo>
                    <a:lnTo>
                      <a:pt x="520" y="299"/>
                    </a:lnTo>
                    <a:lnTo>
                      <a:pt x="507" y="359"/>
                    </a:lnTo>
                    <a:lnTo>
                      <a:pt x="495" y="425"/>
                    </a:lnTo>
                    <a:lnTo>
                      <a:pt x="484" y="495"/>
                    </a:lnTo>
                    <a:lnTo>
                      <a:pt x="473" y="571"/>
                    </a:lnTo>
                    <a:lnTo>
                      <a:pt x="464" y="652"/>
                    </a:lnTo>
                    <a:lnTo>
                      <a:pt x="456" y="736"/>
                    </a:lnTo>
                    <a:lnTo>
                      <a:pt x="450" y="826"/>
                    </a:lnTo>
                    <a:lnTo>
                      <a:pt x="445" y="920"/>
                    </a:lnTo>
                    <a:lnTo>
                      <a:pt x="443" y="1019"/>
                    </a:lnTo>
                    <a:lnTo>
                      <a:pt x="443" y="1121"/>
                    </a:lnTo>
                    <a:lnTo>
                      <a:pt x="446" y="1228"/>
                    </a:lnTo>
                    <a:lnTo>
                      <a:pt x="452" y="1340"/>
                    </a:lnTo>
                    <a:lnTo>
                      <a:pt x="461" y="1454"/>
                    </a:lnTo>
                    <a:lnTo>
                      <a:pt x="473" y="1573"/>
                    </a:lnTo>
                    <a:lnTo>
                      <a:pt x="490" y="1696"/>
                    </a:lnTo>
                    <a:lnTo>
                      <a:pt x="509" y="1821"/>
                    </a:lnTo>
                    <a:lnTo>
                      <a:pt x="534" y="1951"/>
                    </a:lnTo>
                    <a:lnTo>
                      <a:pt x="563" y="2085"/>
                    </a:lnTo>
                    <a:lnTo>
                      <a:pt x="597" y="2221"/>
                    </a:lnTo>
                    <a:lnTo>
                      <a:pt x="636" y="2360"/>
                    </a:lnTo>
                    <a:lnTo>
                      <a:pt x="681" y="2502"/>
                    </a:lnTo>
                    <a:lnTo>
                      <a:pt x="730" y="2648"/>
                    </a:lnTo>
                    <a:lnTo>
                      <a:pt x="732" y="2654"/>
                    </a:lnTo>
                    <a:lnTo>
                      <a:pt x="740" y="2671"/>
                    </a:lnTo>
                    <a:lnTo>
                      <a:pt x="751" y="2697"/>
                    </a:lnTo>
                    <a:lnTo>
                      <a:pt x="767" y="2732"/>
                    </a:lnTo>
                    <a:lnTo>
                      <a:pt x="787" y="2775"/>
                    </a:lnTo>
                    <a:lnTo>
                      <a:pt x="810" y="2824"/>
                    </a:lnTo>
                    <a:lnTo>
                      <a:pt x="837" y="2880"/>
                    </a:lnTo>
                    <a:lnTo>
                      <a:pt x="867" y="2940"/>
                    </a:lnTo>
                    <a:lnTo>
                      <a:pt x="900" y="3003"/>
                    </a:lnTo>
                    <a:lnTo>
                      <a:pt x="935" y="3068"/>
                    </a:lnTo>
                    <a:lnTo>
                      <a:pt x="972" y="3135"/>
                    </a:lnTo>
                    <a:lnTo>
                      <a:pt x="1012" y="3202"/>
                    </a:lnTo>
                    <a:lnTo>
                      <a:pt x="1033" y="3236"/>
                    </a:lnTo>
                    <a:lnTo>
                      <a:pt x="1053" y="3269"/>
                    </a:lnTo>
                    <a:lnTo>
                      <a:pt x="1075" y="3301"/>
                    </a:lnTo>
                    <a:lnTo>
                      <a:pt x="1097" y="3334"/>
                    </a:lnTo>
                    <a:lnTo>
                      <a:pt x="1118" y="3365"/>
                    </a:lnTo>
                    <a:lnTo>
                      <a:pt x="1141" y="3395"/>
                    </a:lnTo>
                    <a:lnTo>
                      <a:pt x="1163" y="3425"/>
                    </a:lnTo>
                    <a:lnTo>
                      <a:pt x="1186" y="3454"/>
                    </a:lnTo>
                    <a:lnTo>
                      <a:pt x="285" y="3930"/>
                    </a:lnTo>
                    <a:lnTo>
                      <a:pt x="281" y="3923"/>
                    </a:lnTo>
                    <a:lnTo>
                      <a:pt x="270" y="3902"/>
                    </a:lnTo>
                    <a:lnTo>
                      <a:pt x="253" y="3868"/>
                    </a:lnTo>
                    <a:lnTo>
                      <a:pt x="232" y="3820"/>
                    </a:lnTo>
                    <a:lnTo>
                      <a:pt x="219" y="3790"/>
                    </a:lnTo>
                    <a:lnTo>
                      <a:pt x="206" y="3757"/>
                    </a:lnTo>
                    <a:lnTo>
                      <a:pt x="193" y="3721"/>
                    </a:lnTo>
                    <a:lnTo>
                      <a:pt x="178" y="3681"/>
                    </a:lnTo>
                    <a:lnTo>
                      <a:pt x="164" y="3637"/>
                    </a:lnTo>
                    <a:lnTo>
                      <a:pt x="149" y="3590"/>
                    </a:lnTo>
                    <a:lnTo>
                      <a:pt x="135" y="3539"/>
                    </a:lnTo>
                    <a:lnTo>
                      <a:pt x="119" y="3485"/>
                    </a:lnTo>
                    <a:lnTo>
                      <a:pt x="105" y="3427"/>
                    </a:lnTo>
                    <a:lnTo>
                      <a:pt x="90" y="3366"/>
                    </a:lnTo>
                    <a:lnTo>
                      <a:pt x="77" y="3301"/>
                    </a:lnTo>
                    <a:lnTo>
                      <a:pt x="65" y="3232"/>
                    </a:lnTo>
                    <a:lnTo>
                      <a:pt x="52" y="3160"/>
                    </a:lnTo>
                    <a:lnTo>
                      <a:pt x="41" y="3083"/>
                    </a:lnTo>
                    <a:lnTo>
                      <a:pt x="30" y="3004"/>
                    </a:lnTo>
                    <a:lnTo>
                      <a:pt x="21" y="2920"/>
                    </a:lnTo>
                    <a:lnTo>
                      <a:pt x="14" y="2833"/>
                    </a:lnTo>
                    <a:lnTo>
                      <a:pt x="8" y="2742"/>
                    </a:lnTo>
                    <a:lnTo>
                      <a:pt x="3" y="2648"/>
                    </a:lnTo>
                    <a:lnTo>
                      <a:pt x="1" y="2549"/>
                    </a:lnTo>
                    <a:lnTo>
                      <a:pt x="0" y="2447"/>
                    </a:lnTo>
                    <a:lnTo>
                      <a:pt x="1" y="2341"/>
                    </a:lnTo>
                    <a:lnTo>
                      <a:pt x="4" y="2232"/>
                    </a:lnTo>
                    <a:lnTo>
                      <a:pt x="10" y="2119"/>
                    </a:lnTo>
                    <a:lnTo>
                      <a:pt x="17" y="2005"/>
                    </a:lnTo>
                    <a:lnTo>
                      <a:pt x="26" y="1896"/>
                    </a:lnTo>
                    <a:lnTo>
                      <a:pt x="37" y="1789"/>
                    </a:lnTo>
                    <a:lnTo>
                      <a:pt x="48" y="1687"/>
                    </a:lnTo>
                    <a:lnTo>
                      <a:pt x="60" y="1588"/>
                    </a:lnTo>
                    <a:lnTo>
                      <a:pt x="75" y="1492"/>
                    </a:lnTo>
                    <a:lnTo>
                      <a:pt x="89" y="1400"/>
                    </a:lnTo>
                    <a:lnTo>
                      <a:pt x="105" y="1311"/>
                    </a:lnTo>
                    <a:lnTo>
                      <a:pt x="122" y="1225"/>
                    </a:lnTo>
                    <a:lnTo>
                      <a:pt x="140" y="1143"/>
                    </a:lnTo>
                    <a:lnTo>
                      <a:pt x="157" y="1063"/>
                    </a:lnTo>
                    <a:lnTo>
                      <a:pt x="177" y="987"/>
                    </a:lnTo>
                    <a:lnTo>
                      <a:pt x="197" y="913"/>
                    </a:lnTo>
                    <a:lnTo>
                      <a:pt x="216" y="842"/>
                    </a:lnTo>
                    <a:lnTo>
                      <a:pt x="237" y="774"/>
                    </a:lnTo>
                    <a:lnTo>
                      <a:pt x="259" y="709"/>
                    </a:lnTo>
                    <a:lnTo>
                      <a:pt x="280" y="647"/>
                    </a:lnTo>
                    <a:lnTo>
                      <a:pt x="302" y="588"/>
                    </a:lnTo>
                    <a:lnTo>
                      <a:pt x="324" y="531"/>
                    </a:lnTo>
                    <a:lnTo>
                      <a:pt x="346" y="476"/>
                    </a:lnTo>
                    <a:lnTo>
                      <a:pt x="369" y="425"/>
                    </a:lnTo>
                    <a:lnTo>
                      <a:pt x="391" y="375"/>
                    </a:lnTo>
                    <a:lnTo>
                      <a:pt x="413" y="329"/>
                    </a:lnTo>
                    <a:lnTo>
                      <a:pt x="436" y="283"/>
                    </a:lnTo>
                    <a:lnTo>
                      <a:pt x="458" y="241"/>
                    </a:lnTo>
                    <a:lnTo>
                      <a:pt x="479" y="201"/>
                    </a:lnTo>
                    <a:lnTo>
                      <a:pt x="501" y="161"/>
                    </a:lnTo>
                    <a:lnTo>
                      <a:pt x="523" y="125"/>
                    </a:lnTo>
                    <a:lnTo>
                      <a:pt x="543" y="91"/>
                    </a:lnTo>
                    <a:lnTo>
                      <a:pt x="564" y="59"/>
                    </a:lnTo>
                    <a:lnTo>
                      <a:pt x="584" y="28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71"/>
              <p:cNvSpPr>
                <a:spLocks/>
              </p:cNvSpPr>
              <p:nvPr/>
            </p:nvSpPr>
            <p:spPr bwMode="auto">
              <a:xfrm>
                <a:off x="7275513" y="3554413"/>
                <a:ext cx="101600" cy="411163"/>
              </a:xfrm>
              <a:custGeom>
                <a:avLst/>
                <a:gdLst/>
                <a:ahLst/>
                <a:cxnLst>
                  <a:cxn ang="0">
                    <a:pos x="935" y="5"/>
                  </a:cxn>
                  <a:cxn ang="0">
                    <a:pos x="895" y="35"/>
                  </a:cxn>
                  <a:cxn ang="0">
                    <a:pos x="850" y="77"/>
                  </a:cxn>
                  <a:cxn ang="0">
                    <a:pos x="792" y="144"/>
                  </a:cxn>
                  <a:cxn ang="0">
                    <a:pos x="739" y="212"/>
                  </a:cxn>
                  <a:cxn ang="0">
                    <a:pos x="700" y="268"/>
                  </a:cxn>
                  <a:cxn ang="0">
                    <a:pos x="657" y="333"/>
                  </a:cxn>
                  <a:cxn ang="0">
                    <a:pos x="613" y="406"/>
                  </a:cxn>
                  <a:cxn ang="0">
                    <a:pos x="565" y="490"/>
                  </a:cxn>
                  <a:cxn ang="0">
                    <a:pos x="514" y="584"/>
                  </a:cxn>
                  <a:cxn ang="0">
                    <a:pos x="460" y="691"/>
                  </a:cxn>
                  <a:cxn ang="0">
                    <a:pos x="402" y="818"/>
                  </a:cxn>
                  <a:cxn ang="0">
                    <a:pos x="343" y="965"/>
                  </a:cxn>
                  <a:cxn ang="0">
                    <a:pos x="282" y="1131"/>
                  </a:cxn>
                  <a:cxn ang="0">
                    <a:pos x="223" y="1316"/>
                  </a:cxn>
                  <a:cxn ang="0">
                    <a:pos x="167" y="1518"/>
                  </a:cxn>
                  <a:cxn ang="0">
                    <a:pos x="117" y="1736"/>
                  </a:cxn>
                  <a:cxn ang="0">
                    <a:pos x="73" y="1969"/>
                  </a:cxn>
                  <a:cxn ang="0">
                    <a:pos x="38" y="2216"/>
                  </a:cxn>
                  <a:cxn ang="0">
                    <a:pos x="13" y="2476"/>
                  </a:cxn>
                  <a:cxn ang="0">
                    <a:pos x="1" y="2746"/>
                  </a:cxn>
                  <a:cxn ang="0">
                    <a:pos x="2" y="3028"/>
                  </a:cxn>
                  <a:cxn ang="0">
                    <a:pos x="20" y="3318"/>
                  </a:cxn>
                  <a:cxn ang="0">
                    <a:pos x="55" y="3619"/>
                  </a:cxn>
                  <a:cxn ang="0">
                    <a:pos x="110" y="3925"/>
                  </a:cxn>
                  <a:cxn ang="0">
                    <a:pos x="187" y="4238"/>
                  </a:cxn>
                  <a:cxn ang="0">
                    <a:pos x="1081" y="4110"/>
                  </a:cxn>
                  <a:cxn ang="0">
                    <a:pos x="1064" y="4078"/>
                  </a:cxn>
                  <a:cxn ang="0">
                    <a:pos x="1021" y="3982"/>
                  </a:cxn>
                  <a:cxn ang="0">
                    <a:pos x="991" y="3911"/>
                  </a:cxn>
                  <a:cxn ang="0">
                    <a:pos x="959" y="3825"/>
                  </a:cxn>
                  <a:cxn ang="0">
                    <a:pos x="923" y="3725"/>
                  </a:cxn>
                  <a:cxn ang="0">
                    <a:pos x="887" y="3609"/>
                  </a:cxn>
                  <a:cxn ang="0">
                    <a:pos x="848" y="3480"/>
                  </a:cxn>
                  <a:cxn ang="0">
                    <a:pos x="812" y="3337"/>
                  </a:cxn>
                  <a:cxn ang="0">
                    <a:pos x="777" y="3180"/>
                  </a:cxn>
                  <a:cxn ang="0">
                    <a:pos x="745" y="3011"/>
                  </a:cxn>
                  <a:cxn ang="0">
                    <a:pos x="717" y="2827"/>
                  </a:cxn>
                  <a:cxn ang="0">
                    <a:pos x="695" y="2632"/>
                  </a:cxn>
                  <a:cxn ang="0">
                    <a:pos x="677" y="2424"/>
                  </a:cxn>
                  <a:cxn ang="0">
                    <a:pos x="668" y="2203"/>
                  </a:cxn>
                  <a:cxn ang="0">
                    <a:pos x="659" y="1775"/>
                  </a:cxn>
                  <a:cxn ang="0">
                    <a:pos x="659" y="1580"/>
                  </a:cxn>
                  <a:cxn ang="0">
                    <a:pos x="662" y="1395"/>
                  </a:cxn>
                  <a:cxn ang="0">
                    <a:pos x="666" y="1223"/>
                  </a:cxn>
                  <a:cxn ang="0">
                    <a:pos x="674" y="1062"/>
                  </a:cxn>
                  <a:cxn ang="0">
                    <a:pos x="684" y="912"/>
                  </a:cxn>
                  <a:cxn ang="0">
                    <a:pos x="698" y="772"/>
                  </a:cxn>
                  <a:cxn ang="0">
                    <a:pos x="715" y="642"/>
                  </a:cxn>
                  <a:cxn ang="0">
                    <a:pos x="736" y="523"/>
                  </a:cxn>
                  <a:cxn ang="0">
                    <a:pos x="760" y="413"/>
                  </a:cxn>
                  <a:cxn ang="0">
                    <a:pos x="789" y="313"/>
                  </a:cxn>
                  <a:cxn ang="0">
                    <a:pos x="821" y="221"/>
                  </a:cxn>
                  <a:cxn ang="0">
                    <a:pos x="857" y="139"/>
                  </a:cxn>
                  <a:cxn ang="0">
                    <a:pos x="898" y="66"/>
                  </a:cxn>
                  <a:cxn ang="0">
                    <a:pos x="943" y="0"/>
                  </a:cxn>
                </a:cxnLst>
                <a:rect l="0" t="0" r="r" b="b"/>
                <a:pathLst>
                  <a:path w="1081" h="4396">
                    <a:moveTo>
                      <a:pt x="943" y="0"/>
                    </a:moveTo>
                    <a:lnTo>
                      <a:pt x="935" y="5"/>
                    </a:lnTo>
                    <a:lnTo>
                      <a:pt x="912" y="20"/>
                    </a:lnTo>
                    <a:lnTo>
                      <a:pt x="895" y="35"/>
                    </a:lnTo>
                    <a:lnTo>
                      <a:pt x="874" y="53"/>
                    </a:lnTo>
                    <a:lnTo>
                      <a:pt x="850" y="77"/>
                    </a:lnTo>
                    <a:lnTo>
                      <a:pt x="823" y="107"/>
                    </a:lnTo>
                    <a:lnTo>
                      <a:pt x="792" y="144"/>
                    </a:lnTo>
                    <a:lnTo>
                      <a:pt x="758" y="187"/>
                    </a:lnTo>
                    <a:lnTo>
                      <a:pt x="739" y="212"/>
                    </a:lnTo>
                    <a:lnTo>
                      <a:pt x="719" y="239"/>
                    </a:lnTo>
                    <a:lnTo>
                      <a:pt x="700" y="268"/>
                    </a:lnTo>
                    <a:lnTo>
                      <a:pt x="679" y="300"/>
                    </a:lnTo>
                    <a:lnTo>
                      <a:pt x="657" y="333"/>
                    </a:lnTo>
                    <a:lnTo>
                      <a:pt x="636" y="368"/>
                    </a:lnTo>
                    <a:lnTo>
                      <a:pt x="613" y="406"/>
                    </a:lnTo>
                    <a:lnTo>
                      <a:pt x="589" y="447"/>
                    </a:lnTo>
                    <a:lnTo>
                      <a:pt x="565" y="490"/>
                    </a:lnTo>
                    <a:lnTo>
                      <a:pt x="540" y="536"/>
                    </a:lnTo>
                    <a:lnTo>
                      <a:pt x="514" y="584"/>
                    </a:lnTo>
                    <a:lnTo>
                      <a:pt x="487" y="635"/>
                    </a:lnTo>
                    <a:lnTo>
                      <a:pt x="460" y="691"/>
                    </a:lnTo>
                    <a:lnTo>
                      <a:pt x="431" y="752"/>
                    </a:lnTo>
                    <a:lnTo>
                      <a:pt x="402" y="818"/>
                    </a:lnTo>
                    <a:lnTo>
                      <a:pt x="373" y="889"/>
                    </a:lnTo>
                    <a:lnTo>
                      <a:pt x="343" y="965"/>
                    </a:lnTo>
                    <a:lnTo>
                      <a:pt x="313" y="1046"/>
                    </a:lnTo>
                    <a:lnTo>
                      <a:pt x="282" y="1131"/>
                    </a:lnTo>
                    <a:lnTo>
                      <a:pt x="253" y="1221"/>
                    </a:lnTo>
                    <a:lnTo>
                      <a:pt x="223" y="1316"/>
                    </a:lnTo>
                    <a:lnTo>
                      <a:pt x="195" y="1415"/>
                    </a:lnTo>
                    <a:lnTo>
                      <a:pt x="167" y="1518"/>
                    </a:lnTo>
                    <a:lnTo>
                      <a:pt x="141" y="1625"/>
                    </a:lnTo>
                    <a:lnTo>
                      <a:pt x="117" y="1736"/>
                    </a:lnTo>
                    <a:lnTo>
                      <a:pt x="94" y="1850"/>
                    </a:lnTo>
                    <a:lnTo>
                      <a:pt x="73" y="1969"/>
                    </a:lnTo>
                    <a:lnTo>
                      <a:pt x="55" y="2091"/>
                    </a:lnTo>
                    <a:lnTo>
                      <a:pt x="38" y="2216"/>
                    </a:lnTo>
                    <a:lnTo>
                      <a:pt x="24" y="2344"/>
                    </a:lnTo>
                    <a:lnTo>
                      <a:pt x="13" y="2476"/>
                    </a:lnTo>
                    <a:lnTo>
                      <a:pt x="5" y="2610"/>
                    </a:lnTo>
                    <a:lnTo>
                      <a:pt x="1" y="2746"/>
                    </a:lnTo>
                    <a:lnTo>
                      <a:pt x="0" y="2886"/>
                    </a:lnTo>
                    <a:lnTo>
                      <a:pt x="2" y="3028"/>
                    </a:lnTo>
                    <a:lnTo>
                      <a:pt x="9" y="3172"/>
                    </a:lnTo>
                    <a:lnTo>
                      <a:pt x="20" y="3318"/>
                    </a:lnTo>
                    <a:lnTo>
                      <a:pt x="35" y="3468"/>
                    </a:lnTo>
                    <a:lnTo>
                      <a:pt x="55" y="3619"/>
                    </a:lnTo>
                    <a:lnTo>
                      <a:pt x="80" y="3770"/>
                    </a:lnTo>
                    <a:lnTo>
                      <a:pt x="110" y="3925"/>
                    </a:lnTo>
                    <a:lnTo>
                      <a:pt x="145" y="4081"/>
                    </a:lnTo>
                    <a:lnTo>
                      <a:pt x="187" y="4238"/>
                    </a:lnTo>
                    <a:lnTo>
                      <a:pt x="233" y="4396"/>
                    </a:lnTo>
                    <a:lnTo>
                      <a:pt x="1081" y="4110"/>
                    </a:lnTo>
                    <a:lnTo>
                      <a:pt x="1077" y="4102"/>
                    </a:lnTo>
                    <a:lnTo>
                      <a:pt x="1064" y="4078"/>
                    </a:lnTo>
                    <a:lnTo>
                      <a:pt x="1046" y="4038"/>
                    </a:lnTo>
                    <a:lnTo>
                      <a:pt x="1021" y="3982"/>
                    </a:lnTo>
                    <a:lnTo>
                      <a:pt x="1006" y="3948"/>
                    </a:lnTo>
                    <a:lnTo>
                      <a:pt x="991" y="3911"/>
                    </a:lnTo>
                    <a:lnTo>
                      <a:pt x="975" y="3869"/>
                    </a:lnTo>
                    <a:lnTo>
                      <a:pt x="959" y="3825"/>
                    </a:lnTo>
                    <a:lnTo>
                      <a:pt x="941" y="3777"/>
                    </a:lnTo>
                    <a:lnTo>
                      <a:pt x="923" y="3725"/>
                    </a:lnTo>
                    <a:lnTo>
                      <a:pt x="904" y="3669"/>
                    </a:lnTo>
                    <a:lnTo>
                      <a:pt x="887" y="3609"/>
                    </a:lnTo>
                    <a:lnTo>
                      <a:pt x="867" y="3546"/>
                    </a:lnTo>
                    <a:lnTo>
                      <a:pt x="848" y="3480"/>
                    </a:lnTo>
                    <a:lnTo>
                      <a:pt x="830" y="3410"/>
                    </a:lnTo>
                    <a:lnTo>
                      <a:pt x="812" y="3337"/>
                    </a:lnTo>
                    <a:lnTo>
                      <a:pt x="795" y="3261"/>
                    </a:lnTo>
                    <a:lnTo>
                      <a:pt x="777" y="3180"/>
                    </a:lnTo>
                    <a:lnTo>
                      <a:pt x="761" y="3098"/>
                    </a:lnTo>
                    <a:lnTo>
                      <a:pt x="745" y="3011"/>
                    </a:lnTo>
                    <a:lnTo>
                      <a:pt x="731" y="2921"/>
                    </a:lnTo>
                    <a:lnTo>
                      <a:pt x="717" y="2827"/>
                    </a:lnTo>
                    <a:lnTo>
                      <a:pt x="705" y="2731"/>
                    </a:lnTo>
                    <a:lnTo>
                      <a:pt x="695" y="2632"/>
                    </a:lnTo>
                    <a:lnTo>
                      <a:pt x="685" y="2529"/>
                    </a:lnTo>
                    <a:lnTo>
                      <a:pt x="677" y="2424"/>
                    </a:lnTo>
                    <a:lnTo>
                      <a:pt x="672" y="2315"/>
                    </a:lnTo>
                    <a:lnTo>
                      <a:pt x="668" y="2203"/>
                    </a:lnTo>
                    <a:lnTo>
                      <a:pt x="663" y="1983"/>
                    </a:lnTo>
                    <a:lnTo>
                      <a:pt x="659" y="1775"/>
                    </a:lnTo>
                    <a:lnTo>
                      <a:pt x="659" y="1676"/>
                    </a:lnTo>
                    <a:lnTo>
                      <a:pt x="659" y="1580"/>
                    </a:lnTo>
                    <a:lnTo>
                      <a:pt x="661" y="1486"/>
                    </a:lnTo>
                    <a:lnTo>
                      <a:pt x="662" y="1395"/>
                    </a:lnTo>
                    <a:lnTo>
                      <a:pt x="664" y="1308"/>
                    </a:lnTo>
                    <a:lnTo>
                      <a:pt x="666" y="1223"/>
                    </a:lnTo>
                    <a:lnTo>
                      <a:pt x="670" y="1142"/>
                    </a:lnTo>
                    <a:lnTo>
                      <a:pt x="674" y="1062"/>
                    </a:lnTo>
                    <a:lnTo>
                      <a:pt x="678" y="986"/>
                    </a:lnTo>
                    <a:lnTo>
                      <a:pt x="684" y="912"/>
                    </a:lnTo>
                    <a:lnTo>
                      <a:pt x="690" y="840"/>
                    </a:lnTo>
                    <a:lnTo>
                      <a:pt x="698" y="772"/>
                    </a:lnTo>
                    <a:lnTo>
                      <a:pt x="706" y="706"/>
                    </a:lnTo>
                    <a:lnTo>
                      <a:pt x="715" y="642"/>
                    </a:lnTo>
                    <a:lnTo>
                      <a:pt x="725" y="581"/>
                    </a:lnTo>
                    <a:lnTo>
                      <a:pt x="736" y="523"/>
                    </a:lnTo>
                    <a:lnTo>
                      <a:pt x="747" y="467"/>
                    </a:lnTo>
                    <a:lnTo>
                      <a:pt x="760" y="413"/>
                    </a:lnTo>
                    <a:lnTo>
                      <a:pt x="774" y="362"/>
                    </a:lnTo>
                    <a:lnTo>
                      <a:pt x="789" y="313"/>
                    </a:lnTo>
                    <a:lnTo>
                      <a:pt x="804" y="266"/>
                    </a:lnTo>
                    <a:lnTo>
                      <a:pt x="821" y="221"/>
                    </a:lnTo>
                    <a:lnTo>
                      <a:pt x="838" y="179"/>
                    </a:lnTo>
                    <a:lnTo>
                      <a:pt x="857" y="139"/>
                    </a:lnTo>
                    <a:lnTo>
                      <a:pt x="876" y="102"/>
                    </a:lnTo>
                    <a:lnTo>
                      <a:pt x="898" y="66"/>
                    </a:lnTo>
                    <a:lnTo>
                      <a:pt x="920" y="31"/>
                    </a:lnTo>
                    <a:lnTo>
                      <a:pt x="9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6660232" y="4293096"/>
                <a:ext cx="72008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7308304" y="3429000"/>
                <a:ext cx="45719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cxnSp>
          <p:nvCxnSpPr>
            <p:cNvPr id="14" name="직선 연결선 13"/>
            <p:cNvCxnSpPr>
              <a:stCxn id="16" idx="45"/>
            </p:cNvCxnSpPr>
            <p:nvPr/>
          </p:nvCxnSpPr>
          <p:spPr>
            <a:xfrm flipH="1" flipV="1">
              <a:off x="2555776" y="620688"/>
              <a:ext cx="2474898" cy="2520337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4162300" y="691843"/>
            <a:ext cx="1215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smtClean="0">
                <a:latin typeface="MingLiU-ExtB" pitchFamily="18" charset="-120"/>
              </a:rPr>
              <a:t>DOKDO</a:t>
            </a:r>
            <a:endParaRPr lang="ko-KR" altLang="en-US" sz="3000" b="1" dirty="0">
              <a:latin typeface="MingLiU-ExtB" pitchFamily="18" charset="-12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7917" y="2348880"/>
            <a:ext cx="464011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대한민국 정부 소유의 국유지로서 천연기념물 제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336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호로 지정되어 있는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섬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</a:p>
          <a:p>
            <a:pPr fontAlgn="base"/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fontAlgn="base"/>
            <a:endParaRPr lang="ko-KR" altLang="en-US" sz="1700" b="1" dirty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fontAlgn="base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주소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: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경상북도 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울릉군 </a:t>
            </a:r>
            <a:r>
              <a:rPr lang="ko-KR" alt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울릉읍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독도리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1~96</a:t>
            </a:r>
          </a:p>
          <a:p>
            <a:pPr fontAlgn="base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동도와 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서도 외에 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89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개의 부속도서로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구성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</a:p>
          <a:p>
            <a:pPr fontAlgn="base"/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fontAlgn="base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총면적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: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187,554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㎡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동도 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73,297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㎡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서도 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88,740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㎡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fontAlgn="base"/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1700" dirty="0" smtClean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7594" y="717868"/>
            <a:ext cx="18889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1. </a:t>
            </a:r>
            <a:r>
              <a:rPr lang="ko-KR" alt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독도란</a:t>
            </a:r>
            <a:r>
              <a:rPr lang="en-US" altLang="ko-KR" sz="25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양재다운명조M" panose="02020603020101020101"/>
              </a:rPr>
              <a:t>?</a:t>
            </a:r>
          </a:p>
        </p:txBody>
      </p:sp>
      <p:sp>
        <p:nvSpPr>
          <p:cNvPr id="25" name="Freeform 80"/>
          <p:cNvSpPr>
            <a:spLocks/>
          </p:cNvSpPr>
          <p:nvPr/>
        </p:nvSpPr>
        <p:spPr bwMode="auto">
          <a:xfrm>
            <a:off x="882694" y="884609"/>
            <a:ext cx="1168954" cy="304345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5">
              <a:lumMod val="5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>
              <a:solidFill>
                <a:prstClr val="white"/>
              </a:solidFill>
            </a:endParaRPr>
          </a:p>
        </p:txBody>
      </p:sp>
      <p:sp>
        <p:nvSpPr>
          <p:cNvPr id="26" name="Freeform 80"/>
          <p:cNvSpPr>
            <a:spLocks/>
          </p:cNvSpPr>
          <p:nvPr/>
        </p:nvSpPr>
        <p:spPr bwMode="auto">
          <a:xfrm>
            <a:off x="566549" y="3665651"/>
            <a:ext cx="487230" cy="113174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>
              <a:solidFill>
                <a:prstClr val="white"/>
              </a:solidFill>
            </a:endParaRPr>
          </a:p>
        </p:txBody>
      </p:sp>
      <p:sp>
        <p:nvSpPr>
          <p:cNvPr id="27" name="Freeform 80"/>
          <p:cNvSpPr>
            <a:spLocks/>
          </p:cNvSpPr>
          <p:nvPr/>
        </p:nvSpPr>
        <p:spPr bwMode="auto">
          <a:xfrm>
            <a:off x="620832" y="4475243"/>
            <a:ext cx="550200" cy="120736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5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80"/>
          <p:cNvSpPr>
            <a:spLocks/>
          </p:cNvSpPr>
          <p:nvPr/>
        </p:nvSpPr>
        <p:spPr bwMode="auto">
          <a:xfrm>
            <a:off x="3054822" y="1142197"/>
            <a:ext cx="3312368" cy="273260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>
              <a:solidFill>
                <a:prstClr val="white"/>
              </a:solidFill>
            </a:endParaRPr>
          </a:p>
        </p:txBody>
      </p:sp>
      <p:grpSp>
        <p:nvGrpSpPr>
          <p:cNvPr id="52" name="그룹 51"/>
          <p:cNvGrpSpPr/>
          <p:nvPr/>
        </p:nvGrpSpPr>
        <p:grpSpPr>
          <a:xfrm>
            <a:off x="14345" y="1633341"/>
            <a:ext cx="9126000" cy="4357688"/>
            <a:chOff x="0" y="609323"/>
            <a:chExt cx="12168000" cy="5810250"/>
          </a:xfrm>
        </p:grpSpPr>
        <p:cxnSp>
          <p:nvCxnSpPr>
            <p:cNvPr id="53" name="직선 연결선 52"/>
            <p:cNvCxnSpPr/>
            <p:nvPr/>
          </p:nvCxnSpPr>
          <p:spPr>
            <a:xfrm>
              <a:off x="0" y="6093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>
              <a:off x="0" y="11903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0" y="17713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>
              <a:off x="0" y="23523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0" y="29334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0" y="35144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>
              <a:off x="0" y="40954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>
              <a:off x="0" y="46764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/>
            <p:cNvCxnSpPr/>
            <p:nvPr/>
          </p:nvCxnSpPr>
          <p:spPr>
            <a:xfrm>
              <a:off x="0" y="52575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>
              <a:off x="0" y="58385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>
              <a:off x="0" y="64195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직사각형 49"/>
          <p:cNvSpPr/>
          <p:nvPr/>
        </p:nvSpPr>
        <p:spPr>
          <a:xfrm>
            <a:off x="14345" y="95391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0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쇄환</a:t>
            </a:r>
            <a:r>
              <a:rPr lang="ko-KR" alt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정책 </a:t>
            </a:r>
            <a:r>
              <a:rPr lang="en-US" altLang="ko-KR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(1)</a:t>
            </a:r>
            <a:endParaRPr lang="en-US" altLang="ko-KR" sz="3000" dirty="0">
              <a:solidFill>
                <a:prstClr val="black">
                  <a:lumMod val="65000"/>
                  <a:lumOff val="35000"/>
                </a:prst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562009" y="1578626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조선 전기 울릉도 거주민을 본토로 이주시킨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정책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5749131" y="3655149"/>
            <a:ext cx="2805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200" dirty="0">
              <a:latin typeface="양재다운명조M" panose="02020603020101020101" pitchFamily="18" charset="-127"/>
              <a:ea typeface="양재다운명조M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65" y="2451584"/>
            <a:ext cx="1091992" cy="197469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16" y="2387549"/>
            <a:ext cx="1133658" cy="211785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34" y="2379863"/>
            <a:ext cx="1153619" cy="2125537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827584" y="2204864"/>
            <a:ext cx="7560840" cy="2478859"/>
          </a:xfrm>
          <a:prstGeom prst="roundRect">
            <a:avLst/>
          </a:prstGeom>
          <a:noFill/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아래쪽 화살표 8"/>
          <p:cNvSpPr/>
          <p:nvPr/>
        </p:nvSpPr>
        <p:spPr>
          <a:xfrm>
            <a:off x="4317634" y="5085437"/>
            <a:ext cx="786743" cy="106175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구부러진 연결선 23"/>
          <p:cNvCxnSpPr/>
          <p:nvPr/>
        </p:nvCxnSpPr>
        <p:spPr>
          <a:xfrm>
            <a:off x="2802108" y="3507882"/>
            <a:ext cx="603451" cy="404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구부러진 연결선 28"/>
          <p:cNvCxnSpPr/>
          <p:nvPr/>
        </p:nvCxnSpPr>
        <p:spPr>
          <a:xfrm>
            <a:off x="5763739" y="3505609"/>
            <a:ext cx="603451" cy="404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0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80"/>
          <p:cNvSpPr>
            <a:spLocks/>
          </p:cNvSpPr>
          <p:nvPr/>
        </p:nvSpPr>
        <p:spPr bwMode="auto">
          <a:xfrm>
            <a:off x="3054822" y="1142197"/>
            <a:ext cx="3312368" cy="273260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>
              <a:solidFill>
                <a:prstClr val="white"/>
              </a:solidFill>
            </a:endParaRPr>
          </a:p>
        </p:txBody>
      </p:sp>
      <p:grpSp>
        <p:nvGrpSpPr>
          <p:cNvPr id="52" name="그룹 51"/>
          <p:cNvGrpSpPr/>
          <p:nvPr/>
        </p:nvGrpSpPr>
        <p:grpSpPr>
          <a:xfrm>
            <a:off x="14345" y="1633341"/>
            <a:ext cx="9126000" cy="4357688"/>
            <a:chOff x="0" y="609323"/>
            <a:chExt cx="12168000" cy="5810250"/>
          </a:xfrm>
        </p:grpSpPr>
        <p:cxnSp>
          <p:nvCxnSpPr>
            <p:cNvPr id="53" name="직선 연결선 52"/>
            <p:cNvCxnSpPr/>
            <p:nvPr/>
          </p:nvCxnSpPr>
          <p:spPr>
            <a:xfrm>
              <a:off x="0" y="6093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>
              <a:off x="0" y="11903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0" y="17713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>
              <a:off x="0" y="23523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0" y="29334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0" y="35144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>
              <a:off x="0" y="40954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>
              <a:off x="0" y="46764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/>
            <p:cNvCxnSpPr/>
            <p:nvPr/>
          </p:nvCxnSpPr>
          <p:spPr>
            <a:xfrm>
              <a:off x="0" y="52575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>
              <a:off x="0" y="58385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>
              <a:off x="0" y="64195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직사각형 49"/>
          <p:cNvSpPr/>
          <p:nvPr/>
        </p:nvSpPr>
        <p:spPr>
          <a:xfrm>
            <a:off x="14345" y="95391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0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쇄환</a:t>
            </a:r>
            <a:r>
              <a:rPr lang="ko-KR" alt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정책 </a:t>
            </a:r>
            <a:r>
              <a:rPr lang="en-US" altLang="ko-KR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(2)</a:t>
            </a:r>
            <a:endParaRPr lang="en-US" altLang="ko-KR" sz="3000" dirty="0">
              <a:solidFill>
                <a:prstClr val="black">
                  <a:lumMod val="65000"/>
                  <a:lumOff val="35000"/>
                </a:prst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562009" y="1578626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조선 전기 울릉도 거주민을 본토로 이주시킨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정책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5749131" y="3655149"/>
            <a:ext cx="2805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200" dirty="0">
              <a:latin typeface="양재다운명조M" panose="02020603020101020101" pitchFamily="18" charset="-127"/>
              <a:ea typeface="양재다운명조M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52" y="2525887"/>
            <a:ext cx="4079180" cy="30293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1471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80"/>
          <p:cNvSpPr>
            <a:spLocks/>
          </p:cNvSpPr>
          <p:nvPr/>
        </p:nvSpPr>
        <p:spPr bwMode="auto">
          <a:xfrm>
            <a:off x="4754055" y="2051225"/>
            <a:ext cx="2645890" cy="425813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>
              <a:solidFill>
                <a:prstClr val="white"/>
              </a:solidFill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-108520" y="1196752"/>
            <a:ext cx="9126000" cy="4357688"/>
            <a:chOff x="0" y="609323"/>
            <a:chExt cx="12168000" cy="5810250"/>
          </a:xfrm>
        </p:grpSpPr>
        <p:cxnSp>
          <p:nvCxnSpPr>
            <p:cNvPr id="23" name="직선 연결선 22"/>
            <p:cNvCxnSpPr/>
            <p:nvPr/>
          </p:nvCxnSpPr>
          <p:spPr>
            <a:xfrm>
              <a:off x="0" y="6093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0" y="11903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0" y="17713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0" y="23523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0" y="29334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0" y="35144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0" y="40954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0" y="46764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0" y="52575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0" y="58385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0" y="64195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직사각형 15"/>
          <p:cNvSpPr/>
          <p:nvPr/>
        </p:nvSpPr>
        <p:spPr>
          <a:xfrm>
            <a:off x="5001825" y="2055925"/>
            <a:ext cx="18641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옛 지도의 독도</a:t>
            </a:r>
            <a:endParaRPr lang="ko-KR" alt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0" y="692696"/>
            <a:ext cx="4333379" cy="3888432"/>
          </a:xfrm>
          <a:prstGeom prst="rect">
            <a:avLst/>
          </a:prstGeom>
        </p:spPr>
      </p:pic>
      <p:cxnSp>
        <p:nvCxnSpPr>
          <p:cNvPr id="20" name="구부러진 연결선 19"/>
          <p:cNvCxnSpPr/>
          <p:nvPr/>
        </p:nvCxnSpPr>
        <p:spPr>
          <a:xfrm>
            <a:off x="3347864" y="2256233"/>
            <a:ext cx="1656184" cy="1175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339" y="3375596"/>
            <a:ext cx="3698933" cy="2939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직사각형 18"/>
          <p:cNvSpPr/>
          <p:nvPr/>
        </p:nvSpPr>
        <p:spPr>
          <a:xfrm>
            <a:off x="7199517" y="6535850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800" dirty="0" smtClean="0"/>
              <a:t>출처</a:t>
            </a:r>
            <a:r>
              <a:rPr lang="en-US" altLang="ko-KR" sz="800" dirty="0" smtClean="0"/>
              <a:t>: https</a:t>
            </a:r>
            <a:r>
              <a:rPr lang="en-US" altLang="ko-KR" sz="800" dirty="0"/>
              <a:t>://namu.wiki/w/</a:t>
            </a:r>
            <a:r>
              <a:rPr lang="ko-KR" altLang="en-US" sz="800" dirty="0"/>
              <a:t>독도</a:t>
            </a:r>
            <a:r>
              <a:rPr lang="en-US" altLang="ko-KR" sz="800" dirty="0"/>
              <a:t>%20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3662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0" y="609323"/>
            <a:ext cx="9126000" cy="5810250"/>
            <a:chOff x="0" y="609323"/>
            <a:chExt cx="12168000" cy="5810250"/>
          </a:xfrm>
        </p:grpSpPr>
        <p:cxnSp>
          <p:nvCxnSpPr>
            <p:cNvPr id="28" name="직선 연결선 27"/>
            <p:cNvCxnSpPr/>
            <p:nvPr/>
          </p:nvCxnSpPr>
          <p:spPr>
            <a:xfrm>
              <a:off x="0" y="6093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/>
            <p:nvPr/>
          </p:nvCxnSpPr>
          <p:spPr>
            <a:xfrm>
              <a:off x="0" y="11903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/>
            <p:cNvCxnSpPr/>
            <p:nvPr/>
          </p:nvCxnSpPr>
          <p:spPr>
            <a:xfrm>
              <a:off x="0" y="17713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직선 연결선 114"/>
            <p:cNvCxnSpPr/>
            <p:nvPr/>
          </p:nvCxnSpPr>
          <p:spPr>
            <a:xfrm>
              <a:off x="0" y="23523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연결선 115"/>
            <p:cNvCxnSpPr/>
            <p:nvPr/>
          </p:nvCxnSpPr>
          <p:spPr>
            <a:xfrm>
              <a:off x="0" y="29334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연결선 116"/>
            <p:cNvCxnSpPr/>
            <p:nvPr/>
          </p:nvCxnSpPr>
          <p:spPr>
            <a:xfrm>
              <a:off x="0" y="35144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직선 연결선 117"/>
            <p:cNvCxnSpPr/>
            <p:nvPr/>
          </p:nvCxnSpPr>
          <p:spPr>
            <a:xfrm>
              <a:off x="0" y="40954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직선 연결선 118"/>
            <p:cNvCxnSpPr/>
            <p:nvPr/>
          </p:nvCxnSpPr>
          <p:spPr>
            <a:xfrm>
              <a:off x="0" y="46764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/>
            <p:cNvCxnSpPr/>
            <p:nvPr/>
          </p:nvCxnSpPr>
          <p:spPr>
            <a:xfrm>
              <a:off x="0" y="52575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/>
            <p:cNvCxnSpPr/>
            <p:nvPr/>
          </p:nvCxnSpPr>
          <p:spPr>
            <a:xfrm>
              <a:off x="0" y="58385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/>
            <p:cNvCxnSpPr/>
            <p:nvPr/>
          </p:nvCxnSpPr>
          <p:spPr>
            <a:xfrm>
              <a:off x="0" y="64195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직사각형 9"/>
          <p:cNvSpPr/>
          <p:nvPr/>
        </p:nvSpPr>
        <p:spPr>
          <a:xfrm>
            <a:off x="27711" y="42782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000" dirty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2</a:t>
            </a:r>
            <a:r>
              <a:rPr lang="en-US" altLang="ko-KR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. </a:t>
            </a:r>
            <a:r>
              <a:rPr lang="ko-KR" alt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한국 정부의 독도 정책</a:t>
            </a:r>
            <a:endParaRPr lang="ko-KR" altLang="en-US" sz="3000" dirty="0">
              <a:solidFill>
                <a:prstClr val="black">
                  <a:lumMod val="65000"/>
                  <a:lumOff val="35000"/>
                </a:prst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78" name="모서리가 둥근 직사각형 77"/>
          <p:cNvSpPr/>
          <p:nvPr/>
        </p:nvSpPr>
        <p:spPr>
          <a:xfrm rot="1800000">
            <a:off x="7083181" y="1193949"/>
            <a:ext cx="27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9" name="모서리가 둥근 직사각형 78"/>
          <p:cNvSpPr/>
          <p:nvPr/>
        </p:nvSpPr>
        <p:spPr>
          <a:xfrm rot="3600000">
            <a:off x="7167270" y="1431422"/>
            <a:ext cx="36000" cy="16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Freeform 80"/>
          <p:cNvSpPr>
            <a:spLocks/>
          </p:cNvSpPr>
          <p:nvPr/>
        </p:nvSpPr>
        <p:spPr bwMode="auto">
          <a:xfrm>
            <a:off x="2604062" y="763344"/>
            <a:ext cx="4492619" cy="169040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>
              <a:solidFill>
                <a:prstClr val="white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736481" y="1225748"/>
            <a:ext cx="2286142" cy="2228030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2000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년 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10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월 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25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일</a:t>
            </a: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algn="ctr"/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‘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독도의 날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＇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선정</a:t>
            </a:r>
          </a:p>
        </p:txBody>
      </p:sp>
      <p:sp>
        <p:nvSpPr>
          <p:cNvPr id="8" name="타원 7"/>
          <p:cNvSpPr/>
          <p:nvPr/>
        </p:nvSpPr>
        <p:spPr>
          <a:xfrm>
            <a:off x="3381243" y="1206491"/>
            <a:ext cx="2526392" cy="22376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「문화재보호법」 제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6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조에 의한 천연기념물 제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336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호로 지정 </a:t>
            </a:r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(1982. 11)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6180211" y="1211014"/>
            <a:ext cx="2518752" cy="22461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「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도서지역의 생태계보전에 관한 특별법」 제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4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조 “</a:t>
            </a:r>
            <a:r>
              <a:rPr lang="ko-KR" alt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특정도서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”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지정</a:t>
            </a:r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(2000. 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09)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308411"/>
            <a:ext cx="2150081" cy="2150081"/>
          </a:xfrm>
          <a:prstGeom prst="rect">
            <a:avLst/>
          </a:prstGeom>
        </p:spPr>
      </p:pic>
      <p:cxnSp>
        <p:nvCxnSpPr>
          <p:cNvPr id="41" name="구부러진 연결선 40"/>
          <p:cNvCxnSpPr/>
          <p:nvPr/>
        </p:nvCxnSpPr>
        <p:spPr>
          <a:xfrm>
            <a:off x="2291183" y="3144619"/>
            <a:ext cx="1434264" cy="131573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구부러진 연결선 41"/>
          <p:cNvCxnSpPr/>
          <p:nvPr/>
        </p:nvCxnSpPr>
        <p:spPr>
          <a:xfrm rot="16200000" flipH="1">
            <a:off x="4128472" y="3689106"/>
            <a:ext cx="1077240" cy="20689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구부러진 연결선 42"/>
          <p:cNvCxnSpPr/>
          <p:nvPr/>
        </p:nvCxnSpPr>
        <p:spPr>
          <a:xfrm rot="10800000" flipV="1">
            <a:off x="5785978" y="3285690"/>
            <a:ext cx="1507337" cy="1223431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08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0" y="609323"/>
            <a:ext cx="9126000" cy="5810250"/>
            <a:chOff x="0" y="609323"/>
            <a:chExt cx="12168000" cy="5810250"/>
          </a:xfrm>
        </p:grpSpPr>
        <p:cxnSp>
          <p:nvCxnSpPr>
            <p:cNvPr id="28" name="직선 연결선 27"/>
            <p:cNvCxnSpPr/>
            <p:nvPr/>
          </p:nvCxnSpPr>
          <p:spPr>
            <a:xfrm>
              <a:off x="0" y="6093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/>
            <p:nvPr/>
          </p:nvCxnSpPr>
          <p:spPr>
            <a:xfrm>
              <a:off x="0" y="11903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/>
            <p:cNvCxnSpPr/>
            <p:nvPr/>
          </p:nvCxnSpPr>
          <p:spPr>
            <a:xfrm>
              <a:off x="0" y="17713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직선 연결선 114"/>
            <p:cNvCxnSpPr/>
            <p:nvPr/>
          </p:nvCxnSpPr>
          <p:spPr>
            <a:xfrm>
              <a:off x="0" y="23523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연결선 115"/>
            <p:cNvCxnSpPr/>
            <p:nvPr/>
          </p:nvCxnSpPr>
          <p:spPr>
            <a:xfrm>
              <a:off x="0" y="29334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연결선 116"/>
            <p:cNvCxnSpPr/>
            <p:nvPr/>
          </p:nvCxnSpPr>
          <p:spPr>
            <a:xfrm>
              <a:off x="0" y="35144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직선 연결선 117"/>
            <p:cNvCxnSpPr/>
            <p:nvPr/>
          </p:nvCxnSpPr>
          <p:spPr>
            <a:xfrm>
              <a:off x="0" y="40954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직선 연결선 118"/>
            <p:cNvCxnSpPr/>
            <p:nvPr/>
          </p:nvCxnSpPr>
          <p:spPr>
            <a:xfrm>
              <a:off x="0" y="46764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/>
            <p:cNvCxnSpPr/>
            <p:nvPr/>
          </p:nvCxnSpPr>
          <p:spPr>
            <a:xfrm>
              <a:off x="0" y="52575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/>
            <p:cNvCxnSpPr/>
            <p:nvPr/>
          </p:nvCxnSpPr>
          <p:spPr>
            <a:xfrm>
              <a:off x="0" y="58385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/>
            <p:cNvCxnSpPr/>
            <p:nvPr/>
          </p:nvCxnSpPr>
          <p:spPr>
            <a:xfrm>
              <a:off x="0" y="64195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직사각형 9"/>
          <p:cNvSpPr/>
          <p:nvPr/>
        </p:nvSpPr>
        <p:spPr>
          <a:xfrm>
            <a:off x="27711" y="42782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000" dirty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2</a:t>
            </a:r>
            <a:r>
              <a:rPr lang="en-US" altLang="ko-KR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. </a:t>
            </a:r>
            <a:r>
              <a:rPr lang="ko-KR" alt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한국 정부의 독도 정책</a:t>
            </a:r>
            <a:endParaRPr lang="ko-KR" altLang="en-US" sz="3000" dirty="0">
              <a:solidFill>
                <a:prstClr val="black">
                  <a:lumMod val="65000"/>
                  <a:lumOff val="35000"/>
                </a:prst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78" name="모서리가 둥근 직사각형 77"/>
          <p:cNvSpPr/>
          <p:nvPr/>
        </p:nvSpPr>
        <p:spPr>
          <a:xfrm rot="1800000">
            <a:off x="7083181" y="1193949"/>
            <a:ext cx="27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9" name="모서리가 둥근 직사각형 78"/>
          <p:cNvSpPr/>
          <p:nvPr/>
        </p:nvSpPr>
        <p:spPr>
          <a:xfrm rot="3600000">
            <a:off x="7167270" y="1431422"/>
            <a:ext cx="36000" cy="16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0" name="모서리가 둥근 직사각형 79"/>
          <p:cNvSpPr/>
          <p:nvPr/>
        </p:nvSpPr>
        <p:spPr>
          <a:xfrm>
            <a:off x="6906128" y="1208486"/>
            <a:ext cx="27000" cy="2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97106" y="1456333"/>
            <a:ext cx="2404685" cy="13301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5B4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동북아 역사 재단을 </a:t>
            </a: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algn="ctr"/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비롯한 전담 연구 기관 다수 설립</a:t>
            </a: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algn="ctr"/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(2006)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222482" y="1457545"/>
            <a:ext cx="2196413" cy="13324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5B4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독도 체험관 설립 </a:t>
            </a: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algn="ctr"/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(2012)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25" name="Freeform 80"/>
          <p:cNvSpPr>
            <a:spLocks/>
          </p:cNvSpPr>
          <p:nvPr/>
        </p:nvSpPr>
        <p:spPr bwMode="auto">
          <a:xfrm>
            <a:off x="1763688" y="800330"/>
            <a:ext cx="6355351" cy="219533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>
              <a:solidFill>
                <a:prstClr val="white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3475036" y="1456465"/>
            <a:ext cx="2474201" cy="1332763"/>
          </a:xfrm>
          <a:prstGeom prst="rect">
            <a:avLst/>
          </a:prstGeom>
          <a:solidFill>
            <a:schemeClr val="bg2"/>
          </a:solidFill>
          <a:ln w="25400">
            <a:solidFill>
              <a:srgbClr val="5B4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2008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년 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8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월 정부합동 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‘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독도영토관리대책단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’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설치</a:t>
            </a:r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939" y="3797244"/>
            <a:ext cx="3415520" cy="2275375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37" name="구부러진 연결선 36"/>
          <p:cNvCxnSpPr/>
          <p:nvPr/>
        </p:nvCxnSpPr>
        <p:spPr>
          <a:xfrm rot="16200000" flipH="1">
            <a:off x="1873096" y="2785549"/>
            <a:ext cx="1279612" cy="1107221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구부러진 연결선 37"/>
          <p:cNvCxnSpPr/>
          <p:nvPr/>
        </p:nvCxnSpPr>
        <p:spPr>
          <a:xfrm rot="5400000">
            <a:off x="6137917" y="2679158"/>
            <a:ext cx="1302854" cy="122918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구부러진 연결선 38"/>
          <p:cNvCxnSpPr/>
          <p:nvPr/>
        </p:nvCxnSpPr>
        <p:spPr>
          <a:xfrm rot="16200000" flipH="1">
            <a:off x="4149652" y="3122463"/>
            <a:ext cx="1077240" cy="20689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9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0" y="609323"/>
            <a:ext cx="9126000" cy="5810250"/>
            <a:chOff x="0" y="609323"/>
            <a:chExt cx="12168000" cy="5810250"/>
          </a:xfrm>
        </p:grpSpPr>
        <p:cxnSp>
          <p:nvCxnSpPr>
            <p:cNvPr id="28" name="직선 연결선 27"/>
            <p:cNvCxnSpPr/>
            <p:nvPr/>
          </p:nvCxnSpPr>
          <p:spPr>
            <a:xfrm>
              <a:off x="0" y="6093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/>
            <p:nvPr/>
          </p:nvCxnSpPr>
          <p:spPr>
            <a:xfrm>
              <a:off x="0" y="11903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/>
            <p:cNvCxnSpPr/>
            <p:nvPr/>
          </p:nvCxnSpPr>
          <p:spPr>
            <a:xfrm>
              <a:off x="0" y="17713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직선 연결선 114"/>
            <p:cNvCxnSpPr/>
            <p:nvPr/>
          </p:nvCxnSpPr>
          <p:spPr>
            <a:xfrm>
              <a:off x="0" y="23523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연결선 115"/>
            <p:cNvCxnSpPr/>
            <p:nvPr/>
          </p:nvCxnSpPr>
          <p:spPr>
            <a:xfrm>
              <a:off x="0" y="29334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연결선 116"/>
            <p:cNvCxnSpPr/>
            <p:nvPr/>
          </p:nvCxnSpPr>
          <p:spPr>
            <a:xfrm>
              <a:off x="0" y="35144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직선 연결선 117"/>
            <p:cNvCxnSpPr/>
            <p:nvPr/>
          </p:nvCxnSpPr>
          <p:spPr>
            <a:xfrm>
              <a:off x="0" y="40954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직선 연결선 118"/>
            <p:cNvCxnSpPr/>
            <p:nvPr/>
          </p:nvCxnSpPr>
          <p:spPr>
            <a:xfrm>
              <a:off x="0" y="467649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/>
            <p:cNvCxnSpPr/>
            <p:nvPr/>
          </p:nvCxnSpPr>
          <p:spPr>
            <a:xfrm>
              <a:off x="0" y="525752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/>
            <p:cNvCxnSpPr/>
            <p:nvPr/>
          </p:nvCxnSpPr>
          <p:spPr>
            <a:xfrm>
              <a:off x="0" y="5838548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/>
            <p:cNvCxnSpPr/>
            <p:nvPr/>
          </p:nvCxnSpPr>
          <p:spPr>
            <a:xfrm>
              <a:off x="0" y="6419573"/>
              <a:ext cx="12168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  <a:alpha val="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직사각형 9"/>
          <p:cNvSpPr/>
          <p:nvPr/>
        </p:nvSpPr>
        <p:spPr>
          <a:xfrm>
            <a:off x="27711" y="42782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그 밖의 한국 정부의 독도 정책</a:t>
            </a:r>
            <a:endParaRPr lang="ko-KR" altLang="en-US" sz="3000" dirty="0">
              <a:solidFill>
                <a:prstClr val="black">
                  <a:lumMod val="65000"/>
                  <a:lumOff val="35000"/>
                </a:prst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78" name="모서리가 둥근 직사각형 77"/>
          <p:cNvSpPr/>
          <p:nvPr/>
        </p:nvSpPr>
        <p:spPr>
          <a:xfrm rot="1800000">
            <a:off x="7083181" y="1193949"/>
            <a:ext cx="27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9" name="모서리가 둥근 직사각형 78"/>
          <p:cNvSpPr/>
          <p:nvPr/>
        </p:nvSpPr>
        <p:spPr>
          <a:xfrm rot="3600000">
            <a:off x="7167270" y="1431422"/>
            <a:ext cx="36000" cy="16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0" name="모서리가 둥근 직사각형 79"/>
          <p:cNvSpPr/>
          <p:nvPr/>
        </p:nvSpPr>
        <p:spPr>
          <a:xfrm>
            <a:off x="6906128" y="1208486"/>
            <a:ext cx="27000" cy="2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596336" y="6516994"/>
            <a:ext cx="14093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800" smtClean="0"/>
              <a:t>출처</a:t>
            </a:r>
            <a:r>
              <a:rPr lang="en-US" altLang="ko-KR" sz="800" smtClean="0"/>
              <a:t>: </a:t>
            </a:r>
            <a:r>
              <a:rPr lang="ko-KR" altLang="en-US" sz="800" smtClean="0"/>
              <a:t>네이버 시사상식사전</a:t>
            </a:r>
            <a:endParaRPr lang="ko-KR" altLang="en-US" sz="800" dirty="0"/>
          </a:p>
        </p:txBody>
      </p:sp>
      <p:sp>
        <p:nvSpPr>
          <p:cNvPr id="25" name="Freeform 80"/>
          <p:cNvSpPr>
            <a:spLocks/>
          </p:cNvSpPr>
          <p:nvPr/>
        </p:nvSpPr>
        <p:spPr bwMode="auto">
          <a:xfrm>
            <a:off x="1763688" y="736128"/>
            <a:ext cx="6355351" cy="219533"/>
          </a:xfrm>
          <a:custGeom>
            <a:avLst/>
            <a:gdLst>
              <a:gd name="T0" fmla="*/ 3780 w 32303"/>
              <a:gd name="T1" fmla="*/ 8265 h 8429"/>
              <a:gd name="T2" fmla="*/ 1677 w 32303"/>
              <a:gd name="T3" fmla="*/ 8421 h 8429"/>
              <a:gd name="T4" fmla="*/ 3797 w 32303"/>
              <a:gd name="T5" fmla="*/ 8375 h 8429"/>
              <a:gd name="T6" fmla="*/ 5618 w 32303"/>
              <a:gd name="T7" fmla="*/ 8372 h 8429"/>
              <a:gd name="T8" fmla="*/ 13404 w 32303"/>
              <a:gd name="T9" fmla="*/ 8139 h 8429"/>
              <a:gd name="T10" fmla="*/ 15633 w 32303"/>
              <a:gd name="T11" fmla="*/ 8033 h 8429"/>
              <a:gd name="T12" fmla="*/ 15995 w 32303"/>
              <a:gd name="T13" fmla="*/ 7964 h 8429"/>
              <a:gd name="T14" fmla="*/ 20243 w 32303"/>
              <a:gd name="T15" fmla="*/ 7366 h 8429"/>
              <a:gd name="T16" fmla="*/ 22879 w 32303"/>
              <a:gd name="T17" fmla="*/ 7120 h 8429"/>
              <a:gd name="T18" fmla="*/ 23215 w 32303"/>
              <a:gd name="T19" fmla="*/ 6837 h 8429"/>
              <a:gd name="T20" fmla="*/ 21646 w 32303"/>
              <a:gd name="T21" fmla="*/ 6656 h 8429"/>
              <a:gd name="T22" fmla="*/ 18005 w 32303"/>
              <a:gd name="T23" fmla="*/ 6812 h 8429"/>
              <a:gd name="T24" fmla="*/ 20783 w 32303"/>
              <a:gd name="T25" fmla="*/ 6300 h 8429"/>
              <a:gd name="T26" fmla="*/ 24423 w 32303"/>
              <a:gd name="T27" fmla="*/ 5872 h 8429"/>
              <a:gd name="T28" fmla="*/ 24754 w 32303"/>
              <a:gd name="T29" fmla="*/ 5835 h 8429"/>
              <a:gd name="T30" fmla="*/ 22963 w 32303"/>
              <a:gd name="T31" fmla="*/ 5932 h 8429"/>
              <a:gd name="T32" fmla="*/ 24745 w 32303"/>
              <a:gd name="T33" fmla="*/ 5756 h 8429"/>
              <a:gd name="T34" fmla="*/ 27739 w 32303"/>
              <a:gd name="T35" fmla="*/ 5504 h 8429"/>
              <a:gd name="T36" fmla="*/ 27362 w 32303"/>
              <a:gd name="T37" fmla="*/ 5433 h 8429"/>
              <a:gd name="T38" fmla="*/ 28102 w 32303"/>
              <a:gd name="T39" fmla="*/ 5305 h 8429"/>
              <a:gd name="T40" fmla="*/ 28285 w 32303"/>
              <a:gd name="T41" fmla="*/ 5280 h 8429"/>
              <a:gd name="T42" fmla="*/ 28397 w 32303"/>
              <a:gd name="T43" fmla="*/ 5227 h 8429"/>
              <a:gd name="T44" fmla="*/ 29515 w 32303"/>
              <a:gd name="T45" fmla="*/ 5166 h 8429"/>
              <a:gd name="T46" fmla="*/ 25391 w 32303"/>
              <a:gd name="T47" fmla="*/ 5168 h 8429"/>
              <a:gd name="T48" fmla="*/ 26220 w 32303"/>
              <a:gd name="T49" fmla="*/ 5129 h 8429"/>
              <a:gd name="T50" fmla="*/ 26712 w 32303"/>
              <a:gd name="T51" fmla="*/ 5056 h 8429"/>
              <a:gd name="T52" fmla="*/ 27483 w 32303"/>
              <a:gd name="T53" fmla="*/ 5011 h 8429"/>
              <a:gd name="T54" fmla="*/ 30470 w 32303"/>
              <a:gd name="T55" fmla="*/ 5007 h 8429"/>
              <a:gd name="T56" fmla="*/ 31177 w 32303"/>
              <a:gd name="T57" fmla="*/ 4973 h 8429"/>
              <a:gd name="T58" fmla="*/ 27044 w 32303"/>
              <a:gd name="T59" fmla="*/ 4816 h 8429"/>
              <a:gd name="T60" fmla="*/ 26720 w 32303"/>
              <a:gd name="T61" fmla="*/ 4715 h 8429"/>
              <a:gd name="T62" fmla="*/ 27517 w 32303"/>
              <a:gd name="T63" fmla="*/ 4684 h 8429"/>
              <a:gd name="T64" fmla="*/ 28411 w 32303"/>
              <a:gd name="T65" fmla="*/ 4536 h 8429"/>
              <a:gd name="T66" fmla="*/ 29220 w 32303"/>
              <a:gd name="T67" fmla="*/ 4012 h 8429"/>
              <a:gd name="T68" fmla="*/ 28234 w 32303"/>
              <a:gd name="T69" fmla="*/ 3343 h 8429"/>
              <a:gd name="T70" fmla="*/ 28745 w 32303"/>
              <a:gd name="T71" fmla="*/ 3108 h 8429"/>
              <a:gd name="T72" fmla="*/ 28274 w 32303"/>
              <a:gd name="T73" fmla="*/ 2953 h 8429"/>
              <a:gd name="T74" fmla="*/ 26856 w 32303"/>
              <a:gd name="T75" fmla="*/ 2318 h 8429"/>
              <a:gd name="T76" fmla="*/ 26052 w 32303"/>
              <a:gd name="T77" fmla="*/ 2018 h 8429"/>
              <a:gd name="T78" fmla="*/ 26952 w 32303"/>
              <a:gd name="T79" fmla="*/ 1578 h 8429"/>
              <a:gd name="T80" fmla="*/ 26676 w 32303"/>
              <a:gd name="T81" fmla="*/ 918 h 8429"/>
              <a:gd name="T82" fmla="*/ 24473 w 32303"/>
              <a:gd name="T83" fmla="*/ 704 h 8429"/>
              <a:gd name="T84" fmla="*/ 24453 w 32303"/>
              <a:gd name="T85" fmla="*/ 200 h 8429"/>
              <a:gd name="T86" fmla="*/ 1747 w 32303"/>
              <a:gd name="T87" fmla="*/ 1931 h 8429"/>
              <a:gd name="T88" fmla="*/ 3394 w 32303"/>
              <a:gd name="T89" fmla="*/ 2171 h 8429"/>
              <a:gd name="T90" fmla="*/ 3151 w 32303"/>
              <a:gd name="T91" fmla="*/ 2402 h 8429"/>
              <a:gd name="T92" fmla="*/ 766 w 32303"/>
              <a:gd name="T93" fmla="*/ 3530 h 8429"/>
              <a:gd name="T94" fmla="*/ 2706 w 32303"/>
              <a:gd name="T95" fmla="*/ 4261 h 8429"/>
              <a:gd name="T96" fmla="*/ 1588 w 32303"/>
              <a:gd name="T97" fmla="*/ 4792 h 8429"/>
              <a:gd name="T98" fmla="*/ 2445 w 32303"/>
              <a:gd name="T99" fmla="*/ 5520 h 8429"/>
              <a:gd name="T100" fmla="*/ 1568 w 32303"/>
              <a:gd name="T101" fmla="*/ 7664 h 8429"/>
              <a:gd name="T102" fmla="*/ 565 w 32303"/>
              <a:gd name="T103" fmla="*/ 8107 h 8429"/>
              <a:gd name="T104" fmla="*/ 1230 w 32303"/>
              <a:gd name="T105" fmla="*/ 8345 h 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303" h="8429">
                <a:moveTo>
                  <a:pt x="1230" y="8345"/>
                </a:moveTo>
                <a:cubicBezTo>
                  <a:pt x="1900" y="8288"/>
                  <a:pt x="2570" y="8229"/>
                  <a:pt x="3239" y="8167"/>
                </a:cubicBezTo>
                <a:cubicBezTo>
                  <a:pt x="3704" y="8171"/>
                  <a:pt x="3434" y="8216"/>
                  <a:pt x="3249" y="8247"/>
                </a:cubicBezTo>
                <a:cubicBezTo>
                  <a:pt x="3157" y="8263"/>
                  <a:pt x="3087" y="8274"/>
                  <a:pt x="3141" y="8279"/>
                </a:cubicBezTo>
                <a:cubicBezTo>
                  <a:pt x="3195" y="8282"/>
                  <a:pt x="3373" y="8278"/>
                  <a:pt x="3780" y="8265"/>
                </a:cubicBezTo>
                <a:lnTo>
                  <a:pt x="3343" y="8288"/>
                </a:lnTo>
                <a:cubicBezTo>
                  <a:pt x="3111" y="8304"/>
                  <a:pt x="4125" y="8247"/>
                  <a:pt x="4507" y="8237"/>
                </a:cubicBezTo>
                <a:cubicBezTo>
                  <a:pt x="4698" y="8232"/>
                  <a:pt x="4731" y="8239"/>
                  <a:pt x="4372" y="8268"/>
                </a:cubicBezTo>
                <a:cubicBezTo>
                  <a:pt x="4012" y="8296"/>
                  <a:pt x="3260" y="8347"/>
                  <a:pt x="1878" y="8413"/>
                </a:cubicBezTo>
                <a:lnTo>
                  <a:pt x="1677" y="8421"/>
                </a:lnTo>
                <a:cubicBezTo>
                  <a:pt x="1712" y="8421"/>
                  <a:pt x="2114" y="8405"/>
                  <a:pt x="1578" y="8429"/>
                </a:cubicBezTo>
                <a:cubicBezTo>
                  <a:pt x="1989" y="8411"/>
                  <a:pt x="2401" y="8391"/>
                  <a:pt x="2812" y="8371"/>
                </a:cubicBezTo>
                <a:cubicBezTo>
                  <a:pt x="3318" y="8355"/>
                  <a:pt x="4281" y="8322"/>
                  <a:pt x="4418" y="8327"/>
                </a:cubicBezTo>
                <a:cubicBezTo>
                  <a:pt x="4195" y="8338"/>
                  <a:pt x="3781" y="8354"/>
                  <a:pt x="3459" y="8366"/>
                </a:cubicBezTo>
                <a:cubicBezTo>
                  <a:pt x="3571" y="8368"/>
                  <a:pt x="3684" y="8371"/>
                  <a:pt x="3797" y="8375"/>
                </a:cubicBezTo>
                <a:lnTo>
                  <a:pt x="2495" y="8421"/>
                </a:lnTo>
                <a:lnTo>
                  <a:pt x="4295" y="8373"/>
                </a:lnTo>
                <a:cubicBezTo>
                  <a:pt x="4879" y="8359"/>
                  <a:pt x="5183" y="8356"/>
                  <a:pt x="4418" y="8386"/>
                </a:cubicBezTo>
                <a:cubicBezTo>
                  <a:pt x="6324" y="8329"/>
                  <a:pt x="5562" y="8369"/>
                  <a:pt x="6532" y="8343"/>
                </a:cubicBezTo>
                <a:lnTo>
                  <a:pt x="5618" y="8372"/>
                </a:lnTo>
                <a:cubicBezTo>
                  <a:pt x="5729" y="8376"/>
                  <a:pt x="5918" y="8383"/>
                  <a:pt x="6201" y="8388"/>
                </a:cubicBezTo>
                <a:cubicBezTo>
                  <a:pt x="6485" y="8394"/>
                  <a:pt x="6864" y="8398"/>
                  <a:pt x="7353" y="8395"/>
                </a:cubicBezTo>
                <a:cubicBezTo>
                  <a:pt x="7353" y="8395"/>
                  <a:pt x="8357" y="8363"/>
                  <a:pt x="9615" y="8310"/>
                </a:cubicBezTo>
                <a:cubicBezTo>
                  <a:pt x="10244" y="8284"/>
                  <a:pt x="10937" y="8254"/>
                  <a:pt x="11599" y="8223"/>
                </a:cubicBezTo>
                <a:lnTo>
                  <a:pt x="13404" y="8139"/>
                </a:lnTo>
                <a:cubicBezTo>
                  <a:pt x="12888" y="8199"/>
                  <a:pt x="13638" y="8146"/>
                  <a:pt x="14279" y="8119"/>
                </a:cubicBezTo>
                <a:lnTo>
                  <a:pt x="13804" y="8128"/>
                </a:lnTo>
                <a:cubicBezTo>
                  <a:pt x="14269" y="8086"/>
                  <a:pt x="15472" y="8051"/>
                  <a:pt x="15806" y="8025"/>
                </a:cubicBezTo>
                <a:lnTo>
                  <a:pt x="15472" y="8036"/>
                </a:lnTo>
                <a:lnTo>
                  <a:pt x="15633" y="8033"/>
                </a:lnTo>
                <a:cubicBezTo>
                  <a:pt x="15421" y="8041"/>
                  <a:pt x="15273" y="8044"/>
                  <a:pt x="15154" y="8046"/>
                </a:cubicBezTo>
                <a:cubicBezTo>
                  <a:pt x="14896" y="8054"/>
                  <a:pt x="14694" y="8059"/>
                  <a:pt x="14765" y="8048"/>
                </a:cubicBezTo>
                <a:lnTo>
                  <a:pt x="14892" y="8046"/>
                </a:lnTo>
                <a:cubicBezTo>
                  <a:pt x="14716" y="8038"/>
                  <a:pt x="14904" y="8010"/>
                  <a:pt x="14990" y="7997"/>
                </a:cubicBezTo>
                <a:lnTo>
                  <a:pt x="15995" y="7964"/>
                </a:lnTo>
                <a:cubicBezTo>
                  <a:pt x="15037" y="7983"/>
                  <a:pt x="15766" y="7921"/>
                  <a:pt x="16742" y="7838"/>
                </a:cubicBezTo>
                <a:cubicBezTo>
                  <a:pt x="17717" y="7756"/>
                  <a:pt x="18939" y="7650"/>
                  <a:pt x="18970" y="7629"/>
                </a:cubicBezTo>
                <a:cubicBezTo>
                  <a:pt x="19602" y="7580"/>
                  <a:pt x="19523" y="7560"/>
                  <a:pt x="19364" y="7544"/>
                </a:cubicBezTo>
                <a:cubicBezTo>
                  <a:pt x="19206" y="7528"/>
                  <a:pt x="18968" y="7516"/>
                  <a:pt x="19284" y="7474"/>
                </a:cubicBezTo>
                <a:cubicBezTo>
                  <a:pt x="19444" y="7426"/>
                  <a:pt x="19809" y="7396"/>
                  <a:pt x="20243" y="7366"/>
                </a:cubicBezTo>
                <a:cubicBezTo>
                  <a:pt x="20677" y="7337"/>
                  <a:pt x="21179" y="7310"/>
                  <a:pt x="21611" y="7263"/>
                </a:cubicBezTo>
                <a:cubicBezTo>
                  <a:pt x="21924" y="7217"/>
                  <a:pt x="21631" y="7236"/>
                  <a:pt x="21252" y="7265"/>
                </a:cubicBezTo>
                <a:cubicBezTo>
                  <a:pt x="20872" y="7294"/>
                  <a:pt x="20406" y="7331"/>
                  <a:pt x="20372" y="7322"/>
                </a:cubicBezTo>
                <a:cubicBezTo>
                  <a:pt x="20836" y="7275"/>
                  <a:pt x="21300" y="7226"/>
                  <a:pt x="21764" y="7175"/>
                </a:cubicBezTo>
                <a:cubicBezTo>
                  <a:pt x="21887" y="7207"/>
                  <a:pt x="22491" y="7151"/>
                  <a:pt x="22879" y="7120"/>
                </a:cubicBezTo>
                <a:cubicBezTo>
                  <a:pt x="22962" y="7084"/>
                  <a:pt x="23463" y="7014"/>
                  <a:pt x="23691" y="6963"/>
                </a:cubicBezTo>
                <a:cubicBezTo>
                  <a:pt x="23920" y="6914"/>
                  <a:pt x="23878" y="6886"/>
                  <a:pt x="22877" y="6944"/>
                </a:cubicBezTo>
                <a:cubicBezTo>
                  <a:pt x="23830" y="6798"/>
                  <a:pt x="24632" y="6739"/>
                  <a:pt x="24728" y="6696"/>
                </a:cubicBezTo>
                <a:cubicBezTo>
                  <a:pt x="24363" y="6734"/>
                  <a:pt x="24034" y="6781"/>
                  <a:pt x="23630" y="6810"/>
                </a:cubicBezTo>
                <a:cubicBezTo>
                  <a:pt x="24511" y="6715"/>
                  <a:pt x="23411" y="6810"/>
                  <a:pt x="23215" y="6837"/>
                </a:cubicBezTo>
                <a:cubicBezTo>
                  <a:pt x="22778" y="6843"/>
                  <a:pt x="23686" y="6716"/>
                  <a:pt x="24427" y="6599"/>
                </a:cubicBezTo>
                <a:cubicBezTo>
                  <a:pt x="25168" y="6483"/>
                  <a:pt x="25744" y="6380"/>
                  <a:pt x="24645" y="6463"/>
                </a:cubicBezTo>
                <a:lnTo>
                  <a:pt x="25046" y="6431"/>
                </a:lnTo>
                <a:cubicBezTo>
                  <a:pt x="23410" y="6550"/>
                  <a:pt x="21823" y="6693"/>
                  <a:pt x="20917" y="6735"/>
                </a:cubicBezTo>
                <a:lnTo>
                  <a:pt x="21646" y="6656"/>
                </a:lnTo>
                <a:lnTo>
                  <a:pt x="20941" y="6683"/>
                </a:lnTo>
                <a:cubicBezTo>
                  <a:pt x="21470" y="6619"/>
                  <a:pt x="21906" y="6593"/>
                  <a:pt x="22107" y="6577"/>
                </a:cubicBezTo>
                <a:cubicBezTo>
                  <a:pt x="21727" y="6582"/>
                  <a:pt x="21761" y="6550"/>
                  <a:pt x="21917" y="6506"/>
                </a:cubicBezTo>
                <a:cubicBezTo>
                  <a:pt x="22072" y="6462"/>
                  <a:pt x="22349" y="6406"/>
                  <a:pt x="22456" y="6367"/>
                </a:cubicBezTo>
                <a:cubicBezTo>
                  <a:pt x="20973" y="6518"/>
                  <a:pt x="19489" y="6666"/>
                  <a:pt x="18005" y="6812"/>
                </a:cubicBezTo>
                <a:cubicBezTo>
                  <a:pt x="18518" y="6746"/>
                  <a:pt x="19295" y="6646"/>
                  <a:pt x="19764" y="6577"/>
                </a:cubicBezTo>
                <a:cubicBezTo>
                  <a:pt x="20233" y="6508"/>
                  <a:pt x="20395" y="6469"/>
                  <a:pt x="19677" y="6529"/>
                </a:cubicBezTo>
                <a:lnTo>
                  <a:pt x="21173" y="6367"/>
                </a:lnTo>
                <a:cubicBezTo>
                  <a:pt x="22597" y="6190"/>
                  <a:pt x="22285" y="6201"/>
                  <a:pt x="21725" y="6243"/>
                </a:cubicBezTo>
                <a:cubicBezTo>
                  <a:pt x="21164" y="6285"/>
                  <a:pt x="20354" y="6358"/>
                  <a:pt x="20783" y="6300"/>
                </a:cubicBezTo>
                <a:lnTo>
                  <a:pt x="22409" y="6103"/>
                </a:lnTo>
                <a:lnTo>
                  <a:pt x="22385" y="6152"/>
                </a:lnTo>
                <a:cubicBezTo>
                  <a:pt x="22796" y="6090"/>
                  <a:pt x="23134" y="6042"/>
                  <a:pt x="23502" y="5993"/>
                </a:cubicBezTo>
                <a:lnTo>
                  <a:pt x="24089" y="5916"/>
                </a:lnTo>
                <a:lnTo>
                  <a:pt x="24423" y="5872"/>
                </a:lnTo>
                <a:lnTo>
                  <a:pt x="24512" y="5861"/>
                </a:lnTo>
                <a:lnTo>
                  <a:pt x="24558" y="5855"/>
                </a:lnTo>
                <a:cubicBezTo>
                  <a:pt x="24573" y="5853"/>
                  <a:pt x="24589" y="5852"/>
                  <a:pt x="24604" y="5850"/>
                </a:cubicBezTo>
                <a:cubicBezTo>
                  <a:pt x="24667" y="5845"/>
                  <a:pt x="24731" y="5839"/>
                  <a:pt x="24797" y="5832"/>
                </a:cubicBezTo>
                <a:lnTo>
                  <a:pt x="24754" y="5835"/>
                </a:lnTo>
                <a:lnTo>
                  <a:pt x="24644" y="5847"/>
                </a:lnTo>
                <a:lnTo>
                  <a:pt x="24511" y="5859"/>
                </a:lnTo>
                <a:cubicBezTo>
                  <a:pt x="24498" y="5861"/>
                  <a:pt x="24484" y="5860"/>
                  <a:pt x="24471" y="5861"/>
                </a:cubicBezTo>
                <a:cubicBezTo>
                  <a:pt x="23658" y="5934"/>
                  <a:pt x="23099" y="5973"/>
                  <a:pt x="23151" y="5951"/>
                </a:cubicBezTo>
                <a:cubicBezTo>
                  <a:pt x="23265" y="5929"/>
                  <a:pt x="23021" y="5940"/>
                  <a:pt x="22963" y="5932"/>
                </a:cubicBezTo>
                <a:cubicBezTo>
                  <a:pt x="22906" y="5925"/>
                  <a:pt x="23036" y="5898"/>
                  <a:pt x="23898" y="5810"/>
                </a:cubicBezTo>
                <a:lnTo>
                  <a:pt x="22228" y="5935"/>
                </a:lnTo>
                <a:cubicBezTo>
                  <a:pt x="22559" y="5898"/>
                  <a:pt x="22889" y="5862"/>
                  <a:pt x="23220" y="5827"/>
                </a:cubicBezTo>
                <a:lnTo>
                  <a:pt x="24549" y="5725"/>
                </a:lnTo>
                <a:cubicBezTo>
                  <a:pt x="24510" y="5740"/>
                  <a:pt x="24619" y="5749"/>
                  <a:pt x="24745" y="5756"/>
                </a:cubicBezTo>
                <a:cubicBezTo>
                  <a:pt x="24872" y="5763"/>
                  <a:pt x="25017" y="5769"/>
                  <a:pt x="25052" y="5780"/>
                </a:cubicBezTo>
                <a:lnTo>
                  <a:pt x="25658" y="5726"/>
                </a:lnTo>
                <a:cubicBezTo>
                  <a:pt x="25655" y="5712"/>
                  <a:pt x="25065" y="5743"/>
                  <a:pt x="25196" y="5721"/>
                </a:cubicBezTo>
                <a:cubicBezTo>
                  <a:pt x="25329" y="5707"/>
                  <a:pt x="25740" y="5669"/>
                  <a:pt x="26230" y="5626"/>
                </a:cubicBezTo>
                <a:cubicBezTo>
                  <a:pt x="26721" y="5584"/>
                  <a:pt x="27290" y="5538"/>
                  <a:pt x="27739" y="5504"/>
                </a:cubicBezTo>
                <a:lnTo>
                  <a:pt x="26438" y="5602"/>
                </a:lnTo>
                <a:cubicBezTo>
                  <a:pt x="26361" y="5585"/>
                  <a:pt x="26307" y="5577"/>
                  <a:pt x="26460" y="5554"/>
                </a:cubicBezTo>
                <a:cubicBezTo>
                  <a:pt x="26613" y="5531"/>
                  <a:pt x="26972" y="5492"/>
                  <a:pt x="27724" y="5424"/>
                </a:cubicBezTo>
                <a:lnTo>
                  <a:pt x="27056" y="5471"/>
                </a:lnTo>
                <a:cubicBezTo>
                  <a:pt x="26664" y="5488"/>
                  <a:pt x="26280" y="5502"/>
                  <a:pt x="27362" y="5433"/>
                </a:cubicBezTo>
                <a:cubicBezTo>
                  <a:pt x="27580" y="5394"/>
                  <a:pt x="28418" y="5322"/>
                  <a:pt x="30104" y="5232"/>
                </a:cubicBezTo>
                <a:lnTo>
                  <a:pt x="28535" y="5307"/>
                </a:lnTo>
                <a:cubicBezTo>
                  <a:pt x="28578" y="5302"/>
                  <a:pt x="29192" y="5271"/>
                  <a:pt x="29521" y="5254"/>
                </a:cubicBezTo>
                <a:cubicBezTo>
                  <a:pt x="29850" y="5237"/>
                  <a:pt x="29894" y="5234"/>
                  <a:pt x="28795" y="5283"/>
                </a:cubicBezTo>
                <a:lnTo>
                  <a:pt x="28102" y="5305"/>
                </a:lnTo>
                <a:cubicBezTo>
                  <a:pt x="28222" y="5294"/>
                  <a:pt x="27325" y="5326"/>
                  <a:pt x="28226" y="5283"/>
                </a:cubicBezTo>
                <a:lnTo>
                  <a:pt x="28227" y="5283"/>
                </a:lnTo>
                <a:lnTo>
                  <a:pt x="28231" y="5283"/>
                </a:lnTo>
                <a:lnTo>
                  <a:pt x="28416" y="5274"/>
                </a:lnTo>
                <a:lnTo>
                  <a:pt x="28285" y="5280"/>
                </a:lnTo>
                <a:cubicBezTo>
                  <a:pt x="28979" y="5240"/>
                  <a:pt x="26878" y="5333"/>
                  <a:pt x="27781" y="5283"/>
                </a:cubicBezTo>
                <a:cubicBezTo>
                  <a:pt x="28339" y="5260"/>
                  <a:pt x="27841" y="5277"/>
                  <a:pt x="27248" y="5295"/>
                </a:cubicBezTo>
                <a:cubicBezTo>
                  <a:pt x="26655" y="5314"/>
                  <a:pt x="25967" y="5334"/>
                  <a:pt x="26144" y="5322"/>
                </a:cubicBezTo>
                <a:cubicBezTo>
                  <a:pt x="26895" y="5294"/>
                  <a:pt x="27645" y="5267"/>
                  <a:pt x="28396" y="5241"/>
                </a:cubicBezTo>
                <a:cubicBezTo>
                  <a:pt x="29042" y="5215"/>
                  <a:pt x="28801" y="5220"/>
                  <a:pt x="28397" y="5227"/>
                </a:cubicBezTo>
                <a:cubicBezTo>
                  <a:pt x="27992" y="5233"/>
                  <a:pt x="27426" y="5241"/>
                  <a:pt x="27422" y="5230"/>
                </a:cubicBezTo>
                <a:cubicBezTo>
                  <a:pt x="27823" y="5215"/>
                  <a:pt x="28504" y="5197"/>
                  <a:pt x="29298" y="5180"/>
                </a:cubicBezTo>
                <a:lnTo>
                  <a:pt x="31852" y="5127"/>
                </a:lnTo>
                <a:lnTo>
                  <a:pt x="30281" y="5157"/>
                </a:lnTo>
                <a:cubicBezTo>
                  <a:pt x="30079" y="5160"/>
                  <a:pt x="30011" y="5161"/>
                  <a:pt x="29515" y="5166"/>
                </a:cubicBezTo>
                <a:lnTo>
                  <a:pt x="31307" y="5135"/>
                </a:lnTo>
                <a:cubicBezTo>
                  <a:pt x="32303" y="5116"/>
                  <a:pt x="30541" y="5146"/>
                  <a:pt x="30591" y="5142"/>
                </a:cubicBezTo>
                <a:cubicBezTo>
                  <a:pt x="28991" y="5165"/>
                  <a:pt x="26444" y="5197"/>
                  <a:pt x="26341" y="5194"/>
                </a:cubicBezTo>
                <a:lnTo>
                  <a:pt x="25842" y="5205"/>
                </a:lnTo>
                <a:cubicBezTo>
                  <a:pt x="24987" y="5205"/>
                  <a:pt x="24588" y="5190"/>
                  <a:pt x="25391" y="5168"/>
                </a:cubicBezTo>
                <a:lnTo>
                  <a:pt x="26195" y="5163"/>
                </a:lnTo>
                <a:lnTo>
                  <a:pt x="25787" y="5150"/>
                </a:lnTo>
                <a:lnTo>
                  <a:pt x="26817" y="5144"/>
                </a:lnTo>
                <a:lnTo>
                  <a:pt x="26497" y="5126"/>
                </a:lnTo>
                <a:lnTo>
                  <a:pt x="26220" y="5129"/>
                </a:lnTo>
                <a:cubicBezTo>
                  <a:pt x="26084" y="5125"/>
                  <a:pt x="25730" y="5107"/>
                  <a:pt x="26268" y="5099"/>
                </a:cubicBezTo>
                <a:lnTo>
                  <a:pt x="26839" y="5101"/>
                </a:lnTo>
                <a:cubicBezTo>
                  <a:pt x="27730" y="5091"/>
                  <a:pt x="27592" y="5084"/>
                  <a:pt x="27208" y="5070"/>
                </a:cubicBezTo>
                <a:cubicBezTo>
                  <a:pt x="27112" y="5067"/>
                  <a:pt x="27000" y="5064"/>
                  <a:pt x="26885" y="5061"/>
                </a:cubicBezTo>
                <a:lnTo>
                  <a:pt x="26712" y="5056"/>
                </a:lnTo>
                <a:lnTo>
                  <a:pt x="26544" y="5047"/>
                </a:lnTo>
                <a:cubicBezTo>
                  <a:pt x="26326" y="5035"/>
                  <a:pt x="26145" y="5022"/>
                  <a:pt x="26098" y="5009"/>
                </a:cubicBezTo>
                <a:lnTo>
                  <a:pt x="27265" y="5031"/>
                </a:lnTo>
                <a:cubicBezTo>
                  <a:pt x="28425" y="5031"/>
                  <a:pt x="25469" y="5003"/>
                  <a:pt x="26049" y="4991"/>
                </a:cubicBezTo>
                <a:lnTo>
                  <a:pt x="27483" y="5011"/>
                </a:lnTo>
                <a:cubicBezTo>
                  <a:pt x="26541" y="4989"/>
                  <a:pt x="26641" y="4985"/>
                  <a:pt x="27065" y="4987"/>
                </a:cubicBezTo>
                <a:lnTo>
                  <a:pt x="28596" y="4998"/>
                </a:lnTo>
                <a:lnTo>
                  <a:pt x="26718" y="4972"/>
                </a:lnTo>
                <a:lnTo>
                  <a:pt x="27114" y="4956"/>
                </a:lnTo>
                <a:cubicBezTo>
                  <a:pt x="27737" y="4943"/>
                  <a:pt x="29486" y="4986"/>
                  <a:pt x="30470" y="5007"/>
                </a:cubicBezTo>
                <a:lnTo>
                  <a:pt x="28990" y="4964"/>
                </a:lnTo>
                <a:lnTo>
                  <a:pt x="30648" y="4994"/>
                </a:lnTo>
                <a:cubicBezTo>
                  <a:pt x="29684" y="4970"/>
                  <a:pt x="29761" y="4968"/>
                  <a:pt x="29951" y="4968"/>
                </a:cubicBezTo>
                <a:cubicBezTo>
                  <a:pt x="30140" y="4968"/>
                  <a:pt x="30441" y="4970"/>
                  <a:pt x="29924" y="4950"/>
                </a:cubicBezTo>
                <a:cubicBezTo>
                  <a:pt x="30551" y="4962"/>
                  <a:pt x="30910" y="4974"/>
                  <a:pt x="31177" y="4973"/>
                </a:cubicBezTo>
                <a:cubicBezTo>
                  <a:pt x="30399" y="4946"/>
                  <a:pt x="29620" y="4918"/>
                  <a:pt x="28841" y="4888"/>
                </a:cubicBezTo>
                <a:lnTo>
                  <a:pt x="29876" y="4932"/>
                </a:lnTo>
                <a:lnTo>
                  <a:pt x="27454" y="4876"/>
                </a:lnTo>
                <a:cubicBezTo>
                  <a:pt x="26535" y="4844"/>
                  <a:pt x="26602" y="4836"/>
                  <a:pt x="26813" y="4834"/>
                </a:cubicBezTo>
                <a:cubicBezTo>
                  <a:pt x="27025" y="4831"/>
                  <a:pt x="27381" y="4833"/>
                  <a:pt x="27044" y="4816"/>
                </a:cubicBezTo>
                <a:lnTo>
                  <a:pt x="27763" y="4846"/>
                </a:lnTo>
                <a:cubicBezTo>
                  <a:pt x="27176" y="4803"/>
                  <a:pt x="28206" y="4827"/>
                  <a:pt x="28743" y="4825"/>
                </a:cubicBezTo>
                <a:cubicBezTo>
                  <a:pt x="28293" y="4818"/>
                  <a:pt x="27624" y="4809"/>
                  <a:pt x="27307" y="4789"/>
                </a:cubicBezTo>
                <a:cubicBezTo>
                  <a:pt x="27174" y="4776"/>
                  <a:pt x="28159" y="4806"/>
                  <a:pt x="28426" y="4805"/>
                </a:cubicBezTo>
                <a:cubicBezTo>
                  <a:pt x="26813" y="4761"/>
                  <a:pt x="25959" y="4715"/>
                  <a:pt x="26720" y="4715"/>
                </a:cubicBezTo>
                <a:cubicBezTo>
                  <a:pt x="26950" y="4722"/>
                  <a:pt x="27171" y="4729"/>
                  <a:pt x="27318" y="4734"/>
                </a:cubicBezTo>
                <a:cubicBezTo>
                  <a:pt x="27057" y="4722"/>
                  <a:pt x="26641" y="4707"/>
                  <a:pt x="27029" y="4709"/>
                </a:cubicBezTo>
                <a:lnTo>
                  <a:pt x="28822" y="4765"/>
                </a:lnTo>
                <a:lnTo>
                  <a:pt x="27115" y="4699"/>
                </a:lnTo>
                <a:cubicBezTo>
                  <a:pt x="27607" y="4702"/>
                  <a:pt x="26307" y="4646"/>
                  <a:pt x="27517" y="4684"/>
                </a:cubicBezTo>
                <a:lnTo>
                  <a:pt x="27876" y="4701"/>
                </a:lnTo>
                <a:cubicBezTo>
                  <a:pt x="28021" y="4676"/>
                  <a:pt x="28166" y="4650"/>
                  <a:pt x="28311" y="4624"/>
                </a:cubicBezTo>
                <a:lnTo>
                  <a:pt x="29745" y="4669"/>
                </a:lnTo>
                <a:cubicBezTo>
                  <a:pt x="27772" y="4596"/>
                  <a:pt x="30497" y="4643"/>
                  <a:pt x="28033" y="4565"/>
                </a:cubicBezTo>
                <a:cubicBezTo>
                  <a:pt x="28705" y="4578"/>
                  <a:pt x="28468" y="4552"/>
                  <a:pt x="28411" y="4536"/>
                </a:cubicBezTo>
                <a:cubicBezTo>
                  <a:pt x="28353" y="4520"/>
                  <a:pt x="28475" y="4513"/>
                  <a:pt x="29864" y="4566"/>
                </a:cubicBezTo>
                <a:cubicBezTo>
                  <a:pt x="30081" y="4510"/>
                  <a:pt x="27410" y="4378"/>
                  <a:pt x="28764" y="4339"/>
                </a:cubicBezTo>
                <a:cubicBezTo>
                  <a:pt x="29944" y="4367"/>
                  <a:pt x="30344" y="4352"/>
                  <a:pt x="30480" y="4324"/>
                </a:cubicBezTo>
                <a:cubicBezTo>
                  <a:pt x="30616" y="4296"/>
                  <a:pt x="30489" y="4253"/>
                  <a:pt x="30615" y="4227"/>
                </a:cubicBezTo>
                <a:lnTo>
                  <a:pt x="29220" y="4012"/>
                </a:lnTo>
                <a:cubicBezTo>
                  <a:pt x="28782" y="3943"/>
                  <a:pt x="28373" y="3873"/>
                  <a:pt x="27998" y="3791"/>
                </a:cubicBezTo>
                <a:cubicBezTo>
                  <a:pt x="29645" y="3809"/>
                  <a:pt x="29364" y="3745"/>
                  <a:pt x="28904" y="3674"/>
                </a:cubicBezTo>
                <a:cubicBezTo>
                  <a:pt x="28443" y="3602"/>
                  <a:pt x="27804" y="3525"/>
                  <a:pt x="28735" y="3506"/>
                </a:cubicBezTo>
                <a:lnTo>
                  <a:pt x="27428" y="3438"/>
                </a:lnTo>
                <a:cubicBezTo>
                  <a:pt x="28470" y="3439"/>
                  <a:pt x="28355" y="3393"/>
                  <a:pt x="28234" y="3343"/>
                </a:cubicBezTo>
                <a:cubicBezTo>
                  <a:pt x="28112" y="3294"/>
                  <a:pt x="27984" y="3241"/>
                  <a:pt x="29001" y="3219"/>
                </a:cubicBezTo>
                <a:cubicBezTo>
                  <a:pt x="28429" y="3179"/>
                  <a:pt x="28249" y="3162"/>
                  <a:pt x="28202" y="3155"/>
                </a:cubicBezTo>
                <a:cubicBezTo>
                  <a:pt x="28140" y="3158"/>
                  <a:pt x="27891" y="3158"/>
                  <a:pt x="27061" y="3139"/>
                </a:cubicBezTo>
                <a:cubicBezTo>
                  <a:pt x="27645" y="3126"/>
                  <a:pt x="26917" y="3051"/>
                  <a:pt x="28575" y="3096"/>
                </a:cubicBezTo>
                <a:lnTo>
                  <a:pt x="28745" y="3108"/>
                </a:lnTo>
                <a:cubicBezTo>
                  <a:pt x="29574" y="3131"/>
                  <a:pt x="29381" y="3104"/>
                  <a:pt x="29160" y="3071"/>
                </a:cubicBezTo>
                <a:cubicBezTo>
                  <a:pt x="28939" y="3039"/>
                  <a:pt x="28691" y="3002"/>
                  <a:pt x="29409" y="3001"/>
                </a:cubicBezTo>
                <a:lnTo>
                  <a:pt x="27632" y="2979"/>
                </a:lnTo>
                <a:lnTo>
                  <a:pt x="27933" y="2931"/>
                </a:lnTo>
                <a:lnTo>
                  <a:pt x="28274" y="2953"/>
                </a:lnTo>
                <a:cubicBezTo>
                  <a:pt x="27289" y="2871"/>
                  <a:pt x="26903" y="2813"/>
                  <a:pt x="26822" y="2764"/>
                </a:cubicBezTo>
                <a:cubicBezTo>
                  <a:pt x="26740" y="2715"/>
                  <a:pt x="26963" y="2675"/>
                  <a:pt x="27197" y="2633"/>
                </a:cubicBezTo>
                <a:cubicBezTo>
                  <a:pt x="27430" y="2592"/>
                  <a:pt x="27675" y="2550"/>
                  <a:pt x="27635" y="2500"/>
                </a:cubicBezTo>
                <a:cubicBezTo>
                  <a:pt x="27596" y="2451"/>
                  <a:pt x="27273" y="2393"/>
                  <a:pt x="26373" y="2328"/>
                </a:cubicBezTo>
                <a:cubicBezTo>
                  <a:pt x="27342" y="2350"/>
                  <a:pt x="27088" y="2336"/>
                  <a:pt x="26856" y="2318"/>
                </a:cubicBezTo>
                <a:cubicBezTo>
                  <a:pt x="26624" y="2300"/>
                  <a:pt x="26414" y="2279"/>
                  <a:pt x="27474" y="2281"/>
                </a:cubicBezTo>
                <a:cubicBezTo>
                  <a:pt x="28807" y="2255"/>
                  <a:pt x="28663" y="2222"/>
                  <a:pt x="28097" y="2192"/>
                </a:cubicBezTo>
                <a:cubicBezTo>
                  <a:pt x="27531" y="2162"/>
                  <a:pt x="26543" y="2136"/>
                  <a:pt x="26188" y="2111"/>
                </a:cubicBezTo>
                <a:cubicBezTo>
                  <a:pt x="26084" y="2111"/>
                  <a:pt x="25962" y="2111"/>
                  <a:pt x="25799" y="2108"/>
                </a:cubicBezTo>
                <a:cubicBezTo>
                  <a:pt x="25883" y="2079"/>
                  <a:pt x="25967" y="2049"/>
                  <a:pt x="26052" y="2018"/>
                </a:cubicBezTo>
                <a:cubicBezTo>
                  <a:pt x="27392" y="2040"/>
                  <a:pt x="26836" y="2025"/>
                  <a:pt x="26231" y="2011"/>
                </a:cubicBezTo>
                <a:cubicBezTo>
                  <a:pt x="25625" y="1997"/>
                  <a:pt x="24969" y="1984"/>
                  <a:pt x="26109" y="2002"/>
                </a:cubicBezTo>
                <a:cubicBezTo>
                  <a:pt x="26610" y="1940"/>
                  <a:pt x="26858" y="1872"/>
                  <a:pt x="26962" y="1800"/>
                </a:cubicBezTo>
                <a:cubicBezTo>
                  <a:pt x="27014" y="1764"/>
                  <a:pt x="27030" y="1727"/>
                  <a:pt x="27024" y="1691"/>
                </a:cubicBezTo>
                <a:cubicBezTo>
                  <a:pt x="27018" y="1653"/>
                  <a:pt x="26989" y="1615"/>
                  <a:pt x="26952" y="1578"/>
                </a:cubicBezTo>
                <a:cubicBezTo>
                  <a:pt x="26879" y="1503"/>
                  <a:pt x="26771" y="1428"/>
                  <a:pt x="26739" y="1353"/>
                </a:cubicBezTo>
                <a:cubicBezTo>
                  <a:pt x="26706" y="1277"/>
                  <a:pt x="26749" y="1201"/>
                  <a:pt x="26978" y="1118"/>
                </a:cubicBezTo>
                <a:lnTo>
                  <a:pt x="26289" y="1156"/>
                </a:lnTo>
                <a:cubicBezTo>
                  <a:pt x="26354" y="1117"/>
                  <a:pt x="26176" y="1082"/>
                  <a:pt x="26119" y="1046"/>
                </a:cubicBezTo>
                <a:cubicBezTo>
                  <a:pt x="26063" y="1009"/>
                  <a:pt x="26127" y="971"/>
                  <a:pt x="26676" y="918"/>
                </a:cubicBezTo>
                <a:cubicBezTo>
                  <a:pt x="27223" y="865"/>
                  <a:pt x="26785" y="853"/>
                  <a:pt x="26196" y="855"/>
                </a:cubicBezTo>
                <a:cubicBezTo>
                  <a:pt x="25607" y="857"/>
                  <a:pt x="24867" y="872"/>
                  <a:pt x="24812" y="865"/>
                </a:cubicBezTo>
                <a:cubicBezTo>
                  <a:pt x="24218" y="866"/>
                  <a:pt x="24509" y="825"/>
                  <a:pt x="24934" y="785"/>
                </a:cubicBezTo>
                <a:cubicBezTo>
                  <a:pt x="25359" y="745"/>
                  <a:pt x="25917" y="708"/>
                  <a:pt x="25857" y="724"/>
                </a:cubicBezTo>
                <a:cubicBezTo>
                  <a:pt x="25691" y="700"/>
                  <a:pt x="24996" y="707"/>
                  <a:pt x="24473" y="704"/>
                </a:cubicBezTo>
                <a:cubicBezTo>
                  <a:pt x="23950" y="701"/>
                  <a:pt x="23600" y="689"/>
                  <a:pt x="24121" y="616"/>
                </a:cubicBezTo>
                <a:cubicBezTo>
                  <a:pt x="25254" y="532"/>
                  <a:pt x="24694" y="506"/>
                  <a:pt x="24170" y="487"/>
                </a:cubicBezTo>
                <a:cubicBezTo>
                  <a:pt x="23646" y="468"/>
                  <a:pt x="23158" y="454"/>
                  <a:pt x="24434" y="363"/>
                </a:cubicBezTo>
                <a:lnTo>
                  <a:pt x="24219" y="377"/>
                </a:lnTo>
                <a:cubicBezTo>
                  <a:pt x="25114" y="260"/>
                  <a:pt x="24794" y="227"/>
                  <a:pt x="24453" y="200"/>
                </a:cubicBezTo>
                <a:cubicBezTo>
                  <a:pt x="24112" y="171"/>
                  <a:pt x="23750" y="149"/>
                  <a:pt x="24557" y="24"/>
                </a:cubicBezTo>
                <a:cubicBezTo>
                  <a:pt x="24557" y="24"/>
                  <a:pt x="24745" y="10"/>
                  <a:pt x="24916" y="0"/>
                </a:cubicBezTo>
                <a:cubicBezTo>
                  <a:pt x="22329" y="134"/>
                  <a:pt x="19742" y="293"/>
                  <a:pt x="17158" y="476"/>
                </a:cubicBezTo>
                <a:cubicBezTo>
                  <a:pt x="14323" y="755"/>
                  <a:pt x="11490" y="1026"/>
                  <a:pt x="8654" y="1290"/>
                </a:cubicBezTo>
                <a:cubicBezTo>
                  <a:pt x="6354" y="1522"/>
                  <a:pt x="4052" y="1736"/>
                  <a:pt x="1747" y="1931"/>
                </a:cubicBezTo>
                <a:cubicBezTo>
                  <a:pt x="2249" y="1908"/>
                  <a:pt x="2751" y="1896"/>
                  <a:pt x="3254" y="1895"/>
                </a:cubicBezTo>
                <a:cubicBezTo>
                  <a:pt x="2352" y="1971"/>
                  <a:pt x="1450" y="2032"/>
                  <a:pt x="546" y="2077"/>
                </a:cubicBezTo>
                <a:cubicBezTo>
                  <a:pt x="699" y="2079"/>
                  <a:pt x="853" y="2084"/>
                  <a:pt x="1006" y="2093"/>
                </a:cubicBezTo>
                <a:cubicBezTo>
                  <a:pt x="1159" y="2098"/>
                  <a:pt x="1312" y="2119"/>
                  <a:pt x="1465" y="2152"/>
                </a:cubicBezTo>
                <a:cubicBezTo>
                  <a:pt x="2108" y="2157"/>
                  <a:pt x="2751" y="2163"/>
                  <a:pt x="3394" y="2171"/>
                </a:cubicBezTo>
                <a:cubicBezTo>
                  <a:pt x="2551" y="2183"/>
                  <a:pt x="2161" y="2194"/>
                  <a:pt x="2013" y="2208"/>
                </a:cubicBezTo>
                <a:cubicBezTo>
                  <a:pt x="1864" y="2222"/>
                  <a:pt x="1958" y="2239"/>
                  <a:pt x="2081" y="2258"/>
                </a:cubicBezTo>
                <a:cubicBezTo>
                  <a:pt x="2204" y="2278"/>
                  <a:pt x="2358" y="2300"/>
                  <a:pt x="2330" y="2320"/>
                </a:cubicBezTo>
                <a:cubicBezTo>
                  <a:pt x="2302" y="2340"/>
                  <a:pt x="2093" y="2358"/>
                  <a:pt x="1491" y="2365"/>
                </a:cubicBezTo>
                <a:lnTo>
                  <a:pt x="3151" y="2402"/>
                </a:lnTo>
                <a:cubicBezTo>
                  <a:pt x="3248" y="2430"/>
                  <a:pt x="2220" y="2405"/>
                  <a:pt x="1930" y="2404"/>
                </a:cubicBezTo>
                <a:cubicBezTo>
                  <a:pt x="2021" y="2463"/>
                  <a:pt x="2226" y="2533"/>
                  <a:pt x="2450" y="2612"/>
                </a:cubicBezTo>
                <a:cubicBezTo>
                  <a:pt x="2675" y="2691"/>
                  <a:pt x="2917" y="2778"/>
                  <a:pt x="3083" y="2868"/>
                </a:cubicBezTo>
                <a:cubicBezTo>
                  <a:pt x="3414" y="3049"/>
                  <a:pt x="3436" y="3239"/>
                  <a:pt x="2383" y="3397"/>
                </a:cubicBezTo>
                <a:cubicBezTo>
                  <a:pt x="1285" y="3394"/>
                  <a:pt x="1927" y="3537"/>
                  <a:pt x="766" y="3530"/>
                </a:cubicBezTo>
                <a:cubicBezTo>
                  <a:pt x="2790" y="3738"/>
                  <a:pt x="2765" y="3886"/>
                  <a:pt x="2552" y="4035"/>
                </a:cubicBezTo>
                <a:lnTo>
                  <a:pt x="2369" y="4024"/>
                </a:lnTo>
                <a:lnTo>
                  <a:pt x="2687" y="4106"/>
                </a:lnTo>
                <a:cubicBezTo>
                  <a:pt x="2551" y="4105"/>
                  <a:pt x="2354" y="4101"/>
                  <a:pt x="2226" y="4095"/>
                </a:cubicBezTo>
                <a:cubicBezTo>
                  <a:pt x="2959" y="4156"/>
                  <a:pt x="2962" y="4209"/>
                  <a:pt x="2706" y="4261"/>
                </a:cubicBezTo>
                <a:cubicBezTo>
                  <a:pt x="2451" y="4312"/>
                  <a:pt x="1936" y="4364"/>
                  <a:pt x="1636" y="4414"/>
                </a:cubicBezTo>
                <a:lnTo>
                  <a:pt x="1455" y="4404"/>
                </a:lnTo>
                <a:cubicBezTo>
                  <a:pt x="1416" y="4485"/>
                  <a:pt x="1430" y="4569"/>
                  <a:pt x="1480" y="4654"/>
                </a:cubicBezTo>
                <a:cubicBezTo>
                  <a:pt x="1505" y="4697"/>
                  <a:pt x="1539" y="4740"/>
                  <a:pt x="1580" y="4784"/>
                </a:cubicBezTo>
                <a:lnTo>
                  <a:pt x="1588" y="4792"/>
                </a:lnTo>
                <a:cubicBezTo>
                  <a:pt x="1590" y="4795"/>
                  <a:pt x="1593" y="4799"/>
                  <a:pt x="1596" y="4802"/>
                </a:cubicBezTo>
                <a:lnTo>
                  <a:pt x="1612" y="4822"/>
                </a:lnTo>
                <a:cubicBezTo>
                  <a:pt x="1623" y="4836"/>
                  <a:pt x="1634" y="4850"/>
                  <a:pt x="1646" y="4862"/>
                </a:cubicBezTo>
                <a:cubicBezTo>
                  <a:pt x="1670" y="4887"/>
                  <a:pt x="1695" y="4912"/>
                  <a:pt x="1721" y="4937"/>
                </a:cubicBezTo>
                <a:cubicBezTo>
                  <a:pt x="1932" y="5138"/>
                  <a:pt x="2219" y="5331"/>
                  <a:pt x="2445" y="5520"/>
                </a:cubicBezTo>
                <a:cubicBezTo>
                  <a:pt x="2671" y="5710"/>
                  <a:pt x="2835" y="5894"/>
                  <a:pt x="2801" y="6086"/>
                </a:cubicBezTo>
                <a:cubicBezTo>
                  <a:pt x="2766" y="6279"/>
                  <a:pt x="2534" y="6479"/>
                  <a:pt x="1965" y="6711"/>
                </a:cubicBezTo>
                <a:cubicBezTo>
                  <a:pt x="1294" y="6840"/>
                  <a:pt x="1026" y="6957"/>
                  <a:pt x="967" y="7064"/>
                </a:cubicBezTo>
                <a:cubicBezTo>
                  <a:pt x="908" y="7172"/>
                  <a:pt x="1058" y="7269"/>
                  <a:pt x="1223" y="7365"/>
                </a:cubicBezTo>
                <a:cubicBezTo>
                  <a:pt x="1388" y="7461"/>
                  <a:pt x="1567" y="7555"/>
                  <a:pt x="1568" y="7664"/>
                </a:cubicBezTo>
                <a:cubicBezTo>
                  <a:pt x="1568" y="7774"/>
                  <a:pt x="1389" y="7897"/>
                  <a:pt x="838" y="8061"/>
                </a:cubicBezTo>
                <a:cubicBezTo>
                  <a:pt x="813" y="8066"/>
                  <a:pt x="788" y="8070"/>
                  <a:pt x="764" y="8075"/>
                </a:cubicBezTo>
                <a:lnTo>
                  <a:pt x="728" y="8083"/>
                </a:lnTo>
                <a:cubicBezTo>
                  <a:pt x="717" y="8085"/>
                  <a:pt x="705" y="8088"/>
                  <a:pt x="694" y="8089"/>
                </a:cubicBezTo>
                <a:cubicBezTo>
                  <a:pt x="648" y="8095"/>
                  <a:pt x="605" y="8101"/>
                  <a:pt x="565" y="8107"/>
                </a:cubicBezTo>
                <a:cubicBezTo>
                  <a:pt x="484" y="8119"/>
                  <a:pt x="414" y="8131"/>
                  <a:pt x="353" y="8143"/>
                </a:cubicBezTo>
                <a:cubicBezTo>
                  <a:pt x="232" y="8168"/>
                  <a:pt x="150" y="8191"/>
                  <a:pt x="100" y="8214"/>
                </a:cubicBezTo>
                <a:cubicBezTo>
                  <a:pt x="0" y="8258"/>
                  <a:pt x="28" y="8296"/>
                  <a:pt x="131" y="8320"/>
                </a:cubicBezTo>
                <a:cubicBezTo>
                  <a:pt x="234" y="8345"/>
                  <a:pt x="411" y="8357"/>
                  <a:pt x="612" y="8360"/>
                </a:cubicBezTo>
                <a:cubicBezTo>
                  <a:pt x="813" y="8363"/>
                  <a:pt x="1036" y="8357"/>
                  <a:pt x="1230" y="8345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4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>
              <a:solidFill>
                <a:prstClr val="white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 t="17122" r="660" b="55920"/>
          <a:stretch/>
        </p:blipFill>
        <p:spPr>
          <a:xfrm>
            <a:off x="539551" y="1124744"/>
            <a:ext cx="3744417" cy="24941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4" b="56783"/>
          <a:stretch/>
        </p:blipFill>
        <p:spPr>
          <a:xfrm>
            <a:off x="4646056" y="1124744"/>
            <a:ext cx="4117855" cy="24820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t="17100" r="3626" b="56872"/>
          <a:stretch/>
        </p:blipFill>
        <p:spPr>
          <a:xfrm>
            <a:off x="539551" y="3789040"/>
            <a:ext cx="3744417" cy="26293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t="17188" r="-29" b="56441"/>
          <a:stretch/>
        </p:blipFill>
        <p:spPr>
          <a:xfrm>
            <a:off x="4646056" y="3785260"/>
            <a:ext cx="4141290" cy="26130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258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897</Words>
  <Application>Microsoft Office PowerPoint</Application>
  <PresentationFormat>화면 슬라이드 쇼(4:3)</PresentationFormat>
  <Paragraphs>158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6" baseType="lpstr">
      <vt:lpstr>MingLiU-ExtB</vt:lpstr>
      <vt:lpstr>궁서</vt:lpstr>
      <vt:lpstr>맑은 고딕</vt:lpstr>
      <vt:lpstr>양재다운명조M</vt:lpstr>
      <vt:lpstr>함초롬바탕</vt:lpstr>
      <vt:lpstr>휴먼매직체</vt:lpstr>
      <vt:lpstr>휴먼모음T</vt:lpstr>
      <vt:lpstr>휴먼아미체</vt:lpstr>
      <vt:lpstr>휴먼엑스포</vt:lpstr>
      <vt:lpstr>휴먼옛체</vt:lpstr>
      <vt:lpstr>휴먼편지체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UPLUS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한국정부와 일본정부의 독도 정책의 비교 분석</dc:title>
  <dc:creator>Windows 사용자</dc:creator>
  <cp:lastModifiedBy>Administrator</cp:lastModifiedBy>
  <cp:revision>83</cp:revision>
  <dcterms:created xsi:type="dcterms:W3CDTF">2020-09-25T15:42:22Z</dcterms:created>
  <dcterms:modified xsi:type="dcterms:W3CDTF">2020-12-04T02:34:44Z</dcterms:modified>
</cp:coreProperties>
</file>