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1" r:id="rId16"/>
    <p:sldId id="279" r:id="rId17"/>
    <p:sldId id="280" r:id="rId18"/>
    <p:sldId id="273" r:id="rId19"/>
    <p:sldId id="272" r:id="rId20"/>
    <p:sldId id="274" r:id="rId21"/>
    <p:sldId id="283" r:id="rId22"/>
    <p:sldId id="277" r:id="rId23"/>
    <p:sldId id="257" r:id="rId24"/>
    <p:sldId id="276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7" autoAdjust="0"/>
    <p:restoredTop sz="94660"/>
  </p:normalViewPr>
  <p:slideViewPr>
    <p:cSldViewPr>
      <p:cViewPr varScale="1">
        <p:scale>
          <a:sx n="63" d="100"/>
          <a:sy n="63" d="100"/>
        </p:scale>
        <p:origin x="-13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D02A2-D4CA-4520-B25D-F61C50916F51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5FF27-E2FD-4A98-989D-7ABAD63AD4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5402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15840-D425-409F-9C51-A4E0788C19D5}" type="datetimeFigureOut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03FE9-89F5-40D4-8B90-5F8B58B4AB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00598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3FE9-89F5-40D4-8B90-5F8B58B4AB3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14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03FE9-89F5-40D4-8B90-5F8B58B4AB3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98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7EFE-A6E6-4E0D-9E75-D8A95E700856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897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2110-2E72-4879-A48E-919E777389CE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04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D4658-C437-4790-9357-72777FB4AD10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553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8D2-7EAA-49D4-8231-3CC6330985BF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826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A8D5-3FBD-4EE4-9911-51BB3513D1AC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16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98468-009A-4F25-B513-AE331E19D426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2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55FE-5DB0-4CEC-91BE-6992CB6BFCE6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50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D5F9-2314-421C-8F20-101E5F06E436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42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85BB-67C6-4CD8-BBFF-C2D3DDB41656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41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57FF-D22F-4ECA-AFC1-9BC6EBB190B6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45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2E32-703C-4E7C-A755-5864E0FFED1E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23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9ED5-C795-4B59-A782-FB8F40F42AC0}" type="datetime1">
              <a:rPr lang="ko-KR" altLang="en-US" smtClean="0"/>
              <a:t>2020-05-02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3B65-12F9-4422-8EA9-5D124D1071E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12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53RtI7Zr5o" TargetMode="External"/><Relationship Id="rId2" Type="http://schemas.openxmlformats.org/officeDocument/2006/relationships/hyperlink" Target="https://youtu.be/hZItYPzlom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0648"/>
            <a:ext cx="8388424" cy="629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-36512" y="2945"/>
            <a:ext cx="9180512" cy="329711"/>
          </a:xfrm>
          <a:prstGeom prst="rect">
            <a:avLst/>
          </a:prstGeom>
          <a:solidFill>
            <a:srgbClr val="F6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-36512" y="6525344"/>
            <a:ext cx="9180512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8244408" y="2945"/>
            <a:ext cx="899592" cy="6855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076056" y="2945"/>
            <a:ext cx="3888432" cy="6751051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25893" y="5530006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solidFill>
                  <a:schemeClr val="bg1"/>
                </a:solidFill>
              </a:rPr>
              <a:t>일본어일본학과</a:t>
            </a:r>
            <a:endParaRPr lang="en-US" altLang="ko-KR" dirty="0" smtClean="0">
              <a:solidFill>
                <a:schemeClr val="bg1"/>
              </a:solidFill>
            </a:endParaRPr>
          </a:p>
          <a:p>
            <a:pPr algn="r"/>
            <a:r>
              <a:rPr lang="en-US" altLang="ko-KR" dirty="0" smtClean="0">
                <a:solidFill>
                  <a:schemeClr val="bg1"/>
                </a:solidFill>
              </a:rPr>
              <a:t>21902050</a:t>
            </a:r>
          </a:p>
          <a:p>
            <a:pPr algn="r"/>
            <a:r>
              <a:rPr lang="ko-KR" altLang="en-US" dirty="0" smtClean="0">
                <a:solidFill>
                  <a:schemeClr val="bg1"/>
                </a:solidFill>
              </a:rPr>
              <a:t>박수</a:t>
            </a:r>
            <a:r>
              <a:rPr lang="ko-KR" altLang="en-US" dirty="0">
                <a:solidFill>
                  <a:schemeClr val="bg1"/>
                </a:solidFill>
              </a:rPr>
              <a:t>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232" y="412182"/>
            <a:ext cx="1169551" cy="51770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z="3200" dirty="0" smtClean="0">
                <a:solidFill>
                  <a:schemeClr val="bg1"/>
                </a:solidFill>
              </a:rPr>
              <a:t>일본의 근대국가의 성립과</a:t>
            </a:r>
            <a:endParaRPr lang="en-US" altLang="ko-KR" sz="3200" dirty="0" smtClean="0">
              <a:solidFill>
                <a:schemeClr val="bg1"/>
              </a:solidFill>
            </a:endParaRPr>
          </a:p>
          <a:p>
            <a:r>
              <a:rPr lang="en-US" altLang="ko-KR" sz="3200" dirty="0" smtClean="0">
                <a:solidFill>
                  <a:schemeClr val="bg1"/>
                </a:solidFill>
              </a:rPr>
              <a:t>   </a:t>
            </a:r>
            <a:r>
              <a:rPr lang="ko-KR" altLang="en-US" sz="3200" dirty="0" smtClean="0">
                <a:solidFill>
                  <a:schemeClr val="bg1"/>
                </a:solidFill>
              </a:rPr>
              <a:t>일본 대중문화의 형성</a:t>
            </a:r>
            <a:endParaRPr lang="en-US" altLang="ko-KR" sz="3200" dirty="0" smtClean="0">
              <a:solidFill>
                <a:schemeClr val="bg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2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08520" y="6309320"/>
            <a:ext cx="9252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7</a:t>
            </a:r>
            <a:endParaRPr lang="ko-KR" altLang="en-US" sz="3200" dirty="0"/>
          </a:p>
        </p:txBody>
      </p:sp>
      <p:sp>
        <p:nvSpPr>
          <p:cNvPr id="10" name="직사각형 9"/>
          <p:cNvSpPr/>
          <p:nvPr/>
        </p:nvSpPr>
        <p:spPr>
          <a:xfrm>
            <a:off x="2198493" y="1628800"/>
            <a:ext cx="2986473" cy="5133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ysClr val="windowText" lastClr="000000"/>
                </a:solidFill>
              </a:rPr>
              <a:t>개항 후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7473" y="2276872"/>
            <a:ext cx="62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↘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7553" y="2600037"/>
            <a:ext cx="406874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금 유출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은 유입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물가 ↑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▽</a:t>
            </a:r>
            <a:endParaRPr lang="en-US" altLang="ko-KR" dirty="0" smtClean="0"/>
          </a:p>
          <a:p>
            <a:r>
              <a:rPr lang="ko-KR" altLang="en-US" dirty="0" smtClean="0"/>
              <a:t>일본 물건의 경쟁력 상실</a:t>
            </a:r>
            <a:endParaRPr lang="en-US" altLang="ko-KR" dirty="0" smtClean="0"/>
          </a:p>
          <a:p>
            <a:pPr algn="ctr"/>
            <a:r>
              <a:rPr lang="ko-KR" altLang="en-US" dirty="0"/>
              <a:t>▽</a:t>
            </a:r>
            <a:endParaRPr lang="en-US" altLang="ko-KR" dirty="0"/>
          </a:p>
          <a:p>
            <a:r>
              <a:rPr lang="ko-KR" altLang="en-US" dirty="0" smtClean="0"/>
              <a:t>백성 생활 궁핍 </a:t>
            </a:r>
            <a:r>
              <a:rPr lang="en-US" altLang="ko-KR" dirty="0" smtClean="0"/>
              <a:t>/ </a:t>
            </a:r>
            <a:r>
              <a:rPr lang="ko-KR" altLang="en-US" dirty="0" smtClean="0"/>
              <a:t>막부에 대한 원성 </a:t>
            </a:r>
            <a:r>
              <a:rPr lang="ko-KR" altLang="en-US" dirty="0"/>
              <a:t>↑</a:t>
            </a:r>
            <a:endParaRPr lang="en-US" altLang="ko-KR" dirty="0"/>
          </a:p>
          <a:p>
            <a:pPr algn="ctr"/>
            <a:r>
              <a:rPr lang="ko-KR" altLang="en-US" dirty="0"/>
              <a:t>▽</a:t>
            </a:r>
            <a:endParaRPr lang="en-US" altLang="ko-KR" dirty="0"/>
          </a:p>
          <a:p>
            <a:r>
              <a:rPr lang="ko-KR" altLang="en-US" dirty="0" smtClean="0"/>
              <a:t>천황 </a:t>
            </a:r>
            <a:r>
              <a:rPr lang="en-US" altLang="ko-KR" dirty="0" smtClean="0"/>
              <a:t>&gt; </a:t>
            </a:r>
            <a:r>
              <a:rPr lang="ko-KR" altLang="en-US" dirty="0" err="1" smtClean="0"/>
              <a:t>다이묘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존왕양이</a:t>
            </a:r>
            <a:r>
              <a:rPr lang="en-US" altLang="ko-KR" dirty="0" smtClean="0"/>
              <a:t>) = </a:t>
            </a:r>
            <a:r>
              <a:rPr lang="ko-KR" altLang="en-US" dirty="0" smtClean="0"/>
              <a:t>비밀칙서</a:t>
            </a:r>
            <a:endParaRPr lang="en-US" altLang="ko-KR" dirty="0"/>
          </a:p>
          <a:p>
            <a:pPr algn="ctr"/>
            <a:r>
              <a:rPr lang="ko-KR" altLang="en-US" dirty="0" smtClean="0"/>
              <a:t>▽</a:t>
            </a:r>
            <a:endParaRPr lang="en-US" altLang="ko-KR" dirty="0" smtClean="0"/>
          </a:p>
          <a:p>
            <a:r>
              <a:rPr lang="ko-KR" altLang="en-US" dirty="0" smtClean="0"/>
              <a:t>비밀 칙서 들킴 </a:t>
            </a:r>
            <a:r>
              <a:rPr lang="en-US" altLang="ko-KR" dirty="0" smtClean="0"/>
              <a:t>= </a:t>
            </a:r>
            <a:r>
              <a:rPr lang="ko-KR" altLang="en-US" dirty="0" err="1" smtClean="0"/>
              <a:t>반막부파</a:t>
            </a:r>
            <a:r>
              <a:rPr lang="ko-KR" altLang="en-US" dirty="0" smtClean="0"/>
              <a:t> 처형</a:t>
            </a:r>
            <a:endParaRPr lang="en-US" altLang="ko-K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4" y="3140968"/>
            <a:ext cx="2068453" cy="18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08520" y="6309320"/>
            <a:ext cx="9252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8</a:t>
            </a:r>
            <a:endParaRPr lang="ko-KR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24744"/>
            <a:ext cx="27241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851756"/>
            <a:ext cx="66247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사쓰마</a:t>
            </a:r>
            <a:r>
              <a:rPr lang="ko-KR" altLang="en-US" dirty="0" smtClean="0"/>
              <a:t> 번 의견 </a:t>
            </a:r>
            <a:r>
              <a:rPr lang="en-US" altLang="ko-KR" dirty="0" smtClean="0"/>
              <a:t>:  ‘</a:t>
            </a:r>
            <a:r>
              <a:rPr lang="ko-KR" altLang="en-US" dirty="0" smtClean="0"/>
              <a:t>천황의 칙령으로 막부를 개혁 하자</a:t>
            </a:r>
            <a:r>
              <a:rPr lang="en-US" altLang="ko-KR" dirty="0" smtClean="0"/>
              <a:t>’</a:t>
            </a: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3059832" y="2780928"/>
            <a:ext cx="3960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691680" y="4260861"/>
            <a:ext cx="6585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개혁 내용 ↘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네덜란드 학문만이 아니라 서양세력 </a:t>
            </a:r>
            <a:r>
              <a:rPr lang="ko-KR" altLang="en-US" dirty="0" err="1" smtClean="0"/>
              <a:t>학문등</a:t>
            </a:r>
            <a:r>
              <a:rPr lang="ko-KR" altLang="en-US" dirty="0" smtClean="0"/>
              <a:t> 연구</a:t>
            </a:r>
            <a:endParaRPr lang="en-US" altLang="ko-KR" dirty="0" smtClean="0"/>
          </a:p>
          <a:p>
            <a:pPr marL="342900" indent="-342900">
              <a:buAutoNum type="arabicPeriod"/>
            </a:pPr>
            <a:r>
              <a:rPr lang="ko-KR" altLang="en-US" dirty="0" smtClean="0"/>
              <a:t>구식군대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막부육</a:t>
            </a:r>
            <a:r>
              <a:rPr lang="ko-KR" altLang="en-US" dirty="0"/>
              <a:t>군</a:t>
            </a:r>
            <a:r>
              <a:rPr lang="en-US" altLang="ko-KR" dirty="0" smtClean="0"/>
              <a:t>(</a:t>
            </a:r>
            <a:r>
              <a:rPr lang="ko-KR" altLang="en-US" dirty="0" smtClean="0"/>
              <a:t>서양군대 모방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eriod"/>
            </a:pPr>
            <a:r>
              <a:rPr lang="ko-KR" altLang="en-US" dirty="0" err="1" smtClean="0"/>
              <a:t>천황수호대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아이즈번을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교토수호대로</a:t>
            </a:r>
            <a:r>
              <a:rPr lang="ko-KR" altLang="en-US" dirty="0" smtClean="0"/>
              <a:t> 정함</a:t>
            </a:r>
            <a:r>
              <a:rPr lang="en-US" altLang="ko-KR" dirty="0" smtClean="0"/>
              <a:t>)</a:t>
            </a:r>
          </a:p>
          <a:p>
            <a:pPr marL="342900" indent="-342900">
              <a:buAutoNum type="arabicPeriod"/>
            </a:pPr>
            <a:r>
              <a:rPr lang="ko-KR" altLang="en-US" dirty="0" smtClean="0"/>
              <a:t>천황</a:t>
            </a:r>
            <a:r>
              <a:rPr lang="en-US" altLang="ko-KR" dirty="0" smtClean="0"/>
              <a:t>(</a:t>
            </a:r>
            <a:r>
              <a:rPr lang="ko-KR" altLang="en-US" dirty="0" smtClean="0"/>
              <a:t>조정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쇼</a:t>
            </a:r>
            <a:r>
              <a:rPr lang="ko-KR" altLang="en-US" dirty="0"/>
              <a:t>군</a:t>
            </a:r>
            <a:r>
              <a:rPr lang="en-US" altLang="ko-KR" dirty="0" smtClean="0"/>
              <a:t>(</a:t>
            </a:r>
            <a:r>
              <a:rPr lang="ko-KR" altLang="en-US" dirty="0" smtClean="0"/>
              <a:t>막부</a:t>
            </a:r>
            <a:r>
              <a:rPr lang="en-US" altLang="ko-KR" dirty="0" smtClean="0"/>
              <a:t>)</a:t>
            </a:r>
            <a:r>
              <a:rPr lang="ko-KR" altLang="en-US" dirty="0" err="1" smtClean="0"/>
              <a:t>이끔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실질적 권력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쇼군</a:t>
            </a:r>
            <a:r>
              <a:rPr lang="en-US" altLang="ko-KR" dirty="0" smtClean="0"/>
              <a:t>)</a:t>
            </a:r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-108520" y="6309320"/>
            <a:ext cx="9252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9</a:t>
            </a:r>
            <a:endParaRPr lang="ko-KR" altLang="en-US" sz="32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251520" y="1539949"/>
            <a:ext cx="7098164" cy="1384995"/>
            <a:chOff x="467544" y="1412776"/>
            <a:chExt cx="7098164" cy="1384995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1412776"/>
              <a:ext cx="1758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1863</a:t>
              </a:r>
              <a:r>
                <a:rPr lang="ko-KR" altLang="en-US" sz="2400" dirty="0" smtClean="0"/>
                <a:t>년 </a:t>
              </a:r>
              <a:r>
                <a:rPr lang="en-US" altLang="ko-KR" sz="2400" dirty="0" smtClean="0"/>
                <a:t>8</a:t>
              </a:r>
              <a:r>
                <a:rPr lang="ko-KR" altLang="en-US" sz="2400" dirty="0" smtClean="0"/>
                <a:t>월</a:t>
              </a:r>
              <a:endParaRPr lang="ko-KR" alt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560" y="1874441"/>
              <a:ext cx="69541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</a:t>
              </a:r>
              <a:r>
                <a:rPr lang="ko-KR" altLang="en-US" dirty="0" err="1" smtClean="0"/>
                <a:t>사쓰마</a:t>
              </a:r>
              <a:r>
                <a:rPr lang="ko-KR" altLang="en-US" dirty="0" smtClean="0"/>
                <a:t> 번 </a:t>
              </a:r>
              <a:r>
                <a:rPr lang="en-US" altLang="ko-KR" dirty="0" smtClean="0"/>
                <a:t>VS </a:t>
              </a:r>
              <a:r>
                <a:rPr lang="ko-KR" altLang="en-US" dirty="0" smtClean="0"/>
                <a:t>영국 </a:t>
              </a:r>
              <a:r>
                <a:rPr lang="en-US" altLang="ko-KR" dirty="0" smtClean="0"/>
                <a:t>= </a:t>
              </a:r>
              <a:r>
                <a:rPr lang="ko-KR" altLang="en-US" dirty="0" err="1" smtClean="0"/>
                <a:t>사쓰에이</a:t>
              </a:r>
              <a:r>
                <a:rPr lang="ko-KR" altLang="en-US" dirty="0" smtClean="0"/>
                <a:t> 전쟁</a:t>
              </a:r>
              <a:endParaRPr lang="en-US" altLang="ko-KR" dirty="0" smtClean="0"/>
            </a:p>
            <a:p>
              <a:r>
                <a:rPr lang="ko-KR" altLang="en-US" dirty="0" smtClean="0"/>
                <a:t>↘ 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무승부 후 </a:t>
              </a:r>
              <a:r>
                <a:rPr lang="ko-KR" altLang="en-US" dirty="0" err="1" smtClean="0"/>
                <a:t>사쓰마</a:t>
              </a:r>
              <a:r>
                <a:rPr lang="ko-KR" altLang="en-US" dirty="0" smtClean="0"/>
                <a:t> 번</a:t>
              </a:r>
              <a:r>
                <a:rPr lang="en-US" altLang="ko-KR" dirty="0" smtClean="0"/>
                <a:t>)</a:t>
              </a:r>
              <a:r>
                <a:rPr lang="ko-KR" altLang="en-US" dirty="0" smtClean="0"/>
                <a:t>서양의 군사력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학문 등 배움을 중요시 함</a:t>
              </a:r>
              <a:endParaRPr lang="en-US" altLang="ko-KR" dirty="0" smtClean="0"/>
            </a:p>
            <a:p>
              <a:r>
                <a:rPr lang="ko-KR" altLang="en-US" dirty="0" smtClean="0"/>
                <a:t>■ 천황 </a:t>
              </a:r>
              <a:r>
                <a:rPr lang="en-US" altLang="ko-KR" dirty="0" smtClean="0"/>
                <a:t>= </a:t>
              </a:r>
              <a:r>
                <a:rPr lang="ko-KR" altLang="en-US" dirty="0" smtClean="0"/>
                <a:t>불평등 조약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미일 화친조약</a:t>
              </a:r>
              <a:r>
                <a:rPr lang="en-US" altLang="ko-KR" dirty="0" smtClean="0"/>
                <a:t>)</a:t>
              </a:r>
              <a:r>
                <a:rPr lang="ko-KR" altLang="en-US" dirty="0" smtClean="0"/>
                <a:t>으로 인해 양이 결행</a:t>
              </a:r>
              <a:endParaRPr lang="en-US" altLang="ko-KR" dirty="0" smtClean="0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251520" y="4132237"/>
            <a:ext cx="4584655" cy="1107996"/>
            <a:chOff x="467544" y="1412776"/>
            <a:chExt cx="4584655" cy="1107996"/>
          </a:xfrm>
        </p:grpSpPr>
        <p:sp>
          <p:nvSpPr>
            <p:cNvPr id="17" name="TextBox 16"/>
            <p:cNvSpPr txBox="1"/>
            <p:nvPr/>
          </p:nvSpPr>
          <p:spPr>
            <a:xfrm>
              <a:off x="467544" y="1412776"/>
              <a:ext cx="1758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1864</a:t>
              </a:r>
              <a:r>
                <a:rPr lang="ko-KR" altLang="en-US" sz="2400" dirty="0" smtClean="0"/>
                <a:t>년 </a:t>
              </a:r>
              <a:r>
                <a:rPr lang="en-US" altLang="ko-KR" sz="2400" dirty="0" smtClean="0"/>
                <a:t>8</a:t>
              </a:r>
              <a:r>
                <a:rPr lang="ko-KR" altLang="en-US" sz="2400" dirty="0" smtClean="0"/>
                <a:t>월</a:t>
              </a:r>
              <a:endParaRPr lang="ko-KR" alt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1560" y="1874441"/>
              <a:ext cx="4440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</a:t>
              </a:r>
              <a:r>
                <a:rPr lang="ko-KR" altLang="en-US" dirty="0" err="1" smtClean="0"/>
                <a:t>조슈번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= </a:t>
              </a:r>
              <a:r>
                <a:rPr lang="ko-KR" altLang="en-US" dirty="0" smtClean="0"/>
                <a:t>금문의 변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정권 되찾기 위함</a:t>
              </a:r>
              <a:r>
                <a:rPr lang="en-US" altLang="ko-KR" dirty="0" smtClean="0"/>
                <a:t>)</a:t>
              </a:r>
            </a:p>
            <a:p>
              <a:r>
                <a:rPr lang="ko-KR" altLang="en-US" dirty="0" smtClean="0"/>
                <a:t>막부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양이 숙청</a:t>
              </a:r>
              <a:r>
                <a:rPr lang="en-US" altLang="ko-KR" dirty="0" smtClean="0"/>
                <a:t>) = </a:t>
              </a:r>
              <a:r>
                <a:rPr lang="ko-KR" altLang="en-US" dirty="0" err="1" smtClean="0"/>
                <a:t>조슈</a:t>
              </a:r>
              <a:r>
                <a:rPr lang="ko-KR" altLang="en-US" dirty="0" smtClean="0"/>
                <a:t> 정벌</a:t>
              </a:r>
              <a:endParaRPr lang="en-US" altLang="ko-KR" dirty="0" smtClean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9552" y="3356992"/>
            <a:ext cx="6699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▽ 양이 결행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조슈</a:t>
            </a:r>
            <a:r>
              <a:rPr lang="ko-KR" altLang="en-US" dirty="0" smtClean="0"/>
              <a:t> 번의 독단적 행동으로 서양 열강 공격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r>
              <a:rPr lang="ko-KR" altLang="en-US" dirty="0" smtClean="0"/>
              <a:t>↘ 서양 열강 </a:t>
            </a:r>
            <a:r>
              <a:rPr lang="en-US" altLang="ko-KR" dirty="0" smtClean="0"/>
              <a:t>&gt; </a:t>
            </a:r>
            <a:r>
              <a:rPr lang="ko-KR" altLang="en-US" dirty="0" err="1" smtClean="0"/>
              <a:t>조슈</a:t>
            </a:r>
            <a:r>
              <a:rPr lang="ko-KR" altLang="en-US" dirty="0" smtClean="0"/>
              <a:t> 번 침공</a:t>
            </a:r>
            <a:r>
              <a:rPr lang="en-US" altLang="ko-KR" dirty="0" smtClean="0"/>
              <a:t>(</a:t>
            </a:r>
            <a:r>
              <a:rPr lang="ko-KR" altLang="en-US" dirty="0" smtClean="0"/>
              <a:t>정변에 의해 정치적 입지 잃음</a:t>
            </a:r>
            <a:r>
              <a:rPr lang="en-US" altLang="ko-KR" dirty="0" smtClean="0"/>
              <a:t>)</a:t>
            </a:r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64288" y="0"/>
            <a:ext cx="72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08520" y="6309320"/>
            <a:ext cx="9252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10</a:t>
            </a:r>
            <a:endParaRPr lang="ko-KR" altLang="en-US" sz="32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51521" y="1268760"/>
            <a:ext cx="5112568" cy="5133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ysClr val="windowText" lastClr="000000"/>
                </a:solidFill>
              </a:rPr>
              <a:t>사쓰마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 번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=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막부를 치려던 생각 중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060848"/>
            <a:ext cx="56970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↘ </a:t>
            </a:r>
            <a:r>
              <a:rPr lang="ko-KR" altLang="en-US" dirty="0" err="1" smtClean="0"/>
              <a:t>사카모토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료마</a:t>
            </a:r>
            <a:r>
              <a:rPr lang="ko-KR" altLang="en-US" dirty="0" smtClean="0"/>
              <a:t> 등장</a:t>
            </a:r>
            <a:endParaRPr lang="en-US" altLang="ko-KR" dirty="0" smtClean="0"/>
          </a:p>
          <a:p>
            <a:r>
              <a:rPr lang="en-US" altLang="ko-KR" dirty="0" smtClean="0"/>
              <a:t>= </a:t>
            </a:r>
            <a:r>
              <a:rPr lang="ko-KR" altLang="en-US" dirty="0" err="1" smtClean="0"/>
              <a:t>존왕양이</a:t>
            </a:r>
            <a:r>
              <a:rPr lang="ko-KR" altLang="en-US" dirty="0" smtClean="0"/>
              <a:t> 도사 번 나와 막부 간을 잇는</a:t>
            </a:r>
            <a:endParaRPr lang="en-US" altLang="ko-KR" dirty="0" smtClean="0"/>
          </a:p>
          <a:p>
            <a:r>
              <a:rPr lang="ko-KR" altLang="en-US" dirty="0" smtClean="0"/>
              <a:t> 무역회사 지음</a:t>
            </a:r>
            <a:endParaRPr lang="en-US" altLang="ko-KR" dirty="0" smtClean="0"/>
          </a:p>
          <a:p>
            <a:r>
              <a:rPr lang="ko-KR" altLang="en-US" dirty="0" smtClean="0"/>
              <a:t> ↘ 막부를 치기 위해 </a:t>
            </a:r>
            <a:r>
              <a:rPr lang="ko-KR" altLang="en-US" dirty="0" err="1" smtClean="0"/>
              <a:t>조슈</a:t>
            </a:r>
            <a:r>
              <a:rPr lang="ko-KR" altLang="en-US" dirty="0" smtClean="0"/>
              <a:t> 번 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사쓰마</a:t>
            </a:r>
            <a:r>
              <a:rPr lang="ko-KR" altLang="en-US" dirty="0" smtClean="0"/>
              <a:t> 번 의견</a:t>
            </a:r>
            <a:endParaRPr lang="en-US" altLang="ko-KR" dirty="0" smtClean="0"/>
          </a:p>
          <a:p>
            <a:r>
              <a:rPr lang="ko-KR" altLang="en-US" dirty="0" err="1" smtClean="0"/>
              <a:t>조슈</a:t>
            </a:r>
            <a:r>
              <a:rPr lang="ko-KR" altLang="en-US" dirty="0" smtClean="0"/>
              <a:t> 번과 </a:t>
            </a:r>
            <a:r>
              <a:rPr lang="ko-KR" altLang="en-US" dirty="0" err="1" smtClean="0"/>
              <a:t>사쓰마</a:t>
            </a:r>
            <a:r>
              <a:rPr lang="ko-KR" altLang="en-US" dirty="0" smtClean="0"/>
              <a:t> 번 사이 중재</a:t>
            </a:r>
            <a:endParaRPr lang="en-US" altLang="ko-K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74" y="1525434"/>
            <a:ext cx="29432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24428" y="1817789"/>
            <a:ext cx="461665" cy="23312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smtClean="0"/>
              <a:t>◀ </a:t>
            </a:r>
            <a:r>
              <a:rPr lang="ko-KR" altLang="en-US" dirty="0" err="1" smtClean="0"/>
              <a:t>사카모토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료마</a:t>
            </a:r>
            <a:endParaRPr lang="en-US" altLang="ko-KR" dirty="0" smtClean="0"/>
          </a:p>
        </p:txBody>
      </p:sp>
      <p:sp>
        <p:nvSpPr>
          <p:cNvPr id="15" name="직사각형 14"/>
          <p:cNvSpPr/>
          <p:nvPr/>
        </p:nvSpPr>
        <p:spPr>
          <a:xfrm>
            <a:off x="231238" y="3789040"/>
            <a:ext cx="5112568" cy="5133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ysClr val="windowText" lastClr="000000"/>
                </a:solidFill>
              </a:rPr>
              <a:t>사쓰마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 번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+ </a:t>
            </a:r>
            <a:r>
              <a:rPr lang="ko-KR" altLang="en-US" dirty="0" err="1" smtClean="0">
                <a:solidFill>
                  <a:sysClr val="windowText" lastClr="000000"/>
                </a:solidFill>
              </a:rPr>
              <a:t>조슈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 번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= (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비밀리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dirty="0" err="1" smtClean="0">
                <a:solidFill>
                  <a:sysClr val="windowText" lastClr="000000"/>
                </a:solidFill>
              </a:rPr>
              <a:t>삿초동맹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4509120"/>
            <a:ext cx="4451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삿초동맹</a:t>
            </a:r>
            <a:r>
              <a:rPr lang="ko-KR" altLang="en-US" dirty="0" smtClean="0"/>
              <a:t> </a:t>
            </a:r>
            <a:r>
              <a:rPr lang="en-US" altLang="ko-KR" dirty="0" smtClean="0"/>
              <a:t>VS </a:t>
            </a:r>
            <a:r>
              <a:rPr lang="ko-KR" altLang="en-US" dirty="0" smtClean="0"/>
              <a:t>막부 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 </a:t>
            </a:r>
            <a:r>
              <a:rPr lang="en-US" altLang="ko-KR" dirty="0" smtClean="0"/>
              <a:t>2</a:t>
            </a:r>
            <a:r>
              <a:rPr lang="ko-KR" altLang="en-US" dirty="0" smtClean="0"/>
              <a:t>차 </a:t>
            </a:r>
            <a:r>
              <a:rPr lang="ko-KR" altLang="en-US" dirty="0" err="1" smtClean="0"/>
              <a:t>조슈정벌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↘ 쇼군 병으로 사망 </a:t>
            </a:r>
            <a:r>
              <a:rPr lang="en-US" altLang="ko-KR" dirty="0" smtClean="0"/>
              <a:t>= </a:t>
            </a:r>
            <a:r>
              <a:rPr lang="ko-KR" altLang="en-US" dirty="0" smtClean="0"/>
              <a:t>막부의 전투 포기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↘ </a:t>
            </a:r>
            <a:r>
              <a:rPr lang="en-US" altLang="ko-KR" dirty="0" smtClean="0"/>
              <a:t>260</a:t>
            </a:r>
            <a:r>
              <a:rPr lang="ko-KR" altLang="en-US" dirty="0" err="1" smtClean="0"/>
              <a:t>년만에</a:t>
            </a:r>
            <a:r>
              <a:rPr lang="ko-KR" altLang="en-US" dirty="0" smtClean="0"/>
              <a:t> 쇼군 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천황 권력 돌려줌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64288" y="0"/>
            <a:ext cx="72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08520" y="6309320"/>
            <a:ext cx="9252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11</a:t>
            </a:r>
            <a:endParaRPr lang="ko-KR" altLang="en-US" sz="3200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51521" y="1563757"/>
            <a:ext cx="5112568" cy="5133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천황의 권력 복귀 후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83837"/>
            <a:ext cx="654057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■ </a:t>
            </a:r>
            <a:r>
              <a:rPr lang="en-US" altLang="ko-KR" dirty="0" smtClean="0"/>
              <a:t>1868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3</a:t>
            </a:r>
            <a:r>
              <a:rPr lang="ko-KR" altLang="en-US" dirty="0" smtClean="0"/>
              <a:t>일 메이지 천황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1. </a:t>
            </a:r>
            <a:r>
              <a:rPr lang="ko-KR" altLang="en-US" dirty="0" smtClean="0"/>
              <a:t>왕정복고 선포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2. </a:t>
            </a:r>
            <a:r>
              <a:rPr lang="ko-KR" altLang="en-US" dirty="0" smtClean="0"/>
              <a:t>천황을 수장 </a:t>
            </a:r>
            <a:r>
              <a:rPr lang="en-US" altLang="ko-KR" dirty="0" smtClean="0"/>
              <a:t>= </a:t>
            </a:r>
            <a:r>
              <a:rPr lang="ko-KR" altLang="en-US" dirty="0" err="1" smtClean="0"/>
              <a:t>신정부</a:t>
            </a:r>
            <a:r>
              <a:rPr lang="ko-KR" altLang="en-US" dirty="0" smtClean="0"/>
              <a:t> 수립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일본 제국 탄생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3. </a:t>
            </a:r>
            <a:r>
              <a:rPr lang="ko-KR" altLang="en-US" dirty="0" err="1" smtClean="0"/>
              <a:t>폐번치현</a:t>
            </a:r>
            <a:r>
              <a:rPr lang="ko-KR" altLang="en-US" dirty="0" smtClean="0"/>
              <a:t> 설치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4. </a:t>
            </a:r>
            <a:r>
              <a:rPr lang="ko-KR" altLang="en-US" dirty="0" smtClean="0"/>
              <a:t>단발령 실시</a:t>
            </a:r>
            <a:endParaRPr lang="en-US" altLang="ko-KR" dirty="0" smtClean="0"/>
          </a:p>
          <a:p>
            <a:r>
              <a:rPr lang="en-US" altLang="ko-KR" dirty="0" smtClean="0"/>
              <a:t> 5. </a:t>
            </a:r>
            <a:r>
              <a:rPr lang="ko-KR" altLang="en-US" dirty="0" smtClean="0"/>
              <a:t>신분제 폐지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헌법 제정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의회 설치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6. </a:t>
            </a:r>
            <a:r>
              <a:rPr lang="ko-KR" altLang="en-US" dirty="0" smtClean="0"/>
              <a:t>엔화 제정 </a:t>
            </a:r>
            <a:r>
              <a:rPr lang="en-US" altLang="ko-KR" dirty="0" smtClean="0"/>
              <a:t>= </a:t>
            </a:r>
            <a:r>
              <a:rPr lang="ko-KR" altLang="en-US" dirty="0" smtClean="0"/>
              <a:t>경제 흐름 </a:t>
            </a:r>
            <a:r>
              <a:rPr lang="ko-KR" altLang="en-US" dirty="0" err="1" smtClean="0"/>
              <a:t>월활화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7. </a:t>
            </a:r>
            <a:r>
              <a:rPr lang="ko-KR" altLang="en-US" dirty="0" smtClean="0"/>
              <a:t>서양식 공업화 추진 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대량생산체제 마련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= </a:t>
            </a:r>
            <a:r>
              <a:rPr lang="ko-KR" altLang="en-US" dirty="0" smtClean="0"/>
              <a:t>서구 열강과 어깨를 나란히 하는 강대국이자 근대국가 성립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38127"/>
            <a:ext cx="2772308" cy="275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1833069" cy="181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87824" y="5661248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◁ 일본식 상투머리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51135" y="1371344"/>
            <a:ext cx="461665" cy="22179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smtClean="0"/>
              <a:t>◁메이지 시대 동전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6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8" name="순서도: 처리 7"/>
          <p:cNvSpPr/>
          <p:nvPr/>
        </p:nvSpPr>
        <p:spPr>
          <a:xfrm>
            <a:off x="611560" y="0"/>
            <a:ext cx="72008" cy="695739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순서도: 처리 8"/>
          <p:cNvSpPr/>
          <p:nvPr/>
        </p:nvSpPr>
        <p:spPr>
          <a:xfrm>
            <a:off x="-36512" y="1633106"/>
            <a:ext cx="9180512" cy="67702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순서도: 처리 9"/>
          <p:cNvSpPr/>
          <p:nvPr/>
        </p:nvSpPr>
        <p:spPr>
          <a:xfrm>
            <a:off x="683568" y="6381328"/>
            <a:ext cx="8568952" cy="72008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-36512" y="6381328"/>
            <a:ext cx="648072" cy="72008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259632" y="2780928"/>
            <a:ext cx="6372708" cy="15841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일본대중문화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</a:rPr>
              <a:t>&lt;</a:t>
            </a:r>
            <a:r>
              <a:rPr lang="ko-KR" altLang="en-US" sz="3200" dirty="0" smtClean="0">
                <a:solidFill>
                  <a:schemeClr val="tx1"/>
                </a:solidFill>
              </a:rPr>
              <a:t>영화</a:t>
            </a:r>
            <a:r>
              <a:rPr lang="en-US" altLang="ko-KR" sz="3200" dirty="0" smtClean="0">
                <a:solidFill>
                  <a:schemeClr val="tx1"/>
                </a:solidFill>
              </a:rPr>
              <a:t>&gt;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8793469" y="-99392"/>
            <a:ext cx="54006" cy="6957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9144000" cy="90872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일본대중문화 형성 </a:t>
            </a:r>
            <a:r>
              <a:rPr lang="en-US" altLang="ko-KR" sz="4000" dirty="0" smtClean="0">
                <a:solidFill>
                  <a:schemeClr val="bg1"/>
                </a:solidFill>
              </a:rPr>
              <a:t>&lt;</a:t>
            </a:r>
            <a:r>
              <a:rPr lang="ko-KR" altLang="en-US" sz="4000" dirty="0" smtClean="0">
                <a:solidFill>
                  <a:schemeClr val="bg1"/>
                </a:solidFill>
              </a:rPr>
              <a:t>영화</a:t>
            </a:r>
            <a:r>
              <a:rPr lang="en-US" altLang="ko-KR" sz="4000" dirty="0" smtClean="0">
                <a:solidFill>
                  <a:schemeClr val="bg1"/>
                </a:solidFill>
              </a:rPr>
              <a:t>&gt;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1</a:t>
            </a:r>
            <a:endParaRPr lang="ko-KR" altLang="en-US" sz="3200" dirty="0"/>
          </a:p>
        </p:txBody>
      </p:sp>
      <p:sp>
        <p:nvSpPr>
          <p:cNvPr id="10" name="순서도: 처리 9"/>
          <p:cNvSpPr/>
          <p:nvPr/>
        </p:nvSpPr>
        <p:spPr>
          <a:xfrm>
            <a:off x="0" y="6039290"/>
            <a:ext cx="9144000" cy="54006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22229" y="2276872"/>
            <a:ext cx="4719944" cy="2788067"/>
            <a:chOff x="467544" y="1412776"/>
            <a:chExt cx="4719944" cy="2788067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1412776"/>
              <a:ext cx="1888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1896 - 1920</a:t>
              </a:r>
              <a:endParaRPr lang="ko-KR" alt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548" y="1892519"/>
              <a:ext cx="460094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</a:t>
              </a:r>
              <a:r>
                <a:rPr lang="en-US" altLang="ko-KR" dirty="0" smtClean="0"/>
                <a:t>1896 - </a:t>
              </a:r>
              <a:r>
                <a:rPr lang="ko-KR" altLang="en-US" dirty="0" err="1" smtClean="0"/>
                <a:t>키네토스코프</a:t>
              </a:r>
              <a:r>
                <a:rPr lang="ko-KR" altLang="en-US" dirty="0" smtClean="0"/>
                <a:t> 수입</a:t>
              </a:r>
              <a:r>
                <a:rPr lang="en-US" altLang="ko-KR" dirty="0" smtClean="0"/>
                <a:t>/</a:t>
              </a:r>
              <a:r>
                <a:rPr lang="ko-KR" altLang="en-US" dirty="0" smtClean="0"/>
                <a:t>상영 시작</a:t>
              </a:r>
              <a:endParaRPr lang="en-US" altLang="ko-KR" dirty="0" smtClean="0"/>
            </a:p>
            <a:p>
              <a:r>
                <a:rPr lang="ko-KR" altLang="en-US" dirty="0" smtClean="0"/>
                <a:t>■ </a:t>
              </a:r>
              <a:r>
                <a:rPr lang="en-US" altLang="ko-KR" dirty="0" smtClean="0"/>
                <a:t>1899 – </a:t>
              </a:r>
              <a:r>
                <a:rPr lang="ko-KR" altLang="en-US" dirty="0" smtClean="0"/>
                <a:t>서구문화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문물 등 영화</a:t>
              </a:r>
              <a:endParaRPr lang="en-US" altLang="ko-KR" dirty="0" smtClean="0"/>
            </a:p>
            <a:p>
              <a:r>
                <a:rPr lang="ko-KR" altLang="en-US" dirty="0" smtClean="0"/>
                <a:t>↘ 일본 재현방식 </a:t>
              </a:r>
              <a:r>
                <a:rPr lang="en-US" altLang="ko-KR" dirty="0" smtClean="0"/>
                <a:t>= </a:t>
              </a:r>
              <a:r>
                <a:rPr lang="ko-KR" altLang="en-US" dirty="0" smtClean="0"/>
                <a:t>독특한 영화 양식 발달</a:t>
              </a:r>
              <a:endParaRPr lang="en-US" altLang="ko-KR" dirty="0" smtClean="0"/>
            </a:p>
            <a:p>
              <a:r>
                <a:rPr lang="ko-KR" altLang="en-US" dirty="0" smtClean="0"/>
                <a:t>■ </a:t>
              </a:r>
              <a:r>
                <a:rPr lang="en-US" altLang="ko-KR" dirty="0" smtClean="0"/>
                <a:t>1900 - </a:t>
              </a:r>
              <a:r>
                <a:rPr lang="ko-KR" altLang="en-US" dirty="0" smtClean="0"/>
                <a:t>소규모 촬영소 설립 후</a:t>
              </a:r>
              <a:r>
                <a:rPr lang="en-US" altLang="ko-KR" dirty="0" smtClean="0"/>
                <a:t>-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1920</a:t>
              </a:r>
              <a:endParaRPr lang="en-US" altLang="ko-KR" dirty="0"/>
            </a:p>
            <a:p>
              <a:r>
                <a:rPr lang="ko-KR" altLang="en-US" dirty="0" smtClean="0"/>
                <a:t>촬영 시작 </a:t>
              </a:r>
              <a:r>
                <a:rPr lang="en-US" altLang="ko-KR" dirty="0" smtClean="0"/>
                <a:t>= </a:t>
              </a:r>
              <a:r>
                <a:rPr lang="ko-KR" altLang="en-US" dirty="0" smtClean="0"/>
                <a:t>일본영화 발전 초석 마련</a:t>
              </a:r>
              <a:endParaRPr lang="en-US" altLang="ko-KR" dirty="0" smtClean="0"/>
            </a:p>
            <a:p>
              <a:r>
                <a:rPr lang="ko-KR" altLang="en-US" dirty="0" smtClean="0"/>
                <a:t> ↘ </a:t>
              </a:r>
              <a:r>
                <a:rPr lang="ko-KR" altLang="en-US" dirty="0" err="1" smtClean="0"/>
                <a:t>닛카츠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교토</a:t>
              </a:r>
              <a:r>
                <a:rPr lang="ko-KR" altLang="en-US" dirty="0" smtClean="0"/>
                <a:t> 촬영소 </a:t>
              </a:r>
              <a:r>
                <a:rPr lang="en-US" altLang="ko-KR" dirty="0" smtClean="0"/>
                <a:t>= </a:t>
              </a:r>
              <a:r>
                <a:rPr lang="ko-KR" altLang="en-US" dirty="0" smtClean="0"/>
                <a:t>시대극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</a:t>
              </a:r>
              <a:r>
                <a:rPr lang="ko-KR" altLang="en-US" dirty="0" err="1" smtClean="0"/>
                <a:t>쇼치쿠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= </a:t>
              </a:r>
              <a:r>
                <a:rPr lang="ko-KR" altLang="en-US" dirty="0" smtClean="0"/>
                <a:t>미국 영향 받은 도회적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           </a:t>
              </a:r>
              <a:r>
                <a:rPr lang="ko-KR" altLang="en-US" dirty="0" smtClean="0"/>
                <a:t>멜로드라마</a:t>
              </a:r>
              <a:endParaRPr lang="ko-KR" altLang="en-US" dirty="0"/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77" y="2132856"/>
            <a:ext cx="4058798" cy="285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23587" y="5024289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▲ 에디슨의 </a:t>
            </a:r>
            <a:r>
              <a:rPr lang="ko-KR" altLang="en-US" dirty="0" err="1" smtClean="0"/>
              <a:t>키네토스코프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60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8793469" y="-99392"/>
            <a:ext cx="54006" cy="6957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9144000" cy="90872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일본대중문화 형성 </a:t>
            </a:r>
            <a:r>
              <a:rPr lang="en-US" altLang="ko-KR" sz="4000" dirty="0" smtClean="0">
                <a:solidFill>
                  <a:schemeClr val="bg1"/>
                </a:solidFill>
              </a:rPr>
              <a:t>&lt;</a:t>
            </a:r>
            <a:r>
              <a:rPr lang="ko-KR" altLang="en-US" sz="4000" dirty="0" smtClean="0">
                <a:solidFill>
                  <a:schemeClr val="bg1"/>
                </a:solidFill>
              </a:rPr>
              <a:t>영화</a:t>
            </a:r>
            <a:r>
              <a:rPr lang="en-US" altLang="ko-KR" sz="4000" dirty="0" smtClean="0">
                <a:solidFill>
                  <a:schemeClr val="bg1"/>
                </a:solidFill>
              </a:rPr>
              <a:t>&gt;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2</a:t>
            </a:r>
            <a:endParaRPr lang="ko-KR" altLang="en-US" sz="3200" dirty="0"/>
          </a:p>
        </p:txBody>
      </p:sp>
      <p:sp>
        <p:nvSpPr>
          <p:cNvPr id="10" name="순서도: 처리 9"/>
          <p:cNvSpPr/>
          <p:nvPr/>
        </p:nvSpPr>
        <p:spPr>
          <a:xfrm>
            <a:off x="0" y="6039290"/>
            <a:ext cx="9144000" cy="54006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253190" y="1798624"/>
            <a:ext cx="5263361" cy="1680072"/>
            <a:chOff x="467544" y="1412776"/>
            <a:chExt cx="5263361" cy="1680072"/>
          </a:xfrm>
        </p:grpSpPr>
        <p:sp>
          <p:nvSpPr>
            <p:cNvPr id="13" name="TextBox 12"/>
            <p:cNvSpPr txBox="1"/>
            <p:nvPr/>
          </p:nvSpPr>
          <p:spPr>
            <a:xfrm>
              <a:off x="467544" y="1412776"/>
              <a:ext cx="3038011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1923 </a:t>
              </a:r>
              <a:r>
                <a:rPr lang="ko-KR" altLang="en-US" sz="2400" dirty="0" smtClean="0"/>
                <a:t>관동 대지진 후</a:t>
              </a:r>
              <a:endParaRPr lang="ko-KR" alt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548" y="1892519"/>
              <a:ext cx="51443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도쿄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요코하마 → </a:t>
              </a:r>
              <a:r>
                <a:rPr lang="ko-KR" altLang="en-US" dirty="0" err="1" smtClean="0"/>
                <a:t>교토로</a:t>
              </a:r>
              <a:r>
                <a:rPr lang="ko-KR" altLang="en-US" dirty="0" smtClean="0"/>
                <a:t> 무대 이동</a:t>
              </a:r>
              <a:endParaRPr lang="en-US" altLang="ko-KR" dirty="0" smtClean="0"/>
            </a:p>
            <a:p>
              <a:r>
                <a:rPr lang="ko-KR" altLang="en-US" dirty="0" smtClean="0"/>
                <a:t>↘ 일본 사람들 </a:t>
              </a:r>
              <a:r>
                <a:rPr lang="en-US" altLang="ko-KR" dirty="0" smtClean="0"/>
                <a:t>=</a:t>
              </a:r>
              <a:r>
                <a:rPr lang="ko-KR" altLang="en-US" dirty="0" smtClean="0"/>
                <a:t> 마음을 달래기 위해 극장 방문</a:t>
              </a:r>
              <a:endParaRPr lang="en-US" altLang="ko-KR" dirty="0"/>
            </a:p>
            <a:p>
              <a:r>
                <a:rPr lang="en-US" altLang="ko-KR" dirty="0" smtClean="0"/>
                <a:t>= </a:t>
              </a:r>
              <a:r>
                <a:rPr lang="ko-KR" altLang="en-US" dirty="0" smtClean="0"/>
                <a:t>영화 산업 번창 </a:t>
              </a:r>
              <a:r>
                <a:rPr lang="en-US" altLang="ko-KR" dirty="0" smtClean="0"/>
                <a:t>+ </a:t>
              </a:r>
              <a:r>
                <a:rPr lang="ko-KR" altLang="en-US" dirty="0" smtClean="0"/>
                <a:t>일본 영화 장르 다양화</a:t>
              </a:r>
              <a:endParaRPr lang="en-US" altLang="ko-KR" dirty="0" smtClean="0"/>
            </a:p>
            <a:p>
              <a:r>
                <a:rPr lang="en-US" altLang="ko-KR" dirty="0" smtClean="0"/>
                <a:t>= </a:t>
              </a:r>
              <a:r>
                <a:rPr lang="ko-KR" altLang="en-US" dirty="0" err="1" smtClean="0"/>
                <a:t>미조구치</a:t>
              </a:r>
              <a:r>
                <a:rPr lang="ko-KR" altLang="en-US" dirty="0" smtClean="0"/>
                <a:t> 겐지</a:t>
              </a:r>
              <a:r>
                <a:rPr lang="en-US" altLang="ko-KR" dirty="0" smtClean="0"/>
                <a:t>, </a:t>
              </a:r>
              <a:r>
                <a:rPr lang="ko-KR" altLang="en-US" dirty="0" err="1" smtClean="0"/>
                <a:t>오츠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야스지로</a:t>
              </a:r>
              <a:r>
                <a:rPr lang="ko-KR" altLang="en-US" dirty="0" smtClean="0"/>
                <a:t> 활동 시작</a:t>
              </a:r>
              <a:endParaRPr lang="en-US" altLang="ko-KR" dirty="0" smtClean="0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9927"/>
            <a:ext cx="4549831" cy="27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8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8793469" y="-99392"/>
            <a:ext cx="54006" cy="6957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9144000" cy="90872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일본대중문화 형성 </a:t>
            </a:r>
            <a:r>
              <a:rPr lang="en-US" altLang="ko-KR" sz="4000" dirty="0" smtClean="0">
                <a:solidFill>
                  <a:schemeClr val="bg1"/>
                </a:solidFill>
              </a:rPr>
              <a:t>&lt;</a:t>
            </a:r>
            <a:r>
              <a:rPr lang="ko-KR" altLang="en-US" sz="4000" dirty="0" smtClean="0">
                <a:solidFill>
                  <a:schemeClr val="bg1"/>
                </a:solidFill>
              </a:rPr>
              <a:t>영화</a:t>
            </a:r>
            <a:r>
              <a:rPr lang="en-US" altLang="ko-KR" sz="4000" dirty="0" smtClean="0">
                <a:solidFill>
                  <a:schemeClr val="bg1"/>
                </a:solidFill>
              </a:rPr>
              <a:t>&gt;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3</a:t>
            </a:r>
            <a:endParaRPr lang="ko-KR" altLang="en-US" sz="3200" dirty="0"/>
          </a:p>
        </p:txBody>
      </p:sp>
      <p:sp>
        <p:nvSpPr>
          <p:cNvPr id="10" name="순서도: 처리 9"/>
          <p:cNvSpPr/>
          <p:nvPr/>
        </p:nvSpPr>
        <p:spPr>
          <a:xfrm>
            <a:off x="0" y="6039290"/>
            <a:ext cx="9144000" cy="54006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163124" y="1985270"/>
            <a:ext cx="5385189" cy="3065066"/>
            <a:chOff x="467544" y="1412776"/>
            <a:chExt cx="5385189" cy="3065066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1412776"/>
              <a:ext cx="1888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1930 - 1950</a:t>
              </a:r>
              <a:endParaRPr lang="ko-KR" alt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548" y="1892519"/>
              <a:ext cx="5266185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경향영화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사회비파적인 작품</a:t>
              </a:r>
              <a:r>
                <a:rPr lang="en-US" altLang="ko-KR" dirty="0" smtClean="0"/>
                <a:t>) </a:t>
              </a:r>
              <a:r>
                <a:rPr lang="ko-KR" altLang="en-US" dirty="0" smtClean="0"/>
                <a:t>↑</a:t>
              </a:r>
              <a:endParaRPr lang="en-US" altLang="ko-KR" dirty="0" smtClean="0"/>
            </a:p>
            <a:p>
              <a:r>
                <a:rPr lang="ko-KR" altLang="en-US" dirty="0" smtClean="0"/>
                <a:t> ↘ 정부의 대책 </a:t>
              </a:r>
              <a:r>
                <a:rPr lang="en-US" altLang="ko-KR" dirty="0" smtClean="0"/>
                <a:t>: 1937</a:t>
              </a:r>
              <a:r>
                <a:rPr lang="ko-KR" altLang="en-US" dirty="0"/>
                <a:t> </a:t>
              </a:r>
              <a:r>
                <a:rPr lang="ko-KR" altLang="en-US" dirty="0" err="1" smtClean="0"/>
                <a:t>개정영화법</a:t>
              </a:r>
              <a:r>
                <a:rPr lang="ko-KR" altLang="en-US" dirty="0" smtClean="0"/>
                <a:t> 공표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(</a:t>
              </a:r>
              <a:r>
                <a:rPr lang="ko-KR" altLang="en-US" dirty="0" err="1" smtClean="0"/>
                <a:t>경양영화</a:t>
              </a:r>
              <a:r>
                <a:rPr lang="ko-KR" altLang="en-US" dirty="0" smtClean="0"/>
                <a:t> 법적 제재</a:t>
              </a:r>
              <a:r>
                <a:rPr lang="en-US" altLang="ko-KR" dirty="0" smtClean="0"/>
                <a:t>)</a:t>
              </a:r>
            </a:p>
            <a:p>
              <a:r>
                <a:rPr lang="ko-KR" altLang="en-US" dirty="0" smtClean="0"/>
                <a:t>■ </a:t>
              </a:r>
              <a:r>
                <a:rPr lang="en-US" altLang="ko-KR" dirty="0" smtClean="0"/>
                <a:t>1945 </a:t>
              </a:r>
              <a:r>
                <a:rPr lang="ko-KR" altLang="en-US" dirty="0" smtClean="0"/>
                <a:t>일본의 패배</a:t>
              </a:r>
              <a:endParaRPr lang="en-US" altLang="ko-KR" dirty="0" smtClean="0"/>
            </a:p>
            <a:p>
              <a:r>
                <a:rPr lang="ko-KR" altLang="en-US" dirty="0" smtClean="0"/>
                <a:t> </a:t>
              </a:r>
              <a:r>
                <a:rPr lang="ko-KR" altLang="en-US" dirty="0"/>
                <a:t>↘ </a:t>
              </a:r>
              <a:r>
                <a:rPr lang="ko-KR" altLang="en-US" dirty="0" smtClean="0"/>
                <a:t>봉건적 가치 부정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</a:t>
              </a:r>
              <a:r>
                <a:rPr lang="ko-KR" altLang="en-US" dirty="0" smtClean="0"/>
                <a:t>미국적인 자유주의 만연</a:t>
              </a:r>
              <a:endParaRPr lang="en-US" altLang="ko-KR" dirty="0" smtClean="0"/>
            </a:p>
            <a:p>
              <a:r>
                <a:rPr lang="en-US" altLang="ko-KR" dirty="0" smtClean="0"/>
                <a:t>1950(</a:t>
              </a:r>
              <a:r>
                <a:rPr lang="ko-KR" altLang="en-US" dirty="0" smtClean="0"/>
                <a:t>황금기</a:t>
              </a:r>
              <a:r>
                <a:rPr lang="en-US" altLang="ko-KR" dirty="0" smtClean="0"/>
                <a:t>)</a:t>
              </a:r>
            </a:p>
            <a:p>
              <a:r>
                <a:rPr lang="ko-KR" altLang="en-US" dirty="0" smtClean="0"/>
                <a:t>■ </a:t>
              </a:r>
              <a:r>
                <a:rPr lang="en-US" altLang="ko-KR" dirty="0" smtClean="0"/>
                <a:t>1958 = </a:t>
              </a:r>
              <a:r>
                <a:rPr lang="ko-KR" altLang="en-US" dirty="0" smtClean="0"/>
                <a:t>전체 상영영화 중 일본 영화 </a:t>
              </a:r>
              <a:r>
                <a:rPr lang="en-US" altLang="ko-KR" dirty="0" smtClean="0"/>
                <a:t>75% </a:t>
              </a:r>
              <a:r>
                <a:rPr lang="ko-KR" altLang="en-US" dirty="0" smtClean="0"/>
                <a:t>차지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ko-KR" altLang="en-US" dirty="0" smtClean="0"/>
                <a:t>자국영화에 대한 대중관심↑</a:t>
              </a:r>
              <a:endParaRPr lang="en-US" altLang="ko-KR" dirty="0" smtClean="0"/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42" y="1844824"/>
            <a:ext cx="4252533" cy="242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/>
          <p:cNvSpPr/>
          <p:nvPr/>
        </p:nvSpPr>
        <p:spPr>
          <a:xfrm>
            <a:off x="467544" y="0"/>
            <a:ext cx="72008" cy="6858000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순서도: 처리 3"/>
          <p:cNvSpPr/>
          <p:nvPr/>
        </p:nvSpPr>
        <p:spPr>
          <a:xfrm>
            <a:off x="0" y="0"/>
            <a:ext cx="9144000" cy="90872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일본대중문화 형성 </a:t>
            </a:r>
            <a:r>
              <a:rPr lang="en-US" altLang="ko-KR" sz="4000" dirty="0" smtClean="0">
                <a:solidFill>
                  <a:schemeClr val="bg1"/>
                </a:solidFill>
              </a:rPr>
              <a:t>&lt;</a:t>
            </a:r>
            <a:r>
              <a:rPr lang="ko-KR" altLang="en-US" sz="4000" dirty="0" smtClean="0">
                <a:solidFill>
                  <a:schemeClr val="bg1"/>
                </a:solidFill>
              </a:rPr>
              <a:t>영화</a:t>
            </a:r>
            <a:r>
              <a:rPr lang="en-US" altLang="ko-KR" sz="4000" dirty="0" smtClean="0">
                <a:solidFill>
                  <a:schemeClr val="bg1"/>
                </a:solidFill>
              </a:rPr>
              <a:t>&gt;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순서도: 처리 6"/>
          <p:cNvSpPr/>
          <p:nvPr/>
        </p:nvSpPr>
        <p:spPr>
          <a:xfrm>
            <a:off x="0" y="1268760"/>
            <a:ext cx="9252520" cy="72008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4</a:t>
            </a:r>
            <a:endParaRPr lang="ko-KR" altLang="en-US" sz="32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19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39552" y="1323925"/>
            <a:ext cx="3808802" cy="1938993"/>
            <a:chOff x="467544" y="1412776"/>
            <a:chExt cx="3808802" cy="1938993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1412776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1951</a:t>
              </a:r>
              <a:r>
                <a:rPr lang="ko-KR" altLang="en-US" sz="2400" dirty="0" smtClean="0"/>
                <a:t>년</a:t>
              </a:r>
              <a:endParaRPr lang="ko-KR" alt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560" y="1874441"/>
              <a:ext cx="3664786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</a:t>
              </a:r>
              <a:r>
                <a:rPr lang="ko-KR" altLang="en-US" dirty="0" err="1" smtClean="0"/>
                <a:t>쿠로자와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아키라</a:t>
              </a:r>
              <a:r>
                <a:rPr lang="ko-KR" altLang="en-US" dirty="0" smtClean="0"/>
                <a:t> 감독</a:t>
              </a:r>
              <a:endParaRPr lang="en-US" altLang="ko-KR" dirty="0" smtClean="0"/>
            </a:p>
            <a:p>
              <a:r>
                <a:rPr lang="ko-KR" altLang="en-US" dirty="0" smtClean="0"/>
                <a:t>■ 작품 </a:t>
              </a:r>
              <a:r>
                <a:rPr lang="en-US" altLang="ko-KR" dirty="0" smtClean="0"/>
                <a:t>‘</a:t>
              </a:r>
              <a:r>
                <a:rPr lang="ko-KR" altLang="en-US" dirty="0" err="1" smtClean="0"/>
                <a:t>라쇼</a:t>
              </a:r>
              <a:r>
                <a:rPr lang="ko-KR" altLang="en-US" dirty="0" err="1"/>
                <a:t>몽</a:t>
              </a:r>
              <a:r>
                <a:rPr lang="en-US" altLang="ko-KR" dirty="0" smtClean="0"/>
                <a:t>’</a:t>
              </a:r>
            </a:p>
            <a:p>
              <a:r>
                <a:rPr lang="ko-KR" altLang="en-US" dirty="0" smtClean="0"/>
                <a:t>■ 베니스 영화제 </a:t>
              </a:r>
              <a:r>
                <a:rPr lang="en-US" altLang="ko-KR" dirty="0" smtClean="0"/>
                <a:t>: </a:t>
              </a:r>
              <a:r>
                <a:rPr lang="ko-KR" altLang="en-US" dirty="0" smtClean="0"/>
                <a:t>금사자상</a:t>
              </a:r>
              <a:endParaRPr lang="en-US" altLang="ko-KR" dirty="0" smtClean="0"/>
            </a:p>
            <a:p>
              <a:r>
                <a:rPr lang="ko-KR" altLang="en-US" dirty="0" smtClean="0"/>
                <a:t>아카데미 최우수 외국어영화상</a:t>
              </a:r>
              <a:endParaRPr lang="en-US" altLang="ko-KR" dirty="0" smtClean="0"/>
            </a:p>
            <a:p>
              <a:r>
                <a:rPr lang="ko-KR" altLang="en-US" dirty="0" smtClean="0"/>
                <a:t> ↘ 국제적인 일본 영화 대가 추앙</a:t>
              </a:r>
              <a:endParaRPr lang="ko-KR" altLang="en-US" dirty="0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16" y="3580089"/>
            <a:ext cx="1935890" cy="284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85999" y="3836401"/>
            <a:ext cx="461665" cy="25449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dirty="0" smtClean="0"/>
              <a:t>▷ </a:t>
            </a:r>
            <a:r>
              <a:rPr lang="ko-KR" altLang="en-US" dirty="0" err="1" smtClean="0"/>
              <a:t>라쇼몽</a:t>
            </a:r>
            <a:r>
              <a:rPr lang="ko-KR" altLang="en-US" dirty="0" smtClean="0"/>
              <a:t> 영화 포스터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292080" y="5717402"/>
            <a:ext cx="2952327" cy="5133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그의 다른 작품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75" y="1684663"/>
            <a:ext cx="2205131" cy="31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44313" y="4869160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△</a:t>
            </a:r>
            <a:r>
              <a:rPr lang="ko-KR" altLang="en-US" dirty="0" err="1" smtClean="0"/>
              <a:t>시치닌</a:t>
            </a:r>
            <a:r>
              <a:rPr lang="ko-KR" altLang="en-US" dirty="0" err="1"/>
              <a:t>노</a:t>
            </a:r>
            <a:r>
              <a:rPr lang="ko-KR" altLang="en-US" dirty="0" smtClean="0"/>
              <a:t> 사무라이</a:t>
            </a:r>
            <a:endParaRPr lang="en-US" altLang="ko-KR" dirty="0" smtClean="0"/>
          </a:p>
          <a:p>
            <a:r>
              <a:rPr lang="en-US" altLang="ko-KR" dirty="0" smtClean="0"/>
              <a:t>(7</a:t>
            </a:r>
            <a:r>
              <a:rPr lang="ko-KR" altLang="en-US" dirty="0" smtClean="0"/>
              <a:t>인의 사무라이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3" y="1639539"/>
            <a:ext cx="2229791" cy="320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86818" y="4870901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△</a:t>
            </a:r>
            <a:r>
              <a:rPr lang="ko-KR" altLang="en-US" dirty="0" err="1" smtClean="0"/>
              <a:t>카게무샤</a:t>
            </a:r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그림자 무사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43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8316416" y="66983"/>
            <a:ext cx="45719" cy="68680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-43378" y="1628800"/>
            <a:ext cx="9187377" cy="720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561212" y="11663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/>
              <a:t>목차</a:t>
            </a:r>
            <a:endParaRPr lang="ko-KR" altLang="en-US" sz="4000"/>
          </a:p>
        </p:txBody>
      </p:sp>
      <p:sp>
        <p:nvSpPr>
          <p:cNvPr id="11" name="직사각형 10"/>
          <p:cNvSpPr/>
          <p:nvPr/>
        </p:nvSpPr>
        <p:spPr>
          <a:xfrm>
            <a:off x="1352728" y="4941168"/>
            <a:ext cx="6395164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ysClr val="windowText" lastClr="000000"/>
                </a:solidFill>
              </a:rPr>
              <a:t>주제 관련 영상</a:t>
            </a:r>
            <a:endParaRPr lang="ko-KR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341471" y="2636912"/>
            <a:ext cx="6395164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ysClr val="windowText" lastClr="000000"/>
                </a:solidFill>
              </a:rPr>
              <a:t>근대국가 성립 과정</a:t>
            </a:r>
            <a:endParaRPr lang="ko-KR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31640" y="3789040"/>
            <a:ext cx="6395164" cy="7200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ysClr val="windowText" lastClr="000000"/>
                </a:solidFill>
              </a:rPr>
              <a:t>일본 대중문화 형성</a:t>
            </a:r>
            <a:r>
              <a:rPr lang="en-US" altLang="ko-KR" sz="2800" dirty="0" smtClean="0">
                <a:solidFill>
                  <a:sysClr val="windowText" lastClr="000000"/>
                </a:solidFill>
              </a:rPr>
              <a:t>&lt;</a:t>
            </a:r>
            <a:r>
              <a:rPr lang="ko-KR" altLang="en-US" sz="2800" dirty="0" smtClean="0">
                <a:solidFill>
                  <a:sysClr val="windowText" lastClr="000000"/>
                </a:solidFill>
              </a:rPr>
              <a:t>영화</a:t>
            </a:r>
            <a:r>
              <a:rPr lang="en-US" altLang="ko-KR" sz="2800" dirty="0" smtClean="0">
                <a:solidFill>
                  <a:sysClr val="windowText" lastClr="000000"/>
                </a:solidFill>
              </a:rPr>
              <a:t>&gt;</a:t>
            </a:r>
            <a:endParaRPr lang="ko-KR" alt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4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/>
          <p:cNvSpPr/>
          <p:nvPr/>
        </p:nvSpPr>
        <p:spPr>
          <a:xfrm>
            <a:off x="467544" y="0"/>
            <a:ext cx="72008" cy="6858000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순서도: 처리 3"/>
          <p:cNvSpPr/>
          <p:nvPr/>
        </p:nvSpPr>
        <p:spPr>
          <a:xfrm>
            <a:off x="0" y="0"/>
            <a:ext cx="9144000" cy="90872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일본대중문화 형성 </a:t>
            </a:r>
            <a:r>
              <a:rPr lang="en-US" altLang="ko-KR" sz="4000" dirty="0" smtClean="0">
                <a:solidFill>
                  <a:schemeClr val="bg1"/>
                </a:solidFill>
              </a:rPr>
              <a:t>&lt;</a:t>
            </a:r>
            <a:r>
              <a:rPr lang="ko-KR" altLang="en-US" sz="4000" dirty="0" smtClean="0">
                <a:solidFill>
                  <a:schemeClr val="bg1"/>
                </a:solidFill>
              </a:rPr>
              <a:t>영화</a:t>
            </a:r>
            <a:r>
              <a:rPr lang="en-US" altLang="ko-KR" sz="4000" dirty="0" smtClean="0">
                <a:solidFill>
                  <a:schemeClr val="bg1"/>
                </a:solidFill>
              </a:rPr>
              <a:t>&gt;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순서도: 처리 6"/>
          <p:cNvSpPr/>
          <p:nvPr/>
        </p:nvSpPr>
        <p:spPr>
          <a:xfrm>
            <a:off x="0" y="1268760"/>
            <a:ext cx="9252520" cy="72008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5</a:t>
            </a:r>
            <a:endParaRPr lang="ko-KR" altLang="en-US" sz="32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20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39552" y="1412776"/>
            <a:ext cx="6424903" cy="1938993"/>
            <a:chOff x="467544" y="1412776"/>
            <a:chExt cx="6424903" cy="1938993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1412776"/>
              <a:ext cx="22493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/>
                <a:t>다른 작가 작품</a:t>
              </a:r>
              <a:endParaRPr lang="ko-KR" alt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560" y="1874441"/>
              <a:ext cx="6280887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</a:t>
              </a:r>
              <a:r>
                <a:rPr lang="ko-KR" altLang="en-US" dirty="0" err="1" smtClean="0"/>
                <a:t>오즈</a:t>
              </a:r>
              <a:r>
                <a:rPr lang="ko-KR" altLang="en-US" dirty="0" smtClean="0"/>
                <a:t> 야수지로 감독</a:t>
              </a:r>
              <a:endParaRPr lang="en-US" altLang="ko-KR" dirty="0" smtClean="0"/>
            </a:p>
            <a:p>
              <a:r>
                <a:rPr lang="ko-KR" altLang="en-US" dirty="0" smtClean="0"/>
                <a:t>■ 작품 </a:t>
              </a:r>
              <a:r>
                <a:rPr lang="en-US" altLang="ko-KR" dirty="0" smtClean="0"/>
                <a:t>‘</a:t>
              </a:r>
              <a:r>
                <a:rPr lang="ko-KR" altLang="en-US" dirty="0" smtClean="0"/>
                <a:t>도쿄 </a:t>
              </a:r>
              <a:r>
                <a:rPr lang="ko-KR" altLang="en-US" dirty="0" err="1" smtClean="0"/>
                <a:t>모노가타리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동경이야기</a:t>
              </a:r>
              <a:r>
                <a:rPr lang="en-US" altLang="ko-KR" dirty="0" smtClean="0"/>
                <a:t>), </a:t>
              </a:r>
              <a:r>
                <a:rPr lang="ko-KR" altLang="en-US" dirty="0" smtClean="0"/>
                <a:t>반순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늦봄</a:t>
              </a:r>
              <a:r>
                <a:rPr lang="en-US" altLang="ko-KR" dirty="0" smtClean="0"/>
                <a:t>)’</a:t>
              </a:r>
            </a:p>
            <a:p>
              <a:r>
                <a:rPr lang="ko-KR" altLang="en-US" dirty="0" smtClean="0"/>
                <a:t>■ 영상기법 </a:t>
              </a:r>
              <a:r>
                <a:rPr lang="en-US" altLang="ko-KR" dirty="0" smtClean="0"/>
                <a:t>: </a:t>
              </a:r>
              <a:r>
                <a:rPr lang="ko-KR" altLang="en-US" dirty="0" smtClean="0"/>
                <a:t>일본 소시민 삶을 시적인 언어로 감각적 표현</a:t>
              </a:r>
              <a:endParaRPr lang="en-US" altLang="ko-KR" dirty="0" smtClean="0"/>
            </a:p>
            <a:p>
              <a:r>
                <a:rPr lang="en-US" altLang="ko-KR" dirty="0" smtClean="0"/>
                <a:t>(</a:t>
              </a:r>
              <a:r>
                <a:rPr lang="ko-KR" altLang="en-US" dirty="0" err="1" smtClean="0"/>
                <a:t>페이드</a:t>
              </a:r>
              <a:r>
                <a:rPr lang="ko-KR" altLang="en-US" dirty="0" smtClean="0"/>
                <a:t> 인</a:t>
              </a:r>
              <a:r>
                <a:rPr lang="en-US" altLang="ko-KR" dirty="0" smtClean="0"/>
                <a:t>, </a:t>
              </a:r>
              <a:r>
                <a:rPr lang="ko-KR" altLang="en-US" dirty="0" err="1" smtClean="0"/>
                <a:t>페이드</a:t>
              </a:r>
              <a:r>
                <a:rPr lang="ko-KR" altLang="en-US" dirty="0" smtClean="0"/>
                <a:t> 아웃 사용 </a:t>
              </a:r>
              <a:r>
                <a:rPr lang="en-US" altLang="ko-KR" dirty="0" smtClean="0"/>
                <a:t>X)</a:t>
              </a:r>
            </a:p>
            <a:p>
              <a:r>
                <a:rPr lang="ko-KR" altLang="en-US" dirty="0" smtClean="0"/>
                <a:t> ↘ 유럽 영화인들에게 큰 영향 끼침</a:t>
              </a:r>
              <a:endParaRPr lang="ko-KR" altLang="en-US" dirty="0"/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2393929" cy="323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789040"/>
            <a:ext cx="738664" cy="213616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/>
              <a:t> </a:t>
            </a:r>
            <a:r>
              <a:rPr lang="en-US" altLang="ko-KR" dirty="0" smtClean="0"/>
              <a:t>  (</a:t>
            </a:r>
            <a:r>
              <a:rPr lang="ko-KR" altLang="en-US" dirty="0" smtClean="0"/>
              <a:t>동경 이야기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◁도쿄 </a:t>
            </a:r>
            <a:r>
              <a:rPr lang="ko-KR" altLang="en-US" dirty="0" err="1" smtClean="0"/>
              <a:t>모노가타리</a:t>
            </a:r>
            <a:endParaRPr lang="en-US" altLang="ko-KR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2448272" cy="323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6719" y="3394689"/>
            <a:ext cx="461665" cy="24631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dirty="0" smtClean="0"/>
              <a:t>◁</a:t>
            </a:r>
            <a:r>
              <a:rPr lang="ko-KR" altLang="en-US" dirty="0" err="1" smtClean="0"/>
              <a:t>오즈</a:t>
            </a:r>
            <a:r>
              <a:rPr lang="ko-KR" altLang="en-US" dirty="0" smtClean="0"/>
              <a:t> 야수지로 감독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66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처리 5"/>
          <p:cNvSpPr/>
          <p:nvPr/>
        </p:nvSpPr>
        <p:spPr>
          <a:xfrm>
            <a:off x="467544" y="0"/>
            <a:ext cx="72008" cy="6858000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순서도: 처리 3"/>
          <p:cNvSpPr/>
          <p:nvPr/>
        </p:nvSpPr>
        <p:spPr>
          <a:xfrm>
            <a:off x="0" y="0"/>
            <a:ext cx="9144000" cy="90872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일본대중문화 형성 </a:t>
            </a:r>
            <a:r>
              <a:rPr lang="en-US" altLang="ko-KR" sz="4000" dirty="0" smtClean="0">
                <a:solidFill>
                  <a:schemeClr val="bg1"/>
                </a:solidFill>
              </a:rPr>
              <a:t>&lt;</a:t>
            </a:r>
            <a:r>
              <a:rPr lang="ko-KR" altLang="en-US" sz="4000" dirty="0" smtClean="0">
                <a:solidFill>
                  <a:schemeClr val="bg1"/>
                </a:solidFill>
              </a:rPr>
              <a:t>영</a:t>
            </a:r>
            <a:r>
              <a:rPr lang="ko-KR" altLang="en-US" sz="4000" dirty="0">
                <a:solidFill>
                  <a:schemeClr val="bg1"/>
                </a:solidFill>
              </a:rPr>
              <a:t>화</a:t>
            </a:r>
            <a:r>
              <a:rPr lang="en-US" altLang="ko-KR" sz="4000" dirty="0" smtClean="0">
                <a:solidFill>
                  <a:schemeClr val="bg1"/>
                </a:solidFill>
              </a:rPr>
              <a:t>&gt;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7" name="순서도: 처리 6"/>
          <p:cNvSpPr/>
          <p:nvPr/>
        </p:nvSpPr>
        <p:spPr>
          <a:xfrm>
            <a:off x="0" y="1268760"/>
            <a:ext cx="9252520" cy="72008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6</a:t>
            </a:r>
            <a:endParaRPr lang="ko-KR" altLang="en-US" sz="3200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827584" y="1628800"/>
            <a:ext cx="30732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■</a:t>
            </a:r>
            <a:r>
              <a:rPr lang="en-US" altLang="ko-KR" dirty="0" smtClean="0"/>
              <a:t>1950 – 1960</a:t>
            </a:r>
          </a:p>
          <a:p>
            <a:r>
              <a:rPr lang="ko-KR" altLang="en-US" dirty="0" smtClean="0"/>
              <a:t>대중오락 선두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영화</a:t>
            </a:r>
            <a:endParaRPr lang="en-US" altLang="ko-KR" dirty="0" smtClean="0"/>
          </a:p>
          <a:p>
            <a:r>
              <a:rPr lang="ko-KR" altLang="en-US" dirty="0" smtClean="0"/>
              <a:t>그 후 </a:t>
            </a:r>
            <a:r>
              <a:rPr lang="en-US" altLang="ko-KR" dirty="0" smtClean="0"/>
              <a:t>TV</a:t>
            </a:r>
            <a:r>
              <a:rPr lang="ko-KR" altLang="en-US" dirty="0" smtClean="0"/>
              <a:t>에 밀림</a:t>
            </a:r>
            <a:endParaRPr lang="en-US" altLang="ko-KR" dirty="0" smtClean="0"/>
          </a:p>
          <a:p>
            <a:r>
              <a:rPr lang="ko-KR" altLang="en-US" dirty="0" smtClean="0"/>
              <a:t>■</a:t>
            </a:r>
            <a:r>
              <a:rPr lang="en-US" altLang="ko-KR" dirty="0" smtClean="0"/>
              <a:t>1980</a:t>
            </a:r>
          </a:p>
          <a:p>
            <a:r>
              <a:rPr lang="ko-KR" altLang="en-US" dirty="0" smtClean="0"/>
              <a:t>영화 이외 오락 생겨남</a:t>
            </a:r>
            <a:endParaRPr lang="en-US" altLang="ko-KR" dirty="0" smtClean="0"/>
          </a:p>
          <a:p>
            <a:r>
              <a:rPr lang="ko-KR" altLang="en-US" dirty="0" smtClean="0"/>
              <a:t>영화에 대한 관심 하락</a:t>
            </a:r>
            <a:endParaRPr lang="en-US" altLang="ko-KR" dirty="0" smtClean="0"/>
          </a:p>
          <a:p>
            <a:r>
              <a:rPr lang="ko-KR" altLang="en-US" dirty="0" smtClean="0"/>
              <a:t>■</a:t>
            </a:r>
            <a:r>
              <a:rPr lang="en-US" altLang="ko-KR" dirty="0" smtClean="0"/>
              <a:t>1996</a:t>
            </a:r>
            <a:endParaRPr lang="en-US" altLang="ko-KR" dirty="0"/>
          </a:p>
          <a:p>
            <a:r>
              <a:rPr lang="ko-KR" altLang="en-US" dirty="0" smtClean="0"/>
              <a:t>영화관람객 수 </a:t>
            </a:r>
            <a:r>
              <a:rPr lang="en-US" altLang="ko-KR" dirty="0" smtClean="0"/>
              <a:t>1</a:t>
            </a:r>
            <a:r>
              <a:rPr lang="ko-KR" altLang="en-US" dirty="0" smtClean="0"/>
              <a:t>억 </a:t>
            </a:r>
            <a:r>
              <a:rPr lang="en-US" altLang="ko-KR" dirty="0" smtClean="0"/>
              <a:t>2</a:t>
            </a:r>
            <a:r>
              <a:rPr lang="ko-KR" altLang="en-US" dirty="0" smtClean="0"/>
              <a:t>천 감소</a:t>
            </a:r>
            <a:endParaRPr lang="en-US" altLang="ko-KR" dirty="0" smtClean="0"/>
          </a:p>
          <a:p>
            <a:r>
              <a:rPr lang="ko-KR" altLang="en-US" dirty="0" smtClean="0"/>
              <a:t>■</a:t>
            </a:r>
            <a:r>
              <a:rPr lang="en-US" altLang="ko-KR" dirty="0" smtClean="0"/>
              <a:t>1997</a:t>
            </a:r>
          </a:p>
          <a:p>
            <a:r>
              <a:rPr lang="ko-KR" altLang="en-US" dirty="0" smtClean="0"/>
              <a:t>일본의 </a:t>
            </a:r>
            <a:r>
              <a:rPr lang="ko-KR" altLang="en-US" dirty="0" err="1" smtClean="0"/>
              <a:t>비에니메이션</a:t>
            </a:r>
            <a:r>
              <a:rPr lang="ko-KR" altLang="en-US" dirty="0" smtClean="0"/>
              <a:t> 영화 </a:t>
            </a:r>
            <a:endParaRPr lang="en-US" altLang="ko-KR" dirty="0" smtClean="0"/>
          </a:p>
          <a:p>
            <a:r>
              <a:rPr lang="ko-KR" altLang="en-US" dirty="0" smtClean="0"/>
              <a:t>해외에서 관심↑</a:t>
            </a:r>
            <a:endParaRPr lang="en-US" altLang="ko-KR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861" y="1529402"/>
            <a:ext cx="2831379" cy="283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93" y="4394599"/>
            <a:ext cx="3076219" cy="231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1993427"/>
            <a:ext cx="461665" cy="229966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dirty="0" smtClean="0"/>
              <a:t>◁ 일본 옛날오락 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75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8793469" y="-99392"/>
            <a:ext cx="54006" cy="69573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5" name="순서도: 처리 4"/>
          <p:cNvSpPr/>
          <p:nvPr/>
        </p:nvSpPr>
        <p:spPr>
          <a:xfrm>
            <a:off x="0" y="0"/>
            <a:ext cx="9144000" cy="908720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일본대중문화 형성 </a:t>
            </a:r>
            <a:r>
              <a:rPr lang="en-US" altLang="ko-KR" sz="4000" dirty="0" smtClean="0">
                <a:solidFill>
                  <a:schemeClr val="bg1"/>
                </a:solidFill>
              </a:rPr>
              <a:t>&lt;</a:t>
            </a:r>
            <a:r>
              <a:rPr lang="ko-KR" altLang="en-US" sz="4000" dirty="0" smtClean="0">
                <a:solidFill>
                  <a:schemeClr val="bg1"/>
                </a:solidFill>
              </a:rPr>
              <a:t>영화</a:t>
            </a:r>
            <a:r>
              <a:rPr lang="en-US" altLang="ko-KR" sz="4000" dirty="0" smtClean="0">
                <a:solidFill>
                  <a:schemeClr val="bg1"/>
                </a:solidFill>
              </a:rPr>
              <a:t>&gt;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7</a:t>
            </a:r>
            <a:endParaRPr lang="ko-KR" altLang="en-US" sz="32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1823729" y="1484784"/>
            <a:ext cx="5484575" cy="1403073"/>
            <a:chOff x="467544" y="1412776"/>
            <a:chExt cx="5484575" cy="1403073"/>
          </a:xfrm>
        </p:grpSpPr>
        <p:sp>
          <p:nvSpPr>
            <p:cNvPr id="12" name="TextBox 11"/>
            <p:cNvSpPr txBox="1"/>
            <p:nvPr/>
          </p:nvSpPr>
          <p:spPr>
            <a:xfrm>
              <a:off x="467544" y="1412776"/>
              <a:ext cx="3961341" cy="46166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1990</a:t>
              </a:r>
              <a:r>
                <a:rPr lang="ko-KR" altLang="en-US" sz="2400" dirty="0" smtClean="0"/>
                <a:t>년대 이후 영화 변천사</a:t>
              </a:r>
              <a:endParaRPr lang="ko-KR" alt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6548" y="1892519"/>
              <a:ext cx="536557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</a:t>
              </a:r>
              <a:r>
                <a:rPr lang="en-US" altLang="ko-KR" dirty="0" smtClean="0"/>
                <a:t>‘</a:t>
              </a:r>
              <a:r>
                <a:rPr lang="ko-KR" altLang="en-US" dirty="0" smtClean="0"/>
                <a:t>러브레터</a:t>
              </a:r>
              <a:r>
                <a:rPr lang="en-US" altLang="ko-KR" dirty="0" smtClean="0"/>
                <a:t>’ </a:t>
              </a:r>
              <a:r>
                <a:rPr lang="ko-KR" altLang="en-US" dirty="0" smtClean="0"/>
                <a:t>홍콩 수출 </a:t>
              </a:r>
              <a:r>
                <a:rPr lang="en-US" altLang="ko-KR" dirty="0" smtClean="0"/>
                <a:t>= 50</a:t>
              </a:r>
              <a:r>
                <a:rPr lang="ko-KR" altLang="en-US" dirty="0" smtClean="0"/>
                <a:t>만 달러 이상 수익 등</a:t>
              </a:r>
              <a:endParaRPr lang="en-US" altLang="ko-KR" dirty="0" smtClean="0"/>
            </a:p>
            <a:p>
              <a:r>
                <a:rPr lang="ko-KR" altLang="en-US" dirty="0" smtClean="0"/>
                <a:t>↘ 이후 </a:t>
              </a:r>
              <a:r>
                <a:rPr lang="en-US" altLang="ko-KR" dirty="0" smtClean="0"/>
                <a:t>1990</a:t>
              </a:r>
              <a:r>
                <a:rPr lang="ko-KR" altLang="en-US" dirty="0" smtClean="0"/>
                <a:t>년 이후 일본영화 해외 진출 ↑</a:t>
              </a:r>
              <a:endParaRPr lang="en-US" altLang="ko-KR" dirty="0" smtClean="0"/>
            </a:p>
            <a:p>
              <a:r>
                <a:rPr lang="en-US" altLang="ko-KR" dirty="0" smtClean="0"/>
                <a:t>= </a:t>
              </a:r>
              <a:r>
                <a:rPr lang="ko-KR" altLang="en-US" dirty="0" smtClean="0"/>
                <a:t>애니메이션 등을 더불어 해외 시장에 주목</a:t>
              </a:r>
              <a:endParaRPr lang="en-US" altLang="ko-KR" dirty="0" smtClean="0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2321980" cy="31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4697" y="3021589"/>
            <a:ext cx="738664" cy="27485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 smtClean="0"/>
              <a:t>(‘</a:t>
            </a:r>
            <a:r>
              <a:rPr lang="ko-KR" altLang="en-US" dirty="0" err="1" smtClean="0"/>
              <a:t>오겡키데스카</a:t>
            </a:r>
            <a:r>
              <a:rPr lang="ko-KR" altLang="en-US" dirty="0" smtClean="0"/>
              <a:t> 로 유명</a:t>
            </a:r>
            <a:r>
              <a:rPr lang="en-US" altLang="ko-KR" dirty="0" smtClean="0"/>
              <a:t>’)</a:t>
            </a:r>
          </a:p>
          <a:p>
            <a:r>
              <a:rPr lang="ko-KR" altLang="en-US" dirty="0" smtClean="0"/>
              <a:t>◁러브레터 영화</a:t>
            </a:r>
            <a:endParaRPr lang="ko-KR" alt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4" y="3140968"/>
            <a:ext cx="2554484" cy="357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26849" y="3284984"/>
            <a:ext cx="738664" cy="30354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/>
              <a:t> </a:t>
            </a:r>
            <a:r>
              <a:rPr lang="en-US" altLang="ko-KR" dirty="0" smtClean="0"/>
              <a:t> (</a:t>
            </a:r>
            <a:r>
              <a:rPr lang="ko-KR" altLang="en-US" dirty="0" smtClean="0"/>
              <a:t>이마 아이니 </a:t>
            </a:r>
            <a:r>
              <a:rPr lang="ko-KR" altLang="en-US" dirty="0" err="1" smtClean="0"/>
              <a:t>유키마스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 smtClean="0"/>
              <a:t>◁지금 만나러 갑니다 영화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47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36512" y="0"/>
            <a:ext cx="51845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71600" y="0"/>
            <a:ext cx="14401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36512" y="5949280"/>
            <a:ext cx="9180512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898766" y="632882"/>
            <a:ext cx="24416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/>
              <a:t>관련 영상</a:t>
            </a:r>
            <a:endParaRPr lang="en-US" altLang="ko-KR" sz="4000" dirty="0" smtClean="0"/>
          </a:p>
          <a:p>
            <a:pPr algn="ctr"/>
            <a:r>
              <a:rPr lang="en-US" altLang="ko-KR" sz="4000" dirty="0" smtClean="0"/>
              <a:t>&lt;</a:t>
            </a:r>
            <a:r>
              <a:rPr lang="ko-KR" altLang="en-US" sz="2800" dirty="0" smtClean="0"/>
              <a:t>마무리</a:t>
            </a:r>
            <a:r>
              <a:rPr lang="en-US" altLang="ko-KR" sz="4000" dirty="0" smtClean="0"/>
              <a:t>&gt;</a:t>
            </a:r>
            <a:endParaRPr lang="ko-KR" altLang="en-US" sz="4000" dirty="0"/>
          </a:p>
        </p:txBody>
      </p:sp>
      <p:sp>
        <p:nvSpPr>
          <p:cNvPr id="18" name="갈매기형 수장 17">
            <a:hlinkClick r:id="rId2"/>
          </p:cNvPr>
          <p:cNvSpPr/>
          <p:nvPr/>
        </p:nvSpPr>
        <p:spPr>
          <a:xfrm>
            <a:off x="1763688" y="2708920"/>
            <a:ext cx="6192688" cy="792088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일본의 근대국가 성립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(2</a:t>
            </a:r>
            <a:r>
              <a:rPr lang="ko-KR" altLang="en-US" dirty="0" smtClean="0">
                <a:solidFill>
                  <a:schemeClr val="tx1"/>
                </a:solidFill>
              </a:rPr>
              <a:t>분 </a:t>
            </a:r>
            <a:r>
              <a:rPr lang="en-US" altLang="ko-KR" dirty="0" smtClean="0">
                <a:solidFill>
                  <a:schemeClr val="tx1"/>
                </a:solidFill>
              </a:rPr>
              <a:t>22</a:t>
            </a:r>
            <a:r>
              <a:rPr lang="ko-KR" altLang="en-US" dirty="0" smtClean="0">
                <a:solidFill>
                  <a:schemeClr val="tx1"/>
                </a:solidFill>
              </a:rPr>
              <a:t>초 까지</a:t>
            </a:r>
            <a:r>
              <a:rPr lang="en-US" altLang="ko-KR" dirty="0" smtClean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갈매기형 수장 19">
            <a:hlinkClick r:id="rId3"/>
          </p:cNvPr>
          <p:cNvSpPr/>
          <p:nvPr/>
        </p:nvSpPr>
        <p:spPr>
          <a:xfrm flipH="1">
            <a:off x="1763688" y="4293096"/>
            <a:ext cx="6192688" cy="792088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일본 대중문화 개방 뉴스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1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순서도: 처리 6"/>
          <p:cNvSpPr/>
          <p:nvPr/>
        </p:nvSpPr>
        <p:spPr>
          <a:xfrm>
            <a:off x="0" y="6597352"/>
            <a:ext cx="9252520" cy="260648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순서도: 처리 7"/>
          <p:cNvSpPr/>
          <p:nvPr/>
        </p:nvSpPr>
        <p:spPr>
          <a:xfrm>
            <a:off x="611560" y="0"/>
            <a:ext cx="8064388" cy="116632"/>
          </a:xfrm>
          <a:prstGeom prst="flowChart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순서도: 처리 4"/>
          <p:cNvSpPr/>
          <p:nvPr/>
        </p:nvSpPr>
        <p:spPr>
          <a:xfrm>
            <a:off x="-108520" y="0"/>
            <a:ext cx="936104" cy="695739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순서도: 처리 5"/>
          <p:cNvSpPr/>
          <p:nvPr/>
        </p:nvSpPr>
        <p:spPr>
          <a:xfrm>
            <a:off x="8207896" y="0"/>
            <a:ext cx="936104" cy="695739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195736" y="-99392"/>
            <a:ext cx="4680520" cy="72008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83768" y="2852935"/>
            <a:ext cx="415871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smtClean="0">
                <a:solidFill>
                  <a:schemeClr val="bg1"/>
                </a:solidFill>
              </a:rPr>
              <a:t>감사합니다</a:t>
            </a:r>
            <a:r>
              <a:rPr lang="en-US" altLang="ko-KR" sz="4800" dirty="0" smtClean="0">
                <a:solidFill>
                  <a:schemeClr val="bg1"/>
                </a:solidFill>
              </a:rPr>
              <a:t>.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순서도: 처리 7"/>
          <p:cNvSpPr/>
          <p:nvPr/>
        </p:nvSpPr>
        <p:spPr>
          <a:xfrm>
            <a:off x="611560" y="0"/>
            <a:ext cx="72008" cy="695739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순서도: 처리 9"/>
          <p:cNvSpPr/>
          <p:nvPr/>
        </p:nvSpPr>
        <p:spPr>
          <a:xfrm>
            <a:off x="683568" y="6381328"/>
            <a:ext cx="8568952" cy="72008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순서도: 처리 10"/>
          <p:cNvSpPr/>
          <p:nvPr/>
        </p:nvSpPr>
        <p:spPr>
          <a:xfrm>
            <a:off x="-36512" y="6381328"/>
            <a:ext cx="648072" cy="72008"/>
          </a:xfrm>
          <a:prstGeom prst="flowChart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순서도: 처리 6"/>
          <p:cNvSpPr/>
          <p:nvPr/>
        </p:nvSpPr>
        <p:spPr>
          <a:xfrm>
            <a:off x="395536" y="0"/>
            <a:ext cx="72008" cy="6957392"/>
          </a:xfrm>
          <a:prstGeom prst="flowChartProces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259632" y="2780928"/>
            <a:ext cx="6372708" cy="158417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일본 근대국가 성립 과정</a:t>
            </a:r>
            <a:endParaRPr lang="en-US" altLang="ko-KR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64288" y="0"/>
            <a:ext cx="72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08520" y="6309320"/>
            <a:ext cx="9252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1</a:t>
            </a:r>
            <a:endParaRPr lang="ko-KR" altLang="en-US" sz="3200" dirty="0"/>
          </a:p>
        </p:txBody>
      </p:sp>
      <p:grpSp>
        <p:nvGrpSpPr>
          <p:cNvPr id="12" name="그룹 11"/>
          <p:cNvGrpSpPr/>
          <p:nvPr/>
        </p:nvGrpSpPr>
        <p:grpSpPr>
          <a:xfrm>
            <a:off x="467544" y="1412776"/>
            <a:ext cx="2733186" cy="1384995"/>
            <a:chOff x="467544" y="1412776"/>
            <a:chExt cx="2733186" cy="1384995"/>
          </a:xfrm>
        </p:grpSpPr>
        <p:sp>
          <p:nvSpPr>
            <p:cNvPr id="2" name="TextBox 1"/>
            <p:cNvSpPr txBox="1"/>
            <p:nvPr/>
          </p:nvSpPr>
          <p:spPr>
            <a:xfrm>
              <a:off x="467544" y="1412776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1543</a:t>
              </a:r>
              <a:r>
                <a:rPr lang="ko-KR" altLang="en-US" sz="2400" dirty="0" smtClean="0"/>
                <a:t>년 </a:t>
              </a:r>
              <a:endParaRPr lang="ko-KR" altLang="en-US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1560" y="1874441"/>
              <a:ext cx="25891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서양과 거래 </a:t>
              </a:r>
              <a:r>
                <a:rPr lang="en-US" altLang="ko-KR" dirty="0" smtClean="0"/>
                <a:t>X</a:t>
              </a:r>
            </a:p>
            <a:p>
              <a:r>
                <a:rPr lang="ko-KR" altLang="en-US" dirty="0" smtClean="0"/>
                <a:t>■ 포르투갈 상인 난파</a:t>
              </a:r>
              <a:endParaRPr lang="en-US" altLang="ko-KR" dirty="0" smtClean="0"/>
            </a:p>
            <a:p>
              <a:r>
                <a:rPr lang="ko-KR" altLang="en-US" dirty="0" smtClean="0"/>
                <a:t>■ 서양 문물 접함</a:t>
              </a:r>
              <a:endParaRPr lang="ko-KR" altLang="en-US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83652" y="3198167"/>
            <a:ext cx="3872324" cy="888197"/>
            <a:chOff x="554576" y="3198167"/>
            <a:chExt cx="3872324" cy="888197"/>
          </a:xfrm>
        </p:grpSpPr>
        <p:sp>
          <p:nvSpPr>
            <p:cNvPr id="10" name="TextBox 9"/>
            <p:cNvSpPr txBox="1"/>
            <p:nvPr/>
          </p:nvSpPr>
          <p:spPr>
            <a:xfrm>
              <a:off x="554576" y="3198167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1544</a:t>
              </a:r>
              <a:r>
                <a:rPr lang="ko-KR" altLang="en-US" sz="2400" dirty="0" smtClean="0"/>
                <a:t>년 </a:t>
              </a:r>
              <a:endParaRPr lang="ko-KR" alt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3717032"/>
              <a:ext cx="3743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서양 문물 본격적으로 받아들임</a:t>
              </a:r>
              <a:endParaRPr lang="en-US" altLang="ko-KR" dirty="0" smtClean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52" y="1273121"/>
            <a:ext cx="4343556" cy="189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148724" y="1297392"/>
            <a:ext cx="738664" cy="4363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smtClean="0"/>
              <a:t>    (</a:t>
            </a:r>
            <a:r>
              <a:rPr lang="ko-KR" altLang="en-US" dirty="0" smtClean="0"/>
              <a:t>임진왜란 때 사용한 조총제조기술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◀ 조총 제조법을 배워 기술 얻음</a:t>
            </a:r>
            <a:endParaRPr lang="ko-KR" altLang="en-US" dirty="0"/>
          </a:p>
        </p:txBody>
      </p:sp>
      <p:grpSp>
        <p:nvGrpSpPr>
          <p:cNvPr id="17" name="그룹 16"/>
          <p:cNvGrpSpPr/>
          <p:nvPr/>
        </p:nvGrpSpPr>
        <p:grpSpPr>
          <a:xfrm>
            <a:off x="555660" y="4773051"/>
            <a:ext cx="4317959" cy="888197"/>
            <a:chOff x="554576" y="3198167"/>
            <a:chExt cx="4317959" cy="888197"/>
          </a:xfrm>
        </p:grpSpPr>
        <p:sp>
          <p:nvSpPr>
            <p:cNvPr id="18" name="TextBox 17"/>
            <p:cNvSpPr txBox="1"/>
            <p:nvPr/>
          </p:nvSpPr>
          <p:spPr>
            <a:xfrm>
              <a:off x="554576" y="3198167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1549</a:t>
              </a:r>
              <a:r>
                <a:rPr lang="ko-KR" altLang="en-US" sz="2400" dirty="0" smtClean="0"/>
                <a:t>년 </a:t>
              </a:r>
              <a:endParaRPr lang="ko-KR" alt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3568" y="3717032"/>
              <a:ext cx="4188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스페인 </a:t>
              </a:r>
              <a:r>
                <a:rPr lang="ko-KR" altLang="en-US" dirty="0" err="1" smtClean="0"/>
                <a:t>하비에르</a:t>
              </a:r>
              <a:r>
                <a:rPr lang="ko-KR" altLang="en-US" dirty="0" smtClean="0"/>
                <a:t> 신부 </a:t>
              </a:r>
              <a:r>
                <a:rPr lang="en-US" altLang="ko-KR" dirty="0" smtClean="0"/>
                <a:t>:</a:t>
              </a:r>
              <a:r>
                <a:rPr lang="ko-KR" altLang="en-US" dirty="0" smtClean="0"/>
                <a:t> 기독교 전파</a:t>
              </a:r>
              <a:endParaRPr lang="en-US" altLang="ko-KR" dirty="0" smtClean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635" y="3901698"/>
            <a:ext cx="2276669" cy="281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308304" y="4293096"/>
            <a:ext cx="461665" cy="4363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smtClean="0"/>
              <a:t>◀ </a:t>
            </a:r>
            <a:r>
              <a:rPr lang="ko-KR" altLang="en-US" dirty="0" err="1" smtClean="0"/>
              <a:t>하비에르</a:t>
            </a:r>
            <a:r>
              <a:rPr lang="ko-KR" altLang="en-US" dirty="0" smtClean="0"/>
              <a:t> 신부</a:t>
            </a:r>
            <a:endParaRPr lang="en-US" altLang="ko-KR" dirty="0" smtClean="0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14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5576" y="188640"/>
            <a:ext cx="72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2</a:t>
            </a:r>
            <a:endParaRPr lang="ko-KR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85" y="1221110"/>
            <a:ext cx="4482683" cy="28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그룹 15"/>
          <p:cNvGrpSpPr/>
          <p:nvPr/>
        </p:nvGrpSpPr>
        <p:grpSpPr>
          <a:xfrm>
            <a:off x="5036186" y="1739974"/>
            <a:ext cx="3856294" cy="1442195"/>
            <a:chOff x="554576" y="3198167"/>
            <a:chExt cx="3856294" cy="1442195"/>
          </a:xfrm>
        </p:grpSpPr>
        <p:sp>
          <p:nvSpPr>
            <p:cNvPr id="17" name="TextBox 16"/>
            <p:cNvSpPr txBox="1"/>
            <p:nvPr/>
          </p:nvSpPr>
          <p:spPr>
            <a:xfrm>
              <a:off x="554576" y="3198167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1600</a:t>
              </a:r>
              <a:r>
                <a:rPr lang="ko-KR" altLang="en-US" sz="2400" dirty="0" smtClean="0"/>
                <a:t>년 </a:t>
              </a:r>
              <a:endParaRPr lang="ko-KR" alt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717032"/>
              <a:ext cx="3727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네덜란드 상선 </a:t>
              </a:r>
              <a:r>
                <a:rPr lang="ko-KR" altLang="en-US" dirty="0" err="1" smtClean="0"/>
                <a:t>리프데</a:t>
              </a:r>
              <a:r>
                <a:rPr lang="ko-KR" altLang="en-US" dirty="0" smtClean="0"/>
                <a:t> 호</a:t>
              </a:r>
              <a:endParaRPr lang="en-US" altLang="ko-KR" dirty="0" smtClean="0"/>
            </a:p>
            <a:p>
              <a:r>
                <a:rPr lang="ko-KR" altLang="en-US" dirty="0" smtClean="0"/>
                <a:t>■ </a:t>
              </a:r>
              <a:r>
                <a:rPr lang="ko-KR" altLang="en-US" dirty="0" err="1" smtClean="0"/>
                <a:t>분고노쿠니</a:t>
              </a:r>
              <a:r>
                <a:rPr lang="ko-KR" altLang="en-US" dirty="0" smtClean="0"/>
                <a:t> 표류</a:t>
              </a:r>
              <a:endParaRPr lang="en-US" altLang="ko-KR" dirty="0" smtClean="0"/>
            </a:p>
            <a:p>
              <a:r>
                <a:rPr lang="ko-KR" altLang="en-US" dirty="0" smtClean="0"/>
                <a:t>■ 네덜란드 상인 </a:t>
              </a:r>
              <a:r>
                <a:rPr lang="en-US" altLang="ko-KR" dirty="0" smtClean="0"/>
                <a:t>: </a:t>
              </a:r>
              <a:r>
                <a:rPr lang="ko-KR" altLang="en-US" dirty="0" err="1" smtClean="0"/>
                <a:t>윌리엄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애덤스</a:t>
              </a:r>
              <a:r>
                <a:rPr lang="ko-KR" altLang="en-US" dirty="0" smtClean="0"/>
                <a:t> </a:t>
              </a:r>
              <a:endParaRPr lang="en-US" altLang="ko-KR" dirty="0" smtClean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71" y="3501008"/>
            <a:ext cx="2173213" cy="288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64736" y="4343407"/>
            <a:ext cx="43685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■ 오다 </a:t>
            </a:r>
            <a:r>
              <a:rPr lang="ko-KR" altLang="en-US" dirty="0" err="1" smtClean="0"/>
              <a:t>카즈요시가</a:t>
            </a:r>
            <a:r>
              <a:rPr lang="ko-KR" altLang="en-US" dirty="0" smtClean="0"/>
              <a:t> 발견 후 상부에 전함</a:t>
            </a:r>
            <a:endParaRPr lang="en-US" altLang="ko-KR" dirty="0" smtClean="0"/>
          </a:p>
          <a:p>
            <a:r>
              <a:rPr lang="ko-KR" altLang="en-US" dirty="0" smtClean="0"/>
              <a:t>        ↘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</a:t>
            </a:r>
            <a:r>
              <a:rPr lang="ko-KR" altLang="en-US" dirty="0" smtClean="0"/>
              <a:t> 만남</a:t>
            </a:r>
            <a:endParaRPr lang="en-US" altLang="ko-KR" dirty="0" smtClean="0"/>
          </a:p>
          <a:p>
            <a:r>
              <a:rPr lang="ko-KR" altLang="en-US" dirty="0" smtClean="0"/>
              <a:t>■ 유럽 정세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종교 전쟁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서양 과학기술 </a:t>
            </a:r>
            <a:endParaRPr lang="en-US" altLang="ko-KR" dirty="0" smtClean="0"/>
          </a:p>
          <a:p>
            <a:r>
              <a:rPr lang="ko-KR" altLang="en-US" dirty="0" smtClean="0"/>
              <a:t>등 이야기 나눔</a:t>
            </a:r>
            <a:endParaRPr lang="en-US" altLang="ko-KR" dirty="0"/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↘ 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</a:t>
            </a:r>
            <a:r>
              <a:rPr lang="ko-KR" altLang="en-US" dirty="0" smtClean="0"/>
              <a:t> 측근이 되었음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■</a:t>
            </a:r>
            <a:r>
              <a:rPr lang="en-US" altLang="ko-KR" dirty="0" smtClean="0"/>
              <a:t> </a:t>
            </a:r>
            <a:r>
              <a:rPr lang="ko-KR" altLang="en-US" dirty="0" smtClean="0"/>
              <a:t>푸른 눈의 사무라이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미우라</a:t>
            </a:r>
            <a:r>
              <a:rPr lang="ko-KR" altLang="en-US" dirty="0" smtClean="0"/>
              <a:t> 안진</a:t>
            </a:r>
            <a:endParaRPr lang="en-US" altLang="ko-KR" dirty="0"/>
          </a:p>
        </p:txBody>
      </p:sp>
      <p:sp>
        <p:nvSpPr>
          <p:cNvPr id="23" name="TextBox 22"/>
          <p:cNvSpPr txBox="1"/>
          <p:nvPr/>
        </p:nvSpPr>
        <p:spPr>
          <a:xfrm>
            <a:off x="8050490" y="3457076"/>
            <a:ext cx="738664" cy="4363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ko-KR" dirty="0" smtClean="0"/>
              <a:t>    (</a:t>
            </a:r>
            <a:r>
              <a:rPr lang="ko-KR" altLang="en-US" dirty="0" smtClean="0"/>
              <a:t>영국인</a:t>
            </a:r>
            <a:r>
              <a:rPr lang="en-US" altLang="ko-KR" dirty="0" smtClean="0"/>
              <a:t>/</a:t>
            </a:r>
            <a:r>
              <a:rPr lang="ko-KR" altLang="en-US" dirty="0" smtClean="0"/>
              <a:t>네덜란드 상인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◀ </a:t>
            </a:r>
            <a:r>
              <a:rPr lang="ko-KR" altLang="en-US" dirty="0" err="1" smtClean="0"/>
              <a:t>윌리엄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애덤스</a:t>
            </a:r>
            <a:endParaRPr lang="en-US" altLang="ko-KR" dirty="0" smtClean="0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64288" y="0"/>
            <a:ext cx="72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08520" y="6309320"/>
            <a:ext cx="9252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3</a:t>
            </a:r>
            <a:endParaRPr lang="ko-KR" altLang="en-US" sz="32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-36512" y="1412776"/>
            <a:ext cx="5963238" cy="1384995"/>
            <a:chOff x="467544" y="1412776"/>
            <a:chExt cx="5963238" cy="1384995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1412776"/>
              <a:ext cx="1928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1600</a:t>
              </a:r>
              <a:r>
                <a:rPr lang="ko-KR" altLang="en-US" sz="2400" dirty="0" smtClean="0"/>
                <a:t>년 </a:t>
              </a:r>
              <a:r>
                <a:rPr lang="en-US" altLang="ko-KR" sz="2400" dirty="0" smtClean="0"/>
                <a:t>10</a:t>
              </a:r>
              <a:r>
                <a:rPr lang="ko-KR" altLang="en-US" sz="2400" dirty="0" smtClean="0"/>
                <a:t>월</a:t>
              </a:r>
              <a:endParaRPr lang="ko-KR" alt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560" y="1874441"/>
              <a:ext cx="58192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</a:t>
              </a:r>
              <a:r>
                <a:rPr lang="ko-KR" altLang="en-US" dirty="0" err="1" smtClean="0"/>
                <a:t>세키가하라</a:t>
              </a:r>
              <a:r>
                <a:rPr lang="ko-KR" altLang="en-US" dirty="0" smtClean="0"/>
                <a:t> 전투 벌여짐</a:t>
              </a:r>
              <a:endParaRPr lang="en-US" altLang="ko-KR" dirty="0" smtClean="0"/>
            </a:p>
            <a:p>
              <a:r>
                <a:rPr lang="ko-KR" altLang="en-US" dirty="0" smtClean="0"/>
                <a:t>■ 목표 </a:t>
              </a:r>
              <a:r>
                <a:rPr lang="en-US" altLang="ko-KR" dirty="0" smtClean="0"/>
                <a:t>: </a:t>
              </a:r>
              <a:r>
                <a:rPr lang="ko-KR" altLang="en-US" dirty="0" err="1" smtClean="0"/>
                <a:t>도요토미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히데요시</a:t>
              </a:r>
              <a:r>
                <a:rPr lang="ko-KR" altLang="en-US" dirty="0" smtClean="0"/>
                <a:t> 뒤를 이을 차기 쇼군 자리</a:t>
              </a:r>
              <a:endParaRPr lang="en-US" altLang="ko-KR" dirty="0" smtClean="0"/>
            </a:p>
            <a:p>
              <a:r>
                <a:rPr lang="ko-KR" altLang="en-US" dirty="0" smtClean="0"/>
                <a:t>■ 승자 </a:t>
              </a:r>
              <a:r>
                <a:rPr lang="en-US" altLang="ko-KR" dirty="0" smtClean="0"/>
                <a:t>: </a:t>
              </a:r>
              <a:r>
                <a:rPr lang="ko-KR" altLang="en-US" dirty="0" smtClean="0"/>
                <a:t>동군</a:t>
              </a:r>
              <a:r>
                <a:rPr lang="en-US" altLang="ko-KR" dirty="0" smtClean="0"/>
                <a:t>(</a:t>
              </a:r>
              <a:r>
                <a:rPr lang="ko-KR" altLang="en-US" dirty="0" err="1" smtClean="0"/>
                <a:t>도쿠가와</a:t>
              </a:r>
              <a:r>
                <a:rPr lang="ko-KR" altLang="en-US" dirty="0" smtClean="0"/>
                <a:t> </a:t>
              </a:r>
              <a:r>
                <a:rPr lang="ko-KR" altLang="en-US" dirty="0" err="1" smtClean="0"/>
                <a:t>이에야스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27" y="1052736"/>
            <a:ext cx="2291321" cy="282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44408" y="1513416"/>
            <a:ext cx="461665" cy="4363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smtClean="0"/>
              <a:t>◀ 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이에야스</a:t>
            </a:r>
            <a:endParaRPr lang="en-US" altLang="ko-KR" dirty="0" smtClean="0"/>
          </a:p>
        </p:txBody>
      </p:sp>
      <p:grpSp>
        <p:nvGrpSpPr>
          <p:cNvPr id="14" name="그룹 13"/>
          <p:cNvGrpSpPr/>
          <p:nvPr/>
        </p:nvGrpSpPr>
        <p:grpSpPr>
          <a:xfrm>
            <a:off x="55389" y="2996952"/>
            <a:ext cx="3887348" cy="1107996"/>
            <a:chOff x="467544" y="1412776"/>
            <a:chExt cx="3887348" cy="1107996"/>
          </a:xfrm>
        </p:grpSpPr>
        <p:sp>
          <p:nvSpPr>
            <p:cNvPr id="15" name="TextBox 14"/>
            <p:cNvSpPr txBox="1"/>
            <p:nvPr/>
          </p:nvSpPr>
          <p:spPr>
            <a:xfrm>
              <a:off x="467544" y="1412776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1609</a:t>
              </a:r>
              <a:r>
                <a:rPr lang="ko-KR" altLang="en-US" sz="2400" dirty="0" smtClean="0"/>
                <a:t>년</a:t>
              </a:r>
              <a:endParaRPr lang="ko-KR" alt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1560" y="1874441"/>
              <a:ext cx="37433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네덜란드 동인도회사 일본 진출</a:t>
              </a:r>
              <a:endParaRPr lang="en-US" altLang="ko-KR" dirty="0" smtClean="0"/>
            </a:p>
            <a:p>
              <a:r>
                <a:rPr lang="ko-KR" altLang="en-US" dirty="0" smtClean="0"/>
                <a:t>■ 일본과 교역 </a:t>
              </a:r>
              <a:endParaRPr lang="ko-KR" altLang="en-US"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127397" y="4365104"/>
            <a:ext cx="3946660" cy="1661994"/>
            <a:chOff x="467544" y="1412776"/>
            <a:chExt cx="3946660" cy="1661994"/>
          </a:xfrm>
        </p:grpSpPr>
        <p:sp>
          <p:nvSpPr>
            <p:cNvPr id="18" name="TextBox 17"/>
            <p:cNvSpPr txBox="1"/>
            <p:nvPr/>
          </p:nvSpPr>
          <p:spPr>
            <a:xfrm>
              <a:off x="467544" y="1412776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1614</a:t>
              </a:r>
              <a:r>
                <a:rPr lang="ko-KR" altLang="en-US" sz="2400" dirty="0" smtClean="0"/>
                <a:t>년</a:t>
              </a:r>
              <a:endParaRPr lang="ko-KR" alt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560" y="1874441"/>
              <a:ext cx="38026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영국 동인도회사 일본 교역 </a:t>
              </a:r>
              <a:endParaRPr lang="en-US" altLang="ko-KR" dirty="0" smtClean="0"/>
            </a:p>
            <a:p>
              <a:r>
                <a:rPr lang="ko-KR" altLang="en-US" dirty="0" smtClean="0"/>
                <a:t>■ </a:t>
              </a:r>
              <a:r>
                <a:rPr lang="ko-KR" altLang="en-US" dirty="0" err="1" smtClean="0"/>
                <a:t>에도막부</a:t>
              </a:r>
              <a:r>
                <a:rPr lang="ko-KR" altLang="en-US" dirty="0" smtClean="0"/>
                <a:t> 적대세력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기독교 신자</a:t>
              </a:r>
              <a:r>
                <a:rPr lang="en-US" altLang="ko-KR" dirty="0" smtClean="0"/>
                <a:t>)</a:t>
              </a:r>
            </a:p>
            <a:p>
              <a:r>
                <a:rPr lang="ko-KR" altLang="en-US" dirty="0" smtClean="0"/>
                <a:t>■ 기독교 금지령</a:t>
              </a:r>
              <a:endParaRPr lang="en-US" altLang="ko-KR" dirty="0" smtClean="0"/>
            </a:p>
            <a:p>
              <a:r>
                <a:rPr lang="ko-KR" altLang="en-US" dirty="0" smtClean="0"/>
                <a:t>■ 포르투갈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스페인 선교자 </a:t>
              </a:r>
              <a:r>
                <a:rPr lang="ko-KR" altLang="en-US" dirty="0" err="1" smtClean="0"/>
                <a:t>내쫒음</a:t>
              </a:r>
              <a:endParaRPr lang="ko-KR" altLang="en-US" dirty="0"/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64288" y="0"/>
            <a:ext cx="72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08520" y="6309320"/>
            <a:ext cx="9252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4</a:t>
            </a:r>
            <a:endParaRPr lang="ko-KR" altLang="en-US" sz="32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107504" y="1190942"/>
            <a:ext cx="5580120" cy="1938993"/>
            <a:chOff x="467544" y="1412776"/>
            <a:chExt cx="5580120" cy="1938993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1412776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1637</a:t>
              </a:r>
              <a:r>
                <a:rPr lang="ko-KR" altLang="en-US" sz="2400" dirty="0" smtClean="0"/>
                <a:t>년</a:t>
              </a:r>
              <a:endParaRPr lang="ko-KR" alt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560" y="1874441"/>
              <a:ext cx="543610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</a:t>
              </a:r>
              <a:r>
                <a:rPr lang="ko-KR" altLang="en-US" dirty="0" err="1" smtClean="0"/>
                <a:t>시마바라</a:t>
              </a:r>
              <a:r>
                <a:rPr lang="ko-KR" altLang="en-US" dirty="0" smtClean="0"/>
                <a:t> 난 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</a:t>
              </a:r>
              <a:r>
                <a:rPr lang="ko-KR" altLang="en-US" dirty="0" smtClean="0"/>
                <a:t>↘ 박애를 받은 </a:t>
              </a:r>
              <a:r>
                <a:rPr lang="ko-KR" altLang="en-US" dirty="0" err="1" smtClean="0"/>
                <a:t>키리시탄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기독교 신자</a:t>
              </a:r>
              <a:r>
                <a:rPr lang="en-US" altLang="ko-KR" dirty="0" smtClean="0"/>
                <a:t>) </a:t>
              </a:r>
              <a:r>
                <a:rPr lang="ko-KR" altLang="en-US" dirty="0" smtClean="0"/>
                <a:t>들의 반란</a:t>
              </a:r>
              <a:endParaRPr lang="en-US" altLang="ko-KR" dirty="0" smtClean="0"/>
            </a:p>
            <a:p>
              <a:r>
                <a:rPr lang="ko-KR" altLang="en-US" dirty="0" smtClean="0"/>
                <a:t>■ 쇄국정책</a:t>
              </a:r>
              <a:r>
                <a:rPr lang="en-US" altLang="ko-KR" dirty="0" smtClean="0"/>
                <a:t>(1637-1853)</a:t>
              </a:r>
            </a:p>
            <a:p>
              <a:r>
                <a:rPr lang="ko-KR" altLang="en-US" dirty="0" smtClean="0"/>
                <a:t>■ 데지마</a:t>
              </a:r>
              <a:r>
                <a:rPr lang="en-US" altLang="ko-KR" dirty="0" smtClean="0"/>
                <a:t>(</a:t>
              </a:r>
              <a:r>
                <a:rPr lang="ko-KR" altLang="en-US" dirty="0" err="1" smtClean="0"/>
                <a:t>인공섬</a:t>
              </a:r>
              <a:r>
                <a:rPr lang="en-US" altLang="ko-KR" dirty="0" smtClean="0"/>
                <a:t>) </a:t>
              </a:r>
              <a:r>
                <a:rPr lang="ko-KR" altLang="en-US" dirty="0" smtClean="0"/>
                <a:t>네덜란드와 교역 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</a:t>
              </a:r>
              <a:r>
                <a:rPr lang="ko-KR" altLang="en-US" dirty="0" smtClean="0"/>
                <a:t>↘ 화란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네덜란드</a:t>
              </a:r>
              <a:r>
                <a:rPr lang="en-US" altLang="ko-KR" dirty="0" smtClean="0"/>
                <a:t>) + </a:t>
              </a:r>
              <a:r>
                <a:rPr lang="ko-KR" altLang="en-US" dirty="0" smtClean="0"/>
                <a:t>학문 </a:t>
              </a:r>
              <a:r>
                <a:rPr lang="en-US" altLang="ko-KR" dirty="0" smtClean="0"/>
                <a:t>= </a:t>
              </a:r>
              <a:r>
                <a:rPr lang="ko-KR" altLang="en-US" dirty="0" err="1" smtClean="0"/>
                <a:t>난학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서양의 학문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87" y="1190942"/>
            <a:ext cx="3443117" cy="204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87922" y="328498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▲데지마 섬</a:t>
            </a:r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79512" y="3501008"/>
            <a:ext cx="5972947" cy="5133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천황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=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허수아비 왕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/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실질적 통치자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= 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쇼군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dirty="0" smtClean="0">
                <a:solidFill>
                  <a:sysClr val="windowText" lastClr="000000"/>
                </a:solidFill>
              </a:rPr>
              <a:t>정의대장군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)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350386" y="4365104"/>
            <a:ext cx="3789566" cy="1384995"/>
            <a:chOff x="467544" y="1412776"/>
            <a:chExt cx="3789566" cy="1384995"/>
          </a:xfrm>
        </p:grpSpPr>
        <p:sp>
          <p:nvSpPr>
            <p:cNvPr id="17" name="TextBox 16"/>
            <p:cNvSpPr txBox="1"/>
            <p:nvPr/>
          </p:nvSpPr>
          <p:spPr>
            <a:xfrm>
              <a:off x="467544" y="1412776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1840</a:t>
              </a:r>
              <a:r>
                <a:rPr lang="ko-KR" altLang="en-US" sz="2400" dirty="0" smtClean="0"/>
                <a:t>년</a:t>
              </a:r>
              <a:endParaRPr lang="ko-KR" alt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1560" y="1874441"/>
              <a:ext cx="36455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영국 아편전쟁 일으킴</a:t>
              </a:r>
              <a:endParaRPr lang="en-US" altLang="ko-KR" dirty="0" smtClean="0"/>
            </a:p>
            <a:p>
              <a:r>
                <a:rPr lang="ko-KR" altLang="en-US" dirty="0" smtClean="0"/>
                <a:t>■ 청나라의 홍콩 뺏음</a:t>
              </a:r>
              <a:endParaRPr lang="en-US" altLang="ko-KR" dirty="0" smtClean="0"/>
            </a:p>
            <a:p>
              <a:r>
                <a:rPr lang="ko-KR" altLang="en-US" dirty="0" smtClean="0"/>
                <a:t>■ 서양세력 대책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개항 조언 거절</a:t>
              </a:r>
              <a:endParaRPr lang="ko-KR" altLang="en-US" dirty="0"/>
            </a:p>
          </p:txBody>
        </p:sp>
      </p:grp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64288" y="0"/>
            <a:ext cx="72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08520" y="6309320"/>
            <a:ext cx="9252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5</a:t>
            </a:r>
            <a:endParaRPr lang="ko-KR" altLang="en-US" sz="32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350386" y="1268760"/>
            <a:ext cx="4414737" cy="1938993"/>
            <a:chOff x="467544" y="1412776"/>
            <a:chExt cx="4414737" cy="1938993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1412776"/>
              <a:ext cx="1758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1853</a:t>
              </a:r>
              <a:r>
                <a:rPr lang="ko-KR" altLang="en-US" sz="2400" dirty="0" smtClean="0"/>
                <a:t>년 </a:t>
              </a:r>
              <a:r>
                <a:rPr lang="en-US" altLang="ko-KR" sz="2400" dirty="0" smtClean="0"/>
                <a:t>6</a:t>
              </a:r>
              <a:r>
                <a:rPr lang="ko-KR" altLang="en-US" sz="2400" dirty="0" smtClean="0"/>
                <a:t>월</a:t>
              </a:r>
              <a:endParaRPr lang="ko-KR" alt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560" y="1874441"/>
              <a:ext cx="427072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에도 앞바다 </a:t>
              </a:r>
              <a:r>
                <a:rPr lang="en-US" altLang="ko-KR" dirty="0" smtClean="0"/>
                <a:t>: </a:t>
              </a:r>
              <a:r>
                <a:rPr lang="ko-KR" altLang="en-US" dirty="0" smtClean="0"/>
                <a:t>미국의 검은 함선 출몰</a:t>
              </a:r>
              <a:endParaRPr lang="en-US" altLang="ko-KR" dirty="0" smtClean="0"/>
            </a:p>
            <a:p>
              <a:r>
                <a:rPr lang="ko-KR" altLang="en-US" dirty="0" smtClean="0"/>
                <a:t>■ </a:t>
              </a:r>
              <a:r>
                <a:rPr lang="ko-KR" altLang="en-US" dirty="0" err="1" smtClean="0"/>
                <a:t>페리</a:t>
              </a:r>
              <a:r>
                <a:rPr lang="ko-KR" altLang="en-US" dirty="0" smtClean="0"/>
                <a:t> 제독 일본에 파견</a:t>
              </a:r>
              <a:endParaRPr lang="en-US" altLang="ko-KR" dirty="0" smtClean="0"/>
            </a:p>
            <a:p>
              <a:r>
                <a:rPr lang="ko-KR" altLang="en-US" dirty="0" smtClean="0"/>
                <a:t>■ 조약 체결 약속 후 미국 돌려보냄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ko-KR" altLang="en-US" dirty="0" smtClean="0"/>
                <a:t>↘ 천황과 </a:t>
              </a:r>
              <a:r>
                <a:rPr lang="ko-KR" altLang="en-US" dirty="0" err="1" smtClean="0"/>
                <a:t>다이묘등</a:t>
              </a:r>
              <a:r>
                <a:rPr lang="ko-KR" altLang="en-US" dirty="0" smtClean="0"/>
                <a:t> 의견 갈림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en-US" altLang="ko-KR" dirty="0" smtClean="0"/>
                <a:t>    (</a:t>
              </a:r>
              <a:r>
                <a:rPr lang="ko-KR" altLang="en-US" dirty="0" smtClean="0"/>
                <a:t>조약 체결 반대 </a:t>
              </a:r>
              <a:r>
                <a:rPr lang="en-US" altLang="ko-KR" dirty="0" smtClean="0"/>
                <a:t>VS </a:t>
              </a:r>
              <a:r>
                <a:rPr lang="ko-KR" altLang="en-US" dirty="0" smtClean="0"/>
                <a:t>조약 체결 찬성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67544" y="3783230"/>
            <a:ext cx="4494887" cy="1661994"/>
            <a:chOff x="467544" y="1412776"/>
            <a:chExt cx="4494887" cy="1661994"/>
          </a:xfrm>
        </p:grpSpPr>
        <p:sp>
          <p:nvSpPr>
            <p:cNvPr id="14" name="TextBox 13"/>
            <p:cNvSpPr txBox="1"/>
            <p:nvPr/>
          </p:nvSpPr>
          <p:spPr>
            <a:xfrm>
              <a:off x="467544" y="1412776"/>
              <a:ext cx="1758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1854</a:t>
              </a:r>
              <a:r>
                <a:rPr lang="ko-KR" altLang="en-US" sz="2400" dirty="0" smtClean="0"/>
                <a:t>년 </a:t>
              </a:r>
              <a:r>
                <a:rPr lang="en-US" altLang="ko-KR" sz="2400" dirty="0" smtClean="0"/>
                <a:t>2</a:t>
              </a:r>
              <a:r>
                <a:rPr lang="ko-KR" altLang="en-US" sz="2400" dirty="0" smtClean="0"/>
                <a:t>월</a:t>
              </a:r>
              <a:endParaRPr lang="ko-KR" alt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560" y="1874441"/>
              <a:ext cx="435087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</a:t>
              </a:r>
              <a:r>
                <a:rPr lang="ko-KR" altLang="en-US" dirty="0" err="1" smtClean="0"/>
                <a:t>페리</a:t>
              </a:r>
              <a:r>
                <a:rPr lang="ko-KR" altLang="en-US" dirty="0" smtClean="0"/>
                <a:t> 제독 일본 다시 방문</a:t>
              </a:r>
              <a:endParaRPr lang="en-US" altLang="ko-KR" dirty="0" smtClean="0"/>
            </a:p>
            <a:p>
              <a:r>
                <a:rPr lang="ko-KR" altLang="en-US" dirty="0" smtClean="0"/>
                <a:t>■ 조약 체결 강요</a:t>
              </a:r>
              <a:endParaRPr lang="en-US" altLang="ko-KR" dirty="0" smtClean="0"/>
            </a:p>
            <a:p>
              <a:r>
                <a:rPr lang="ko-KR" altLang="en-US" dirty="0" smtClean="0"/>
                <a:t>■ 미일 화친 조약 체결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ko-KR" altLang="en-US" dirty="0" smtClean="0"/>
                <a:t>↘ </a:t>
              </a:r>
              <a:r>
                <a:rPr lang="ko-KR" altLang="en-US" dirty="0" err="1" smtClean="0"/>
                <a:t>시모다</a:t>
              </a:r>
              <a:r>
                <a:rPr lang="en-US" altLang="ko-KR" dirty="0" smtClean="0"/>
                <a:t>, </a:t>
              </a:r>
              <a:r>
                <a:rPr lang="ko-KR" altLang="en-US" dirty="0" err="1" smtClean="0"/>
                <a:t>하코다테</a:t>
              </a:r>
              <a:r>
                <a:rPr lang="ko-KR" altLang="en-US" dirty="0" smtClean="0"/>
                <a:t> 개항 </a:t>
              </a:r>
              <a:r>
                <a:rPr lang="en-US" altLang="ko-KR" dirty="0" smtClean="0"/>
                <a:t>/ </a:t>
              </a:r>
              <a:r>
                <a:rPr lang="ko-KR" altLang="en-US" dirty="0" smtClean="0"/>
                <a:t>최혜국 대우</a:t>
              </a:r>
              <a:endParaRPr lang="ko-KR" altLang="en-US" dirty="0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47" y="1107001"/>
            <a:ext cx="3343181" cy="210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177" y="3356992"/>
            <a:ext cx="2056222" cy="26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460432" y="1251017"/>
            <a:ext cx="461665" cy="18179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smtClean="0"/>
              <a:t>◀ 검은 함선</a:t>
            </a:r>
            <a:endParaRPr lang="en-US" altLang="ko-KR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8214791" y="3457632"/>
            <a:ext cx="461665" cy="43638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smtClean="0"/>
              <a:t>◀ </a:t>
            </a:r>
            <a:r>
              <a:rPr lang="ko-KR" altLang="en-US" dirty="0" err="1" smtClean="0"/>
              <a:t>페리</a:t>
            </a:r>
            <a:r>
              <a:rPr lang="ko-KR" altLang="en-US" dirty="0" smtClean="0"/>
              <a:t> 제독</a:t>
            </a:r>
            <a:endParaRPr lang="en-US" altLang="ko-KR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36254" y="5596543"/>
            <a:ext cx="575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+ </a:t>
            </a:r>
            <a:r>
              <a:rPr lang="ko-KR" altLang="en-US" dirty="0" smtClean="0"/>
              <a:t>미국에 이어 </a:t>
            </a:r>
            <a:r>
              <a:rPr lang="en-US" altLang="ko-KR" dirty="0" smtClean="0"/>
              <a:t>1854</a:t>
            </a:r>
            <a:r>
              <a:rPr lang="ko-KR" altLang="en-US" dirty="0" smtClean="0"/>
              <a:t>년 러시아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영국 </a:t>
            </a:r>
            <a:r>
              <a:rPr lang="en-US" altLang="ko-KR" dirty="0" smtClean="0"/>
              <a:t>1855</a:t>
            </a:r>
            <a:r>
              <a:rPr lang="ko-KR" altLang="en-US" dirty="0" smtClean="0"/>
              <a:t>년 네덜란드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화친조약 체결</a:t>
            </a:r>
            <a:endParaRPr lang="ko-KR" alt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064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4469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smtClean="0">
                <a:solidFill>
                  <a:schemeClr val="bg1"/>
                </a:solidFill>
              </a:rPr>
              <a:t>근대국가 성립과정</a:t>
            </a:r>
            <a:endParaRPr lang="ko-KR" altLang="en-US" sz="400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164288" y="0"/>
            <a:ext cx="7200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08520" y="6309320"/>
            <a:ext cx="9252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028384" y="116632"/>
            <a:ext cx="792088" cy="648072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/>
              <a:t>6</a:t>
            </a:r>
            <a:endParaRPr lang="ko-KR" altLang="en-US" sz="32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467544" y="1268760"/>
            <a:ext cx="4743352" cy="1661994"/>
            <a:chOff x="467544" y="1412776"/>
            <a:chExt cx="4743352" cy="1661994"/>
          </a:xfrm>
        </p:grpSpPr>
        <p:sp>
          <p:nvSpPr>
            <p:cNvPr id="11" name="TextBox 10"/>
            <p:cNvSpPr txBox="1"/>
            <p:nvPr/>
          </p:nvSpPr>
          <p:spPr>
            <a:xfrm>
              <a:off x="467544" y="1412776"/>
              <a:ext cx="1758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1854</a:t>
              </a:r>
              <a:r>
                <a:rPr lang="ko-KR" altLang="en-US" sz="2400" dirty="0" smtClean="0"/>
                <a:t>년 </a:t>
              </a:r>
              <a:r>
                <a:rPr lang="en-US" altLang="ko-KR" sz="2400" dirty="0"/>
                <a:t>3</a:t>
              </a:r>
              <a:r>
                <a:rPr lang="ko-KR" altLang="en-US" sz="2400" dirty="0" smtClean="0"/>
                <a:t>월</a:t>
              </a:r>
              <a:endParaRPr lang="ko-KR" alt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1560" y="1874441"/>
              <a:ext cx="459933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일본에게 압력 가하는 미국</a:t>
              </a:r>
              <a:endParaRPr lang="en-US" altLang="ko-KR" dirty="0" smtClean="0"/>
            </a:p>
            <a:p>
              <a:r>
                <a:rPr lang="ko-KR" altLang="en-US" dirty="0" smtClean="0"/>
                <a:t>■ 서양 강국과의 중개 담보로 </a:t>
              </a:r>
              <a:r>
                <a:rPr lang="ko-KR" altLang="en-US" dirty="0" err="1" smtClean="0"/>
                <a:t>再조약</a:t>
              </a:r>
              <a:r>
                <a:rPr lang="ko-KR" altLang="en-US" dirty="0" smtClean="0"/>
                <a:t> 체결</a:t>
              </a:r>
              <a:endParaRPr lang="en-US" altLang="ko-KR" dirty="0" smtClean="0"/>
            </a:p>
            <a:p>
              <a:r>
                <a:rPr lang="ko-KR" altLang="en-US" dirty="0" smtClean="0"/>
                <a:t>■ 천황께 의견 물음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ko-KR" altLang="en-US" dirty="0" smtClean="0"/>
                <a:t>↘ </a:t>
              </a:r>
              <a:r>
                <a:rPr lang="ko-KR" altLang="en-US" dirty="0" err="1" smtClean="0"/>
                <a:t>쇼군과의</a:t>
              </a:r>
              <a:r>
                <a:rPr lang="ko-KR" altLang="en-US" dirty="0" smtClean="0"/>
                <a:t> 대립</a:t>
              </a:r>
              <a:r>
                <a:rPr lang="en-US" altLang="ko-KR" dirty="0" smtClean="0"/>
                <a:t>(</a:t>
              </a:r>
              <a:r>
                <a:rPr lang="ko-KR" altLang="en-US" dirty="0" err="1" smtClean="0"/>
                <a:t>다이묘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천황 </a:t>
              </a:r>
              <a:r>
                <a:rPr lang="en-US" altLang="ko-KR" dirty="0" smtClean="0"/>
                <a:t>VS </a:t>
              </a:r>
              <a:r>
                <a:rPr lang="ko-KR" altLang="en-US" dirty="0" smtClean="0"/>
                <a:t>막부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35477" y="3362215"/>
            <a:ext cx="4494887" cy="1938993"/>
            <a:chOff x="467544" y="1412776"/>
            <a:chExt cx="4494887" cy="1938993"/>
          </a:xfrm>
        </p:grpSpPr>
        <p:sp>
          <p:nvSpPr>
            <p:cNvPr id="14" name="TextBox 13"/>
            <p:cNvSpPr txBox="1"/>
            <p:nvPr/>
          </p:nvSpPr>
          <p:spPr>
            <a:xfrm>
              <a:off x="467544" y="1412776"/>
              <a:ext cx="1172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400" dirty="0" smtClean="0"/>
                <a:t>1858</a:t>
              </a:r>
              <a:r>
                <a:rPr lang="ko-KR" altLang="en-US" sz="2400" dirty="0" smtClean="0"/>
                <a:t>년</a:t>
              </a:r>
              <a:endParaRPr lang="ko-KR" alt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560" y="1874441"/>
              <a:ext cx="435087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/>
                <a:t>■ 막부의 독단적 행동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ko-KR" altLang="en-US" dirty="0" smtClean="0"/>
                <a:t>↘ 미일통상조약 체결</a:t>
              </a:r>
              <a:endParaRPr lang="en-US" altLang="ko-KR" dirty="0" smtClean="0"/>
            </a:p>
            <a:p>
              <a:r>
                <a:rPr lang="ko-KR" altLang="en-US" dirty="0" smtClean="0"/>
                <a:t>■ 타국 분쟁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미국 중재</a:t>
              </a:r>
              <a:r>
                <a:rPr lang="en-US" altLang="ko-KR" dirty="0" smtClean="0"/>
                <a:t>), 4</a:t>
              </a:r>
              <a:r>
                <a:rPr lang="ko-KR" altLang="en-US" dirty="0" smtClean="0"/>
                <a:t>개 항구 개항</a:t>
              </a:r>
              <a:r>
                <a:rPr lang="en-US" altLang="ko-KR" dirty="0" smtClean="0"/>
                <a:t>,</a:t>
              </a:r>
            </a:p>
            <a:p>
              <a:r>
                <a:rPr lang="ko-KR" altLang="en-US" dirty="0" smtClean="0"/>
                <a:t>미국인은 </a:t>
              </a:r>
              <a:r>
                <a:rPr lang="ko-KR" altLang="en-US" dirty="0" err="1" smtClean="0"/>
                <a:t>미국법으로</a:t>
              </a:r>
              <a:r>
                <a:rPr lang="ko-KR" altLang="en-US" dirty="0" smtClean="0"/>
                <a:t> 처벌</a:t>
              </a:r>
              <a:endParaRPr lang="en-US" altLang="ko-KR" dirty="0" smtClean="0"/>
            </a:p>
            <a:p>
              <a:r>
                <a:rPr lang="en-US" altLang="ko-KR" dirty="0"/>
                <a:t> </a:t>
              </a:r>
              <a:r>
                <a:rPr lang="ko-KR" altLang="en-US" dirty="0" smtClean="0"/>
                <a:t>↘ </a:t>
              </a:r>
              <a:r>
                <a:rPr lang="en-US" altLang="ko-KR" dirty="0" smtClean="0"/>
                <a:t>4</a:t>
              </a:r>
              <a:r>
                <a:rPr lang="ko-KR" altLang="en-US" dirty="0" smtClean="0"/>
                <a:t>개국과도 </a:t>
              </a:r>
              <a:r>
                <a:rPr lang="ko-KR" altLang="en-US" dirty="0" err="1" smtClean="0"/>
                <a:t>안세이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5</a:t>
              </a:r>
              <a:r>
                <a:rPr lang="ko-KR" altLang="en-US" dirty="0" smtClean="0"/>
                <a:t>개국 조약 체결</a:t>
              </a:r>
              <a:endParaRPr lang="ko-KR" altLang="en-US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63" y="2696344"/>
            <a:ext cx="4144515" cy="221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C3B65-12F9-4422-8EA9-5D124D1071E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1252</Words>
  <Application>Microsoft Office PowerPoint</Application>
  <PresentationFormat>화면 슬라이드 쇼(4:3)</PresentationFormat>
  <Paragraphs>270</Paragraphs>
  <Slides>24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</dc:creator>
  <cp:lastModifiedBy>LG</cp:lastModifiedBy>
  <cp:revision>53</cp:revision>
  <dcterms:created xsi:type="dcterms:W3CDTF">2020-04-27T07:34:20Z</dcterms:created>
  <dcterms:modified xsi:type="dcterms:W3CDTF">2020-05-02T06:19:35Z</dcterms:modified>
</cp:coreProperties>
</file>