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7"/>
  </p:notesMasterIdLst>
  <p:sldIdLst>
    <p:sldId id="256" r:id="rId2"/>
    <p:sldId id="257" r:id="rId3"/>
    <p:sldId id="291" r:id="rId4"/>
    <p:sldId id="260" r:id="rId5"/>
    <p:sldId id="258" r:id="rId6"/>
    <p:sldId id="259" r:id="rId7"/>
    <p:sldId id="261" r:id="rId8"/>
    <p:sldId id="262" r:id="rId9"/>
    <p:sldId id="279" r:id="rId10"/>
    <p:sldId id="281" r:id="rId11"/>
    <p:sldId id="280" r:id="rId12"/>
    <p:sldId id="282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3" r:id="rId21"/>
    <p:sldId id="274" r:id="rId22"/>
    <p:sldId id="278" r:id="rId23"/>
    <p:sldId id="272" r:id="rId24"/>
    <p:sldId id="276" r:id="rId25"/>
    <p:sldId id="271" r:id="rId26"/>
    <p:sldId id="283" r:id="rId27"/>
    <p:sldId id="284" r:id="rId28"/>
    <p:sldId id="285" r:id="rId29"/>
    <p:sldId id="277" r:id="rId30"/>
    <p:sldId id="287" r:id="rId31"/>
    <p:sldId id="288" r:id="rId32"/>
    <p:sldId id="289" r:id="rId33"/>
    <p:sldId id="290" r:id="rId34"/>
    <p:sldId id="293" r:id="rId35"/>
    <p:sldId id="29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FF0066"/>
    <a:srgbClr val="0000CC"/>
    <a:srgbClr val="00FF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86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37B1C-2CDC-4459-9DC0-CBA116F4CD43}" type="datetimeFigureOut">
              <a:rPr lang="ko-KR" altLang="en-US" smtClean="0"/>
              <a:pPr/>
              <a:t>2018-11-05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A2201-45EB-435E-B6DA-A9A05575A4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A2201-45EB-435E-B6DA-A9A05575A403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54AB02A5-4FE5-49D9-9E24-09F23B90C450}" type="datetimeFigureOut">
              <a:rPr lang="en-US" smtClean="0"/>
              <a:pPr algn="r" eaLnBrk="1" latinLnBrk="0" hangingPunct="1"/>
              <a:t>11/5/2018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GwA9C4HGnc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5tq3EuKb5Q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SuMFq8SBaBw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postfiles.pstatic.net/20160629_115/jinjins88_1467191954327IuVkB_JPEG/%BC%F6%B7%E7%B0%A1_%C1%F6%B9%E6_%BB%E7%C5%B8%C0%C7_%C6%C4%B5%B5%28%F1%E7%F9%C1%DF%B1%AB%BF%F1%FD%FA%AD%DF%BE%29.jpg?type=w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1196752"/>
            <a:ext cx="9144000" cy="2952328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sz="10000" b="1" dirty="0" smtClean="0"/>
              <a:t>근세시대의 </a:t>
            </a:r>
            <a:r>
              <a:rPr lang="ko-KR" altLang="en-US" sz="10000" b="1" dirty="0" smtClean="0">
                <a:solidFill>
                  <a:srgbClr val="0000CC"/>
                </a:solidFill>
              </a:rPr>
              <a:t>경제</a:t>
            </a:r>
            <a:r>
              <a:rPr lang="en-US" altLang="ko-KR" sz="10000" b="1" dirty="0" smtClean="0"/>
              <a:t/>
            </a:r>
            <a:br>
              <a:rPr lang="en-US" altLang="ko-KR" sz="10000" b="1" dirty="0" smtClean="0"/>
            </a:br>
            <a:r>
              <a:rPr lang="en-US" altLang="ko-KR" sz="10000" b="1" dirty="0" smtClean="0"/>
              <a:t>-</a:t>
            </a:r>
            <a:r>
              <a:rPr lang="ko-KR" altLang="en-US" sz="10000" b="1" dirty="0" smtClean="0">
                <a:solidFill>
                  <a:srgbClr val="FF0000"/>
                </a:solidFill>
              </a:rPr>
              <a:t>에도</a:t>
            </a:r>
            <a:r>
              <a:rPr lang="ko-KR" altLang="en-US" sz="10000" b="1" dirty="0" smtClean="0"/>
              <a:t> 시대</a:t>
            </a:r>
            <a:r>
              <a:rPr lang="en-US" altLang="ko-KR" sz="10000" b="1" dirty="0" smtClean="0"/>
              <a:t/>
            </a:r>
            <a:br>
              <a:rPr lang="en-US" altLang="ko-KR" sz="10000" b="1" dirty="0" smtClean="0"/>
            </a:br>
            <a:endParaRPr lang="ko-KR" altLang="en-US" sz="10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226312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600" b="1" dirty="0" smtClean="0"/>
              <a:t>5</a:t>
            </a:r>
            <a:r>
              <a:rPr lang="ko-KR" altLang="en-US" sz="6600" b="1" dirty="0" smtClean="0"/>
              <a:t>조</a:t>
            </a:r>
            <a:endParaRPr lang="en-US" altLang="ko-KR" sz="6600" b="1" dirty="0" smtClean="0"/>
          </a:p>
          <a:p>
            <a:pPr algn="ctr"/>
            <a:r>
              <a:rPr lang="ko-KR" altLang="en-US" sz="6600" b="1" dirty="0" smtClean="0"/>
              <a:t>최해림</a:t>
            </a:r>
            <a:endParaRPr lang="en-US" altLang="ko-KR" sz="6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에도</a:t>
            </a:r>
            <a:r>
              <a:rPr kumimoji="0" lang="ko-KR" alt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막부</a:t>
            </a:r>
            <a:r>
              <a:rPr kumimoji="0" lang="ko-KR" alt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힘의 원천</a:t>
            </a:r>
            <a:endParaRPr kumimoji="0" lang="ko-KR" altLang="en-US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849694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-36512" y="5229200"/>
            <a:ext cx="92170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 smtClean="0"/>
              <a:t>전국의 주요 광산 차지</a:t>
            </a:r>
            <a:endParaRPr lang="en-US" altLang="ko-KR" sz="4800" b="1" dirty="0" smtClean="0"/>
          </a:p>
          <a:p>
            <a:pPr algn="ctr"/>
            <a:r>
              <a:rPr lang="ko-KR" altLang="en-US" sz="4800" b="1" dirty="0" smtClean="0"/>
              <a:t>화폐 </a:t>
            </a:r>
            <a:r>
              <a:rPr lang="ko-KR" altLang="en-US" sz="4800" b="1" dirty="0" err="1" smtClean="0"/>
              <a:t>주조권</a:t>
            </a:r>
            <a:r>
              <a:rPr lang="ko-KR" altLang="en-US" sz="4800" b="1" dirty="0" smtClean="0"/>
              <a:t> 독점</a:t>
            </a:r>
            <a:endParaRPr lang="en-US" altLang="ko-KR" sz="4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842493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600" b="1" dirty="0" smtClean="0">
                <a:solidFill>
                  <a:srgbClr val="FF0000"/>
                </a:solidFill>
              </a:rPr>
              <a:t>에도 막부 </a:t>
            </a:r>
            <a:r>
              <a:rPr lang="ko-KR" altLang="en-US" sz="6600" b="1" dirty="0" smtClean="0"/>
              <a:t>힘의 원천</a:t>
            </a:r>
            <a:endParaRPr lang="ko-KR" altLang="en-US" sz="6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725144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 smtClean="0"/>
              <a:t>오사카</a:t>
            </a:r>
            <a:r>
              <a:rPr lang="en-US" altLang="ko-KR" sz="4400" b="1" dirty="0" smtClean="0"/>
              <a:t>, </a:t>
            </a:r>
            <a:r>
              <a:rPr lang="ko-KR" altLang="en-US" sz="4400" b="1" dirty="0" err="1" smtClean="0"/>
              <a:t>교토</a:t>
            </a:r>
            <a:r>
              <a:rPr lang="ko-KR" altLang="en-US" sz="4400" b="1" dirty="0" smtClean="0"/>
              <a:t> 등 </a:t>
            </a:r>
            <a:endParaRPr lang="en-US" altLang="ko-KR" sz="4400" b="1" dirty="0" smtClean="0"/>
          </a:p>
          <a:p>
            <a:pPr algn="ctr"/>
            <a:r>
              <a:rPr lang="ko-KR" altLang="en-US" sz="4400" b="1" dirty="0" smtClean="0"/>
              <a:t>주요 </a:t>
            </a:r>
            <a:r>
              <a:rPr lang="ko-KR" altLang="en-US" sz="4400" b="1" dirty="0" smtClean="0">
                <a:solidFill>
                  <a:srgbClr val="0000CC"/>
                </a:solidFill>
              </a:rPr>
              <a:t>상공업도시 직접 통치</a:t>
            </a:r>
            <a:endParaRPr lang="en-US" altLang="ko-KR" sz="4400" b="1" dirty="0" smtClean="0">
              <a:solidFill>
                <a:srgbClr val="0000CC"/>
              </a:solidFill>
            </a:endParaRPr>
          </a:p>
          <a:p>
            <a:pPr algn="ctr"/>
            <a:r>
              <a:rPr lang="ko-KR" altLang="en-US" sz="4400" b="1" dirty="0" smtClean="0">
                <a:solidFill>
                  <a:srgbClr val="0000CC"/>
                </a:solidFill>
              </a:rPr>
              <a:t>상인</a:t>
            </a:r>
            <a:r>
              <a:rPr lang="ko-KR" altLang="en-US" sz="4400" b="1" dirty="0" smtClean="0"/>
              <a:t>에게 받는 </a:t>
            </a:r>
            <a:r>
              <a:rPr lang="ko-KR" altLang="en-US" sz="4400" b="1" dirty="0" smtClean="0">
                <a:solidFill>
                  <a:srgbClr val="0000CC"/>
                </a:solidFill>
              </a:rPr>
              <a:t>상납금 </a:t>
            </a:r>
            <a:r>
              <a:rPr lang="ko-KR" altLang="en-US" sz="4400" b="1" dirty="0" smtClean="0"/>
              <a:t>어마어마함</a:t>
            </a:r>
            <a:endParaRPr lang="ko-KR" alt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에도 막부 </a:t>
            </a:r>
            <a:r>
              <a:rPr kumimoji="0" lang="ko-KR" alt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힘의 원천</a:t>
            </a:r>
            <a:endParaRPr kumimoji="0" lang="ko-KR" altLang="en-US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96752"/>
            <a:ext cx="856895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4581128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200" b="1" dirty="0" err="1" smtClean="0"/>
              <a:t>다이묘의</a:t>
            </a:r>
            <a:r>
              <a:rPr lang="ko-KR" altLang="en-US" sz="4200" b="1" dirty="0" smtClean="0"/>
              <a:t> 연합으로 반란이 일어나도</a:t>
            </a:r>
            <a:endParaRPr lang="en-US" altLang="ko-KR" sz="4200" b="1" dirty="0" smtClean="0"/>
          </a:p>
          <a:p>
            <a:pPr algn="ctr"/>
            <a:r>
              <a:rPr lang="ko-KR" altLang="en-US" sz="4200" b="1" dirty="0" smtClean="0"/>
              <a:t>거뜬히 제압 가능</a:t>
            </a:r>
            <a:endParaRPr lang="en-US" altLang="ko-KR" sz="4200" b="1" dirty="0" smtClean="0"/>
          </a:p>
          <a:p>
            <a:pPr algn="ctr"/>
            <a:r>
              <a:rPr lang="ko-KR" altLang="en-US" sz="4200" b="1" dirty="0" err="1" smtClean="0"/>
              <a:t>무로마치</a:t>
            </a:r>
            <a:r>
              <a:rPr lang="en-US" altLang="ko-KR" sz="4200" b="1" dirty="0" smtClean="0"/>
              <a:t>, </a:t>
            </a:r>
            <a:r>
              <a:rPr lang="ko-KR" altLang="en-US" sz="4200" b="1" dirty="0" err="1" smtClean="0"/>
              <a:t>가마쿠라</a:t>
            </a:r>
            <a:r>
              <a:rPr lang="ko-KR" altLang="en-US" sz="4200" b="1" dirty="0" smtClean="0"/>
              <a:t> 막부와 </a:t>
            </a:r>
            <a:r>
              <a:rPr lang="ko-KR" altLang="en-US" sz="4200" b="1" dirty="0" err="1" smtClean="0"/>
              <a:t>차별점</a:t>
            </a:r>
            <a:endParaRPr lang="en-US" altLang="ko-KR" sz="4200" b="1" dirty="0" smtClean="0"/>
          </a:p>
          <a:p>
            <a:pPr algn="ctr"/>
            <a:endParaRPr lang="ko-KR" altLang="en-US" sz="4200" b="1" dirty="0"/>
          </a:p>
        </p:txBody>
      </p:sp>
      <p:sp>
        <p:nvSpPr>
          <p:cNvPr id="7" name="직사각형 6"/>
          <p:cNvSpPr/>
          <p:nvPr/>
        </p:nvSpPr>
        <p:spPr>
          <a:xfrm>
            <a:off x="251520" y="1124744"/>
            <a:ext cx="8640960" cy="5400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8800" b="1" dirty="0" smtClean="0"/>
              <a:t>엄청난 </a:t>
            </a:r>
            <a:r>
              <a:rPr lang="ko-KR" altLang="en-US" sz="8800" b="1" dirty="0" smtClean="0">
                <a:solidFill>
                  <a:srgbClr val="FF0000"/>
                </a:solidFill>
              </a:rPr>
              <a:t>재력</a:t>
            </a:r>
            <a:r>
              <a:rPr lang="ko-KR" altLang="en-US" sz="8800" b="1" dirty="0" smtClean="0"/>
              <a:t>에서 </a:t>
            </a:r>
            <a:r>
              <a:rPr lang="ko-KR" altLang="en-US" sz="8800" b="1" dirty="0" smtClean="0">
                <a:solidFill>
                  <a:srgbClr val="FF0000"/>
                </a:solidFill>
              </a:rPr>
              <a:t>힘</a:t>
            </a:r>
            <a:r>
              <a:rPr lang="ko-KR" altLang="en-US" sz="8800" b="1" dirty="0" smtClean="0"/>
              <a:t>을 비축</a:t>
            </a:r>
            <a:r>
              <a:rPr lang="en-US" altLang="ko-KR" sz="8800" b="1" dirty="0" smtClean="0"/>
              <a:t>!</a:t>
            </a:r>
            <a:endParaRPr lang="ko-KR" altLang="en-US" sz="8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7384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>
                <a:solidFill>
                  <a:srgbClr val="FF0000"/>
                </a:solidFill>
              </a:rPr>
              <a:t>막부</a:t>
            </a:r>
            <a:r>
              <a:rPr lang="ko-KR" altLang="en-US" sz="6600" b="1" dirty="0" smtClean="0"/>
              <a:t>가 </a:t>
            </a:r>
            <a:r>
              <a:rPr lang="ko-KR" altLang="en-US" sz="6600" b="1" dirty="0" smtClean="0">
                <a:solidFill>
                  <a:srgbClr val="FF0000"/>
                </a:solidFill>
              </a:rPr>
              <a:t>힘</a:t>
            </a:r>
            <a:r>
              <a:rPr lang="ko-KR" altLang="en-US" sz="6600" b="1" dirty="0" smtClean="0"/>
              <a:t>을 유지한 방법은</a:t>
            </a:r>
            <a:r>
              <a:rPr lang="en-US" altLang="ko-KR" sz="6600" b="1" dirty="0" smtClean="0"/>
              <a:t>?</a:t>
            </a:r>
            <a:endParaRPr lang="ko-KR" altLang="en-US" sz="6600" b="1" dirty="0"/>
          </a:p>
        </p:txBody>
      </p:sp>
      <p:sp>
        <p:nvSpPr>
          <p:cNvPr id="4" name="직사각형 3"/>
          <p:cNvSpPr/>
          <p:nvPr/>
        </p:nvSpPr>
        <p:spPr>
          <a:xfrm>
            <a:off x="323528" y="2204864"/>
            <a:ext cx="8496944" cy="41764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23528" y="2780928"/>
            <a:ext cx="84249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 smtClean="0"/>
              <a:t>에도 막부는 </a:t>
            </a:r>
            <a:r>
              <a:rPr lang="ko-KR" altLang="en-US" sz="4800" b="1" dirty="0" err="1" smtClean="0"/>
              <a:t>다이묘의</a:t>
            </a:r>
            <a:r>
              <a:rPr lang="ko-KR" altLang="en-US" sz="4800" b="1" dirty="0" smtClean="0"/>
              <a:t> </a:t>
            </a:r>
            <a:r>
              <a:rPr lang="ko-KR" altLang="en-US" sz="4800" b="1" dirty="0" smtClean="0">
                <a:solidFill>
                  <a:srgbClr val="0000CC"/>
                </a:solidFill>
              </a:rPr>
              <a:t>군사력</a:t>
            </a:r>
            <a:r>
              <a:rPr lang="ko-KR" altLang="en-US" sz="4800" b="1" dirty="0" smtClean="0"/>
              <a:t>과 </a:t>
            </a:r>
            <a:r>
              <a:rPr lang="ko-KR" altLang="en-US" sz="4800" b="1" dirty="0" smtClean="0">
                <a:solidFill>
                  <a:srgbClr val="0000CC"/>
                </a:solidFill>
              </a:rPr>
              <a:t>경제력</a:t>
            </a:r>
            <a:r>
              <a:rPr lang="ko-KR" altLang="en-US" sz="4800" b="1" dirty="0" smtClean="0"/>
              <a:t>을 </a:t>
            </a:r>
            <a:r>
              <a:rPr lang="ko-KR" altLang="en-US" sz="4800" b="1" dirty="0" smtClean="0">
                <a:solidFill>
                  <a:srgbClr val="FF0000"/>
                </a:solidFill>
              </a:rPr>
              <a:t>감축</a:t>
            </a:r>
            <a:r>
              <a:rPr lang="en-US" altLang="ko-KR" sz="4800" b="1" dirty="0" smtClean="0"/>
              <a:t>, </a:t>
            </a:r>
            <a:r>
              <a:rPr lang="ko-KR" altLang="en-US" sz="4800" b="1" dirty="0" smtClean="0">
                <a:solidFill>
                  <a:srgbClr val="0000CC"/>
                </a:solidFill>
              </a:rPr>
              <a:t>민중의 생활</a:t>
            </a:r>
            <a:r>
              <a:rPr lang="ko-KR" altLang="en-US" sz="4800" b="1" dirty="0" smtClean="0"/>
              <a:t>까지 </a:t>
            </a:r>
            <a:r>
              <a:rPr lang="ko-KR" altLang="en-US" sz="4800" b="1" dirty="0" smtClean="0">
                <a:solidFill>
                  <a:srgbClr val="FF0000"/>
                </a:solidFill>
              </a:rPr>
              <a:t>간섭</a:t>
            </a:r>
            <a:r>
              <a:rPr lang="ko-KR" altLang="en-US" sz="4800" b="1" dirty="0" smtClean="0"/>
              <a:t>한 철저한 </a:t>
            </a:r>
            <a:r>
              <a:rPr lang="ko-KR" altLang="en-US" sz="4800" b="1" dirty="0" smtClean="0">
                <a:solidFill>
                  <a:srgbClr val="FF0000"/>
                </a:solidFill>
              </a:rPr>
              <a:t>봉건정책</a:t>
            </a:r>
            <a:r>
              <a:rPr lang="ko-KR" altLang="en-US" sz="4800" b="1" dirty="0" smtClean="0"/>
              <a:t>을 펼침</a:t>
            </a:r>
            <a:endParaRPr lang="ko-KR" alt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748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/>
              <a:t>에도 막부의 </a:t>
            </a:r>
            <a:r>
              <a:rPr lang="en-US" altLang="ko-KR" sz="6600" b="1" dirty="0" smtClean="0"/>
              <a:t>2</a:t>
            </a:r>
            <a:r>
              <a:rPr lang="ko-KR" altLang="en-US" sz="6600" b="1" dirty="0" smtClean="0"/>
              <a:t>대 </a:t>
            </a:r>
            <a:r>
              <a:rPr lang="ko-KR" altLang="en-US" sz="6600" b="1" dirty="0" err="1" smtClean="0">
                <a:solidFill>
                  <a:srgbClr val="FF0000"/>
                </a:solidFill>
              </a:rPr>
              <a:t>통제책</a:t>
            </a:r>
            <a:endParaRPr lang="ko-KR" altLang="en-US" sz="6600" b="1" dirty="0">
              <a:solidFill>
                <a:srgbClr val="FF0000"/>
              </a:solidFill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251520" y="2156663"/>
            <a:ext cx="4248472" cy="3288561"/>
            <a:chOff x="251520" y="2156663"/>
            <a:chExt cx="4248472" cy="3288561"/>
          </a:xfrm>
        </p:grpSpPr>
        <p:grpSp>
          <p:nvGrpSpPr>
            <p:cNvPr id="8" name="그룹 7"/>
            <p:cNvGrpSpPr/>
            <p:nvPr/>
          </p:nvGrpSpPr>
          <p:grpSpPr>
            <a:xfrm>
              <a:off x="251520" y="2276872"/>
              <a:ext cx="4248472" cy="3168352"/>
              <a:chOff x="251520" y="2276872"/>
              <a:chExt cx="4248472" cy="3168352"/>
            </a:xfrm>
          </p:grpSpPr>
          <p:sp>
            <p:nvSpPr>
              <p:cNvPr id="4" name="타원 3"/>
              <p:cNvSpPr/>
              <p:nvPr/>
            </p:nvSpPr>
            <p:spPr>
              <a:xfrm>
                <a:off x="251520" y="2276872"/>
                <a:ext cx="4248472" cy="316835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83568" y="3258850"/>
                <a:ext cx="324036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5400" b="1" dirty="0" err="1" smtClean="0">
                    <a:solidFill>
                      <a:srgbClr val="0000CC"/>
                    </a:solidFill>
                  </a:rPr>
                  <a:t>다이묘</a:t>
                </a:r>
                <a:r>
                  <a:rPr lang="ko-KR" altLang="en-US" sz="5400" b="1" dirty="0" err="1" smtClean="0"/>
                  <a:t>의</a:t>
                </a:r>
                <a:r>
                  <a:rPr lang="ko-KR" altLang="en-US" sz="5400" b="1" dirty="0" smtClean="0"/>
                  <a:t> 통제</a:t>
                </a:r>
                <a:endParaRPr lang="ko-KR" altLang="en-US" sz="5400" b="1" dirty="0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1619672" y="2156663"/>
              <a:ext cx="15121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7200" b="1" dirty="0" smtClean="0"/>
                <a:t>1</a:t>
              </a:r>
              <a:endParaRPr lang="ko-KR" altLang="en-US" sz="7200" b="1" dirty="0"/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4644008" y="2204864"/>
            <a:ext cx="4248472" cy="3240360"/>
            <a:chOff x="4644008" y="2204864"/>
            <a:chExt cx="4248472" cy="3240360"/>
          </a:xfrm>
        </p:grpSpPr>
        <p:grpSp>
          <p:nvGrpSpPr>
            <p:cNvPr id="9" name="그룹 8"/>
            <p:cNvGrpSpPr/>
            <p:nvPr/>
          </p:nvGrpSpPr>
          <p:grpSpPr>
            <a:xfrm>
              <a:off x="4644008" y="2276872"/>
              <a:ext cx="4248472" cy="3168352"/>
              <a:chOff x="4644008" y="2276872"/>
              <a:chExt cx="4248472" cy="3168352"/>
            </a:xfrm>
          </p:grpSpPr>
          <p:sp>
            <p:nvSpPr>
              <p:cNvPr id="5" name="타원 4"/>
              <p:cNvSpPr/>
              <p:nvPr/>
            </p:nvSpPr>
            <p:spPr>
              <a:xfrm>
                <a:off x="4644008" y="2276872"/>
                <a:ext cx="4248472" cy="316835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220072" y="3474874"/>
                <a:ext cx="324036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5400" b="1" dirty="0" smtClean="0">
                    <a:solidFill>
                      <a:srgbClr val="0000CC"/>
                    </a:solidFill>
                  </a:rPr>
                  <a:t>농민</a:t>
                </a:r>
                <a:r>
                  <a:rPr lang="ko-KR" altLang="en-US" sz="5400" b="1" dirty="0" smtClean="0"/>
                  <a:t>의</a:t>
                </a:r>
                <a:endParaRPr lang="en-US" altLang="ko-KR" sz="5400" b="1" dirty="0" smtClean="0"/>
              </a:p>
              <a:p>
                <a:pPr algn="ctr"/>
                <a:r>
                  <a:rPr lang="ko-KR" altLang="en-US" sz="5400" b="1" dirty="0" smtClean="0"/>
                  <a:t>통제</a:t>
                </a:r>
                <a:endParaRPr lang="ko-KR" altLang="en-US" sz="5400" b="1" dirty="0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6156176" y="2204864"/>
              <a:ext cx="122413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7200" b="1" dirty="0" smtClean="0"/>
                <a:t>2</a:t>
              </a:r>
              <a:endParaRPr lang="ko-KR" altLang="en-US" sz="72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738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err="1" smtClean="0">
                <a:solidFill>
                  <a:srgbClr val="0000CC"/>
                </a:solidFill>
              </a:rPr>
              <a:t>다이묘</a:t>
            </a:r>
            <a:r>
              <a:rPr lang="ko-KR" altLang="en-US" sz="6000" b="1" dirty="0" err="1" smtClean="0"/>
              <a:t>의</a:t>
            </a:r>
            <a:r>
              <a:rPr lang="ko-KR" altLang="en-US" sz="6000" b="1" dirty="0" smtClean="0"/>
              <a:t> 통제</a:t>
            </a:r>
            <a:endParaRPr lang="ko-KR" altLang="en-US" sz="6000" b="1" dirty="0"/>
          </a:p>
        </p:txBody>
      </p:sp>
      <p:grpSp>
        <p:nvGrpSpPr>
          <p:cNvPr id="8" name="그룹 7"/>
          <p:cNvGrpSpPr/>
          <p:nvPr/>
        </p:nvGrpSpPr>
        <p:grpSpPr>
          <a:xfrm>
            <a:off x="109826" y="1052736"/>
            <a:ext cx="861774" cy="5400600"/>
            <a:chOff x="143799" y="980728"/>
            <a:chExt cx="861774" cy="4536504"/>
          </a:xfrm>
        </p:grpSpPr>
        <p:sp>
          <p:nvSpPr>
            <p:cNvPr id="3" name="직사각형 2"/>
            <p:cNvSpPr/>
            <p:nvPr/>
          </p:nvSpPr>
          <p:spPr>
            <a:xfrm>
              <a:off x="144016" y="980728"/>
              <a:ext cx="827584" cy="4464496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43799" y="980728"/>
              <a:ext cx="861774" cy="453650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ko-KR" altLang="en-US" sz="4400" b="1" dirty="0" err="1" smtClean="0"/>
                <a:t>다이묘의</a:t>
              </a:r>
              <a:r>
                <a:rPr lang="ko-KR" altLang="en-US" sz="4400" b="1" dirty="0" smtClean="0"/>
                <a:t> </a:t>
              </a:r>
              <a:r>
                <a:rPr lang="ko-KR" altLang="en-US" sz="4400" b="1" dirty="0" smtClean="0">
                  <a:solidFill>
                    <a:srgbClr val="FF0000"/>
                  </a:solidFill>
                </a:rPr>
                <a:t>힘</a:t>
              </a:r>
              <a:r>
                <a:rPr lang="ko-KR" altLang="en-US" sz="4400" b="1" dirty="0" smtClean="0"/>
                <a:t>을 </a:t>
              </a:r>
              <a:r>
                <a:rPr lang="ko-KR" altLang="en-US" sz="4400" b="1" dirty="0" smtClean="0">
                  <a:solidFill>
                    <a:srgbClr val="FF0000"/>
                  </a:solidFill>
                </a:rPr>
                <a:t>약화</a:t>
              </a:r>
              <a:endParaRPr lang="ko-KR" altLang="en-US" sz="4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그룹 32"/>
          <p:cNvGrpSpPr/>
          <p:nvPr/>
        </p:nvGrpSpPr>
        <p:grpSpPr>
          <a:xfrm>
            <a:off x="899592" y="1268760"/>
            <a:ext cx="720080" cy="5040560"/>
            <a:chOff x="1259632" y="1268760"/>
            <a:chExt cx="720080" cy="5040560"/>
          </a:xfrm>
        </p:grpSpPr>
        <p:sp>
          <p:nvSpPr>
            <p:cNvPr id="7" name="왼쪽 대괄호 6"/>
            <p:cNvSpPr/>
            <p:nvPr/>
          </p:nvSpPr>
          <p:spPr>
            <a:xfrm>
              <a:off x="1403648" y="1268760"/>
              <a:ext cx="576064" cy="5040560"/>
            </a:xfrm>
            <a:prstGeom prst="leftBracket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6" name="직선 연결선 15"/>
            <p:cNvCxnSpPr/>
            <p:nvPr/>
          </p:nvCxnSpPr>
          <p:spPr>
            <a:xfrm>
              <a:off x="1259632" y="3645024"/>
              <a:ext cx="144016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403648" y="2492896"/>
              <a:ext cx="432048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>
              <a:off x="1403648" y="3645024"/>
              <a:ext cx="432048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403648" y="4941168"/>
              <a:ext cx="432048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그룹 33"/>
          <p:cNvGrpSpPr/>
          <p:nvPr/>
        </p:nvGrpSpPr>
        <p:grpSpPr>
          <a:xfrm>
            <a:off x="1691680" y="980728"/>
            <a:ext cx="7200800" cy="864096"/>
            <a:chOff x="2123728" y="980728"/>
            <a:chExt cx="6624736" cy="864096"/>
          </a:xfrm>
        </p:grpSpPr>
        <p:sp>
          <p:nvSpPr>
            <p:cNvPr id="21" name="직사각형 20"/>
            <p:cNvSpPr/>
            <p:nvPr/>
          </p:nvSpPr>
          <p:spPr>
            <a:xfrm>
              <a:off x="2123728" y="980728"/>
              <a:ext cx="6624736" cy="86409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123728" y="1052736"/>
              <a:ext cx="66247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b="1" dirty="0" smtClean="0"/>
                <a:t>1. </a:t>
              </a:r>
              <a:r>
                <a:rPr lang="ko-KR" altLang="en-US" sz="4000" b="1" dirty="0" err="1" smtClean="0"/>
                <a:t>다이묘</a:t>
              </a:r>
              <a:r>
                <a:rPr lang="ko-KR" altLang="en-US" sz="4000" b="1" dirty="0" smtClean="0"/>
                <a:t> 배치</a:t>
              </a:r>
              <a:endParaRPr lang="ko-KR" altLang="en-US" sz="4000" b="1" dirty="0"/>
            </a:p>
          </p:txBody>
        </p:sp>
      </p:grpSp>
      <p:grpSp>
        <p:nvGrpSpPr>
          <p:cNvPr id="35" name="그룹 34"/>
          <p:cNvGrpSpPr/>
          <p:nvPr/>
        </p:nvGrpSpPr>
        <p:grpSpPr>
          <a:xfrm>
            <a:off x="1691680" y="2132856"/>
            <a:ext cx="7200800" cy="864096"/>
            <a:chOff x="2123728" y="2132856"/>
            <a:chExt cx="6624736" cy="864096"/>
          </a:xfrm>
        </p:grpSpPr>
        <p:sp>
          <p:nvSpPr>
            <p:cNvPr id="22" name="직사각형 21"/>
            <p:cNvSpPr/>
            <p:nvPr/>
          </p:nvSpPr>
          <p:spPr>
            <a:xfrm>
              <a:off x="2123728" y="2132856"/>
              <a:ext cx="6624736" cy="86409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123728" y="2276872"/>
              <a:ext cx="66247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b="1" dirty="0" smtClean="0"/>
                <a:t>2. </a:t>
              </a:r>
              <a:r>
                <a:rPr lang="ko-KR" altLang="en-US" sz="4000" b="1" dirty="0" err="1" smtClean="0"/>
                <a:t>일국일성령</a:t>
              </a:r>
              <a:r>
                <a:rPr lang="en-US" altLang="ko-KR" sz="4000" b="1" dirty="0" smtClean="0"/>
                <a:t> (1615</a:t>
              </a:r>
              <a:r>
                <a:rPr lang="ko-KR" altLang="en-US" sz="4000" b="1" dirty="0" smtClean="0"/>
                <a:t>년</a:t>
              </a:r>
              <a:r>
                <a:rPr lang="en-US" altLang="ko-KR" sz="4000" b="1" dirty="0" smtClean="0"/>
                <a:t>)</a:t>
              </a:r>
              <a:endParaRPr lang="ko-KR" altLang="en-US" sz="4000" b="1" dirty="0"/>
            </a:p>
          </p:txBody>
        </p:sp>
      </p:grpSp>
      <p:grpSp>
        <p:nvGrpSpPr>
          <p:cNvPr id="36" name="그룹 35"/>
          <p:cNvGrpSpPr/>
          <p:nvPr/>
        </p:nvGrpSpPr>
        <p:grpSpPr>
          <a:xfrm>
            <a:off x="1691680" y="3284984"/>
            <a:ext cx="7200800" cy="864096"/>
            <a:chOff x="2123728" y="3284984"/>
            <a:chExt cx="6624736" cy="864096"/>
          </a:xfrm>
        </p:grpSpPr>
        <p:sp>
          <p:nvSpPr>
            <p:cNvPr id="23" name="직사각형 22"/>
            <p:cNvSpPr/>
            <p:nvPr/>
          </p:nvSpPr>
          <p:spPr>
            <a:xfrm>
              <a:off x="2123728" y="3284984"/>
              <a:ext cx="6624736" cy="86409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123728" y="3429000"/>
              <a:ext cx="65527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b="1" dirty="0" smtClean="0"/>
                <a:t>3. </a:t>
              </a:r>
              <a:r>
                <a:rPr lang="ko-KR" altLang="en-US" sz="4000" b="1" dirty="0" err="1" smtClean="0"/>
                <a:t>무가제법도</a:t>
              </a:r>
              <a:r>
                <a:rPr lang="en-US" altLang="ko-KR" sz="4000" b="1" dirty="0" smtClean="0"/>
                <a:t> (1615</a:t>
              </a:r>
              <a:r>
                <a:rPr lang="ko-KR" altLang="en-US" sz="4000" b="1" dirty="0" smtClean="0"/>
                <a:t>년</a:t>
              </a:r>
              <a:r>
                <a:rPr lang="en-US" altLang="ko-KR" sz="4000" b="1" dirty="0" smtClean="0"/>
                <a:t>)</a:t>
              </a:r>
              <a:endParaRPr lang="ko-KR" altLang="en-US" sz="4000" b="1" dirty="0"/>
            </a:p>
          </p:txBody>
        </p:sp>
      </p:grpSp>
      <p:grpSp>
        <p:nvGrpSpPr>
          <p:cNvPr id="37" name="그룹 36"/>
          <p:cNvGrpSpPr/>
          <p:nvPr/>
        </p:nvGrpSpPr>
        <p:grpSpPr>
          <a:xfrm>
            <a:off x="1691680" y="4653136"/>
            <a:ext cx="7128792" cy="864096"/>
            <a:chOff x="2123728" y="4653136"/>
            <a:chExt cx="6624736" cy="864096"/>
          </a:xfrm>
        </p:grpSpPr>
        <p:sp>
          <p:nvSpPr>
            <p:cNvPr id="24" name="직사각형 23"/>
            <p:cNvSpPr/>
            <p:nvPr/>
          </p:nvSpPr>
          <p:spPr>
            <a:xfrm>
              <a:off x="2123728" y="4653136"/>
              <a:ext cx="6624736" cy="86409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123728" y="4725144"/>
              <a:ext cx="66247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b="1" dirty="0" smtClean="0"/>
                <a:t>4.</a:t>
              </a:r>
              <a:r>
                <a:rPr lang="ko-KR" altLang="en-US" sz="4000" b="1" dirty="0" err="1" smtClean="0"/>
                <a:t>참근</a:t>
              </a:r>
              <a:r>
                <a:rPr lang="ko-KR" altLang="en-US" sz="4000" b="1" dirty="0" smtClean="0"/>
                <a:t> 교대제</a:t>
              </a:r>
              <a:endParaRPr lang="ko-KR" altLang="en-US" sz="4000" b="1" dirty="0"/>
            </a:p>
          </p:txBody>
        </p:sp>
      </p:grpSp>
      <p:grpSp>
        <p:nvGrpSpPr>
          <p:cNvPr id="38" name="그룹 37"/>
          <p:cNvGrpSpPr/>
          <p:nvPr/>
        </p:nvGrpSpPr>
        <p:grpSpPr>
          <a:xfrm>
            <a:off x="1691680" y="5805264"/>
            <a:ext cx="7128792" cy="864096"/>
            <a:chOff x="2123728" y="5805264"/>
            <a:chExt cx="6624736" cy="864096"/>
          </a:xfrm>
        </p:grpSpPr>
        <p:sp>
          <p:nvSpPr>
            <p:cNvPr id="26" name="직사각형 25"/>
            <p:cNvSpPr/>
            <p:nvPr/>
          </p:nvSpPr>
          <p:spPr>
            <a:xfrm>
              <a:off x="2123728" y="5805264"/>
              <a:ext cx="6624736" cy="86409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123728" y="5949280"/>
              <a:ext cx="66247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b="1" dirty="0" smtClean="0"/>
                <a:t>5. </a:t>
              </a:r>
              <a:r>
                <a:rPr lang="ko-KR" altLang="en-US" sz="4000" b="1" dirty="0" err="1" smtClean="0"/>
                <a:t>후신야쿠</a:t>
              </a:r>
              <a:endParaRPr lang="ko-KR" altLang="en-US" sz="4000" b="1" dirty="0"/>
            </a:p>
          </p:txBody>
        </p:sp>
      </p:grpSp>
      <p:grpSp>
        <p:nvGrpSpPr>
          <p:cNvPr id="42" name="그룹 41"/>
          <p:cNvGrpSpPr/>
          <p:nvPr/>
        </p:nvGrpSpPr>
        <p:grpSpPr>
          <a:xfrm>
            <a:off x="1691680" y="980728"/>
            <a:ext cx="7200800" cy="864096"/>
            <a:chOff x="2123728" y="5805264"/>
            <a:chExt cx="6624736" cy="864096"/>
          </a:xfrm>
        </p:grpSpPr>
        <p:sp>
          <p:nvSpPr>
            <p:cNvPr id="43" name="직사각형 42"/>
            <p:cNvSpPr/>
            <p:nvPr/>
          </p:nvSpPr>
          <p:spPr>
            <a:xfrm>
              <a:off x="2123728" y="5805264"/>
              <a:ext cx="6624736" cy="86409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123728" y="5949280"/>
              <a:ext cx="66247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4000" b="1" dirty="0" smtClean="0"/>
                <a:t>막부의 </a:t>
              </a:r>
              <a:r>
                <a:rPr lang="ko-KR" altLang="en-US" sz="4000" b="1" dirty="0" err="1" smtClean="0"/>
                <a:t>직할령을</a:t>
              </a:r>
              <a:r>
                <a:rPr lang="ko-KR" altLang="en-US" sz="4000" b="1" dirty="0" smtClean="0"/>
                <a:t> 두어 감시</a:t>
              </a:r>
              <a:endParaRPr lang="ko-KR" altLang="en-US" sz="4000" b="1" dirty="0"/>
            </a:p>
          </p:txBody>
        </p:sp>
      </p:grpSp>
      <p:grpSp>
        <p:nvGrpSpPr>
          <p:cNvPr id="45" name="그룹 44"/>
          <p:cNvGrpSpPr/>
          <p:nvPr/>
        </p:nvGrpSpPr>
        <p:grpSpPr>
          <a:xfrm>
            <a:off x="1691680" y="2132856"/>
            <a:ext cx="7200800" cy="864096"/>
            <a:chOff x="2123728" y="5805264"/>
            <a:chExt cx="6624736" cy="864096"/>
          </a:xfrm>
        </p:grpSpPr>
        <p:sp>
          <p:nvSpPr>
            <p:cNvPr id="46" name="직사각형 45"/>
            <p:cNvSpPr/>
            <p:nvPr/>
          </p:nvSpPr>
          <p:spPr>
            <a:xfrm>
              <a:off x="2123728" y="5805264"/>
              <a:ext cx="6624736" cy="86409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123728" y="5949280"/>
              <a:ext cx="66247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4000" b="1" dirty="0" err="1" smtClean="0"/>
                <a:t>다이묘</a:t>
              </a:r>
              <a:r>
                <a:rPr lang="ko-KR" altLang="en-US" sz="4000" b="1" dirty="0" smtClean="0"/>
                <a:t> 영지 성 </a:t>
              </a:r>
              <a:r>
                <a:rPr lang="en-US" altLang="ko-KR" sz="4000" b="1" dirty="0" smtClean="0"/>
                <a:t>1</a:t>
              </a:r>
              <a:r>
                <a:rPr lang="ko-KR" altLang="en-US" sz="4000" b="1" dirty="0" smtClean="0"/>
                <a:t>개</a:t>
              </a:r>
              <a:r>
                <a:rPr lang="en-US" altLang="ko-KR" sz="4000" b="1" dirty="0" smtClean="0"/>
                <a:t>=</a:t>
              </a:r>
              <a:r>
                <a:rPr lang="ko-KR" altLang="en-US" sz="4000" b="1" dirty="0" smtClean="0"/>
                <a:t>방어력</a:t>
              </a:r>
              <a:endParaRPr lang="ko-KR" altLang="en-US" sz="4000" b="1" dirty="0"/>
            </a:p>
          </p:txBody>
        </p:sp>
      </p:grpSp>
      <p:sp>
        <p:nvSpPr>
          <p:cNvPr id="49" name="아래쪽 화살표 48"/>
          <p:cNvSpPr/>
          <p:nvPr/>
        </p:nvSpPr>
        <p:spPr>
          <a:xfrm>
            <a:off x="8100392" y="2276872"/>
            <a:ext cx="720080" cy="720080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0" name="그룹 49"/>
          <p:cNvGrpSpPr/>
          <p:nvPr/>
        </p:nvGrpSpPr>
        <p:grpSpPr>
          <a:xfrm>
            <a:off x="1691680" y="3284984"/>
            <a:ext cx="7200800" cy="864096"/>
            <a:chOff x="2123728" y="5805264"/>
            <a:chExt cx="6624736" cy="864096"/>
          </a:xfrm>
        </p:grpSpPr>
        <p:sp>
          <p:nvSpPr>
            <p:cNvPr id="51" name="직사각형 50"/>
            <p:cNvSpPr/>
            <p:nvPr/>
          </p:nvSpPr>
          <p:spPr>
            <a:xfrm>
              <a:off x="2123728" y="5805264"/>
              <a:ext cx="6624736" cy="86409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123728" y="5949280"/>
              <a:ext cx="66247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4000" b="1" dirty="0" smtClean="0"/>
                <a:t>위반자는 개역</a:t>
              </a:r>
              <a:r>
                <a:rPr lang="en-US" altLang="ko-KR" sz="4000" b="1" dirty="0" smtClean="0"/>
                <a:t>, </a:t>
              </a:r>
              <a:r>
                <a:rPr lang="ko-KR" altLang="en-US" sz="4000" b="1" dirty="0" err="1" smtClean="0"/>
                <a:t>감봉등</a:t>
              </a:r>
              <a:r>
                <a:rPr lang="ko-KR" altLang="en-US" sz="4000" b="1" dirty="0" smtClean="0"/>
                <a:t> 엄벌</a:t>
              </a:r>
              <a:endParaRPr lang="ko-KR" altLang="en-US" sz="4000" b="1" dirty="0"/>
            </a:p>
          </p:txBody>
        </p:sp>
      </p:grpSp>
      <p:grpSp>
        <p:nvGrpSpPr>
          <p:cNvPr id="53" name="그룹 52"/>
          <p:cNvGrpSpPr/>
          <p:nvPr/>
        </p:nvGrpSpPr>
        <p:grpSpPr>
          <a:xfrm>
            <a:off x="1691680" y="4653136"/>
            <a:ext cx="7128792" cy="864096"/>
            <a:chOff x="2123728" y="5805264"/>
            <a:chExt cx="6624736" cy="864096"/>
          </a:xfrm>
        </p:grpSpPr>
        <p:sp>
          <p:nvSpPr>
            <p:cNvPr id="54" name="직사각형 53"/>
            <p:cNvSpPr/>
            <p:nvPr/>
          </p:nvSpPr>
          <p:spPr>
            <a:xfrm>
              <a:off x="2123728" y="5805264"/>
              <a:ext cx="6624736" cy="86409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123728" y="5949280"/>
              <a:ext cx="66247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b="1" dirty="0" smtClean="0"/>
                <a:t>1</a:t>
              </a:r>
              <a:r>
                <a:rPr lang="ko-KR" altLang="en-US" sz="4000" b="1" dirty="0" smtClean="0"/>
                <a:t>년마다 </a:t>
              </a:r>
              <a:r>
                <a:rPr lang="ko-KR" altLang="en-US" sz="4000" b="1" dirty="0" err="1" smtClean="0"/>
                <a:t>에도로</a:t>
              </a:r>
              <a:r>
                <a:rPr lang="en-US" altLang="ko-KR" sz="4000" b="1" dirty="0" smtClean="0"/>
                <a:t>= </a:t>
              </a:r>
              <a:r>
                <a:rPr lang="ko-KR" altLang="en-US" sz="4000" b="1" dirty="0" smtClean="0"/>
                <a:t>경제력</a:t>
              </a:r>
              <a:endParaRPr lang="ko-KR" altLang="en-US" sz="4000" b="1" dirty="0"/>
            </a:p>
          </p:txBody>
        </p:sp>
      </p:grpSp>
      <p:sp>
        <p:nvSpPr>
          <p:cNvPr id="56" name="아래쪽 화살표 55"/>
          <p:cNvSpPr/>
          <p:nvPr/>
        </p:nvSpPr>
        <p:spPr>
          <a:xfrm>
            <a:off x="7524328" y="4797152"/>
            <a:ext cx="720080" cy="720080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7" name="그룹 56"/>
          <p:cNvGrpSpPr/>
          <p:nvPr/>
        </p:nvGrpSpPr>
        <p:grpSpPr>
          <a:xfrm>
            <a:off x="1619672" y="5805264"/>
            <a:ext cx="7200800" cy="864096"/>
            <a:chOff x="2123728" y="5805264"/>
            <a:chExt cx="6624736" cy="864096"/>
          </a:xfrm>
        </p:grpSpPr>
        <p:sp>
          <p:nvSpPr>
            <p:cNvPr id="58" name="직사각형 57"/>
            <p:cNvSpPr/>
            <p:nvPr/>
          </p:nvSpPr>
          <p:spPr>
            <a:xfrm>
              <a:off x="2123728" y="5805264"/>
              <a:ext cx="6624736" cy="86409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123728" y="5949280"/>
              <a:ext cx="66247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4000" b="1" dirty="0" smtClean="0"/>
                <a:t>성곽 공사를 </a:t>
              </a:r>
              <a:r>
                <a:rPr lang="ko-KR" altLang="en-US" sz="4000" b="1" dirty="0" err="1" smtClean="0"/>
                <a:t>다이묘에게</a:t>
              </a:r>
              <a:r>
                <a:rPr lang="ko-KR" altLang="en-US" sz="4000" b="1" dirty="0" smtClean="0"/>
                <a:t> 부담 </a:t>
              </a:r>
              <a:endParaRPr lang="ko-KR" altLang="en-US" sz="4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738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solidFill>
                  <a:srgbClr val="0000CC"/>
                </a:solidFill>
              </a:rPr>
              <a:t>농민</a:t>
            </a:r>
            <a:r>
              <a:rPr lang="ko-KR" altLang="en-US" sz="6000" b="1" dirty="0" smtClean="0"/>
              <a:t>의 통제</a:t>
            </a:r>
            <a:endParaRPr lang="ko-KR" altLang="en-US" sz="6000" b="1" dirty="0"/>
          </a:p>
        </p:txBody>
      </p:sp>
      <p:grpSp>
        <p:nvGrpSpPr>
          <p:cNvPr id="3" name="그룹 2"/>
          <p:cNvGrpSpPr/>
          <p:nvPr/>
        </p:nvGrpSpPr>
        <p:grpSpPr>
          <a:xfrm>
            <a:off x="109826" y="836712"/>
            <a:ext cx="861774" cy="5976664"/>
            <a:chOff x="143799" y="980728"/>
            <a:chExt cx="861774" cy="4648516"/>
          </a:xfrm>
        </p:grpSpPr>
        <p:sp>
          <p:nvSpPr>
            <p:cNvPr id="4" name="직사각형 3"/>
            <p:cNvSpPr/>
            <p:nvPr/>
          </p:nvSpPr>
          <p:spPr>
            <a:xfrm>
              <a:off x="144016" y="980728"/>
              <a:ext cx="827584" cy="4464496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43799" y="1092740"/>
              <a:ext cx="861774" cy="453650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ko-KR" altLang="en-US" sz="4400" b="1" dirty="0" smtClean="0"/>
                <a:t>백성 유지 </a:t>
              </a:r>
              <a:r>
                <a:rPr lang="ko-KR" altLang="en-US" sz="4400" b="1" dirty="0" smtClean="0">
                  <a:solidFill>
                    <a:srgbClr val="FF0000"/>
                  </a:solidFill>
                </a:rPr>
                <a:t>연공 확보</a:t>
              </a:r>
              <a:endParaRPr lang="ko-KR" altLang="en-US" sz="4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899592" y="1268760"/>
            <a:ext cx="720080" cy="4608512"/>
            <a:chOff x="1259632" y="1268760"/>
            <a:chExt cx="720080" cy="5040560"/>
          </a:xfrm>
        </p:grpSpPr>
        <p:sp>
          <p:nvSpPr>
            <p:cNvPr id="10" name="왼쪽 대괄호 9"/>
            <p:cNvSpPr/>
            <p:nvPr/>
          </p:nvSpPr>
          <p:spPr>
            <a:xfrm>
              <a:off x="1403648" y="1268760"/>
              <a:ext cx="576064" cy="5040560"/>
            </a:xfrm>
            <a:prstGeom prst="leftBracket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1" name="직선 연결선 10"/>
            <p:cNvCxnSpPr/>
            <p:nvPr/>
          </p:nvCxnSpPr>
          <p:spPr>
            <a:xfrm>
              <a:off x="1259632" y="3645024"/>
              <a:ext cx="144016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직선 연결선 11"/>
            <p:cNvCxnSpPr/>
            <p:nvPr/>
          </p:nvCxnSpPr>
          <p:spPr>
            <a:xfrm>
              <a:off x="1403648" y="2843935"/>
              <a:ext cx="432048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/>
            <p:nvPr/>
          </p:nvCxnSpPr>
          <p:spPr>
            <a:xfrm>
              <a:off x="1403648" y="4509120"/>
              <a:ext cx="432048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그룹 14"/>
          <p:cNvGrpSpPr/>
          <p:nvPr/>
        </p:nvGrpSpPr>
        <p:grpSpPr>
          <a:xfrm>
            <a:off x="1691680" y="980728"/>
            <a:ext cx="7200800" cy="864096"/>
            <a:chOff x="2123728" y="980728"/>
            <a:chExt cx="6624736" cy="864096"/>
          </a:xfrm>
        </p:grpSpPr>
        <p:sp>
          <p:nvSpPr>
            <p:cNvPr id="16" name="직사각형 15"/>
            <p:cNvSpPr/>
            <p:nvPr/>
          </p:nvSpPr>
          <p:spPr>
            <a:xfrm>
              <a:off x="2123728" y="980728"/>
              <a:ext cx="6624736" cy="86409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23728" y="1052736"/>
              <a:ext cx="66247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b="1" dirty="0" smtClean="0"/>
                <a:t>1. </a:t>
              </a:r>
              <a:r>
                <a:rPr lang="ko-KR" altLang="en-US" sz="4000" b="1" dirty="0" smtClean="0"/>
                <a:t>토지 영대매매 금지</a:t>
              </a:r>
              <a:r>
                <a:rPr lang="en-US" altLang="ko-KR" sz="4000" b="1" dirty="0" smtClean="0"/>
                <a:t>(1643</a:t>
              </a:r>
              <a:r>
                <a:rPr lang="ko-KR" altLang="en-US" sz="4000" b="1" dirty="0" smtClean="0"/>
                <a:t>년</a:t>
              </a:r>
              <a:r>
                <a:rPr lang="en-US" altLang="ko-KR" sz="4000" b="1" dirty="0" smtClean="0"/>
                <a:t>)</a:t>
              </a:r>
              <a:endParaRPr lang="ko-KR" altLang="en-US" sz="4000" b="1" dirty="0"/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1619672" y="2348880"/>
            <a:ext cx="7200800" cy="864096"/>
            <a:chOff x="2123728" y="2132856"/>
            <a:chExt cx="6624736" cy="864096"/>
          </a:xfrm>
        </p:grpSpPr>
        <p:sp>
          <p:nvSpPr>
            <p:cNvPr id="19" name="직사각형 18"/>
            <p:cNvSpPr/>
            <p:nvPr/>
          </p:nvSpPr>
          <p:spPr>
            <a:xfrm>
              <a:off x="2123728" y="2132856"/>
              <a:ext cx="6624736" cy="86409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123728" y="2276872"/>
              <a:ext cx="66247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b="1" dirty="0" smtClean="0"/>
                <a:t>2. </a:t>
              </a:r>
              <a:r>
                <a:rPr lang="ko-KR" altLang="en-US" sz="4000" b="1" dirty="0" err="1" smtClean="0"/>
                <a:t>게이안의</a:t>
              </a:r>
              <a:r>
                <a:rPr lang="ko-KR" altLang="en-US" sz="4000" b="1" dirty="0" smtClean="0"/>
                <a:t> </a:t>
              </a:r>
              <a:r>
                <a:rPr lang="ko-KR" altLang="en-US" sz="4000" b="1" dirty="0" err="1" smtClean="0"/>
                <a:t>오후레가키</a:t>
              </a:r>
              <a:endParaRPr lang="ko-KR" altLang="en-US" sz="4000" b="1" dirty="0"/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1691680" y="980728"/>
            <a:ext cx="7200800" cy="1008112"/>
            <a:chOff x="2123728" y="5805264"/>
            <a:chExt cx="6624736" cy="864096"/>
          </a:xfrm>
        </p:grpSpPr>
        <p:sp>
          <p:nvSpPr>
            <p:cNvPr id="28" name="직사각형 27"/>
            <p:cNvSpPr/>
            <p:nvPr/>
          </p:nvSpPr>
          <p:spPr>
            <a:xfrm>
              <a:off x="2123728" y="5805264"/>
              <a:ext cx="6624736" cy="86409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123728" y="5949280"/>
              <a:ext cx="66247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4000" b="1" dirty="0" smtClean="0"/>
                <a:t>농민의 토지 매매 금지</a:t>
              </a:r>
              <a:endParaRPr lang="ko-KR" altLang="en-US" sz="4000" b="1" dirty="0"/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1547664" y="2204864"/>
            <a:ext cx="7344816" cy="1395443"/>
            <a:chOff x="2123728" y="5805264"/>
            <a:chExt cx="6624736" cy="930295"/>
          </a:xfrm>
        </p:grpSpPr>
        <p:sp>
          <p:nvSpPr>
            <p:cNvPr id="31" name="직사각형 30"/>
            <p:cNvSpPr/>
            <p:nvPr/>
          </p:nvSpPr>
          <p:spPr>
            <a:xfrm>
              <a:off x="2123728" y="5805264"/>
              <a:ext cx="6624736" cy="86409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123728" y="5853267"/>
              <a:ext cx="6624736" cy="882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4000" b="1" dirty="0" smtClean="0"/>
                <a:t>농민 생활방식에 세부적 개입</a:t>
              </a:r>
              <a:endParaRPr lang="en-US" altLang="ko-KR" sz="4000" b="1" dirty="0" smtClean="0"/>
            </a:p>
            <a:p>
              <a:r>
                <a:rPr lang="en-US" altLang="ko-KR" sz="4000" b="1" dirty="0" smtClean="0"/>
                <a:t>Ex)</a:t>
              </a:r>
              <a:r>
                <a:rPr lang="ko-KR" altLang="en-US" sz="4000" b="1" dirty="0" smtClean="0"/>
                <a:t>사치금지</a:t>
              </a:r>
              <a:endParaRPr lang="ko-KR" altLang="en-US" sz="4000" b="1" dirty="0"/>
            </a:p>
          </p:txBody>
        </p:sp>
      </p:grpSp>
      <p:grpSp>
        <p:nvGrpSpPr>
          <p:cNvPr id="33" name="그룹 32"/>
          <p:cNvGrpSpPr/>
          <p:nvPr/>
        </p:nvGrpSpPr>
        <p:grpSpPr>
          <a:xfrm>
            <a:off x="1691680" y="3789040"/>
            <a:ext cx="7200800" cy="864096"/>
            <a:chOff x="2123728" y="5805264"/>
            <a:chExt cx="6624736" cy="864096"/>
          </a:xfrm>
        </p:grpSpPr>
        <p:sp>
          <p:nvSpPr>
            <p:cNvPr id="34" name="직사각형 33"/>
            <p:cNvSpPr/>
            <p:nvPr/>
          </p:nvSpPr>
          <p:spPr>
            <a:xfrm>
              <a:off x="2123728" y="5805264"/>
              <a:ext cx="6624736" cy="86409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123728" y="5949280"/>
              <a:ext cx="66247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4000" b="1" dirty="0" smtClean="0"/>
                <a:t>분지 </a:t>
              </a:r>
              <a:r>
                <a:rPr lang="ko-KR" altLang="en-US" sz="4000" b="1" dirty="0" err="1" smtClean="0"/>
                <a:t>제한령</a:t>
              </a:r>
              <a:r>
                <a:rPr lang="en-US" altLang="ko-KR" sz="4000" b="1" dirty="0" smtClean="0"/>
                <a:t>(1673</a:t>
              </a:r>
              <a:r>
                <a:rPr lang="ko-KR" altLang="en-US" sz="4000" b="1" dirty="0" smtClean="0"/>
                <a:t>년</a:t>
              </a:r>
              <a:r>
                <a:rPr lang="en-US" altLang="ko-KR" sz="4000" b="1" dirty="0" smtClean="0"/>
                <a:t>)</a:t>
              </a:r>
              <a:endParaRPr lang="ko-KR" altLang="en-US" sz="4000" b="1" dirty="0"/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1547664" y="3717032"/>
            <a:ext cx="7344816" cy="1323439"/>
            <a:chOff x="2123728" y="5445224"/>
            <a:chExt cx="6624736" cy="1323439"/>
          </a:xfrm>
        </p:grpSpPr>
        <p:sp>
          <p:nvSpPr>
            <p:cNvPr id="22" name="직사각형 21"/>
            <p:cNvSpPr/>
            <p:nvPr/>
          </p:nvSpPr>
          <p:spPr>
            <a:xfrm>
              <a:off x="2123728" y="5445224"/>
              <a:ext cx="6624736" cy="122413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123728" y="5445224"/>
              <a:ext cx="662473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4000" b="1" dirty="0" smtClean="0"/>
                <a:t>토지분할상속 제한</a:t>
              </a:r>
              <a:endParaRPr lang="en-US" altLang="ko-KR" sz="4000" b="1" dirty="0" smtClean="0"/>
            </a:p>
            <a:p>
              <a:r>
                <a:rPr lang="ko-KR" altLang="en-US" sz="4000" b="1" dirty="0" smtClean="0"/>
                <a:t>일반 백성 영세화 방지</a:t>
              </a:r>
              <a:endParaRPr lang="ko-KR" altLang="en-US" sz="4000" b="1" dirty="0"/>
            </a:p>
          </p:txBody>
        </p:sp>
      </p:grpSp>
      <p:grpSp>
        <p:nvGrpSpPr>
          <p:cNvPr id="36" name="그룹 35"/>
          <p:cNvGrpSpPr/>
          <p:nvPr/>
        </p:nvGrpSpPr>
        <p:grpSpPr>
          <a:xfrm>
            <a:off x="1691680" y="5373216"/>
            <a:ext cx="7200800" cy="864096"/>
            <a:chOff x="2123728" y="5805264"/>
            <a:chExt cx="6624736" cy="864096"/>
          </a:xfrm>
        </p:grpSpPr>
        <p:sp>
          <p:nvSpPr>
            <p:cNvPr id="37" name="직사각형 36"/>
            <p:cNvSpPr/>
            <p:nvPr/>
          </p:nvSpPr>
          <p:spPr>
            <a:xfrm>
              <a:off x="2123728" y="5805264"/>
              <a:ext cx="6624736" cy="86409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123728" y="5949280"/>
              <a:ext cx="66247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4000" b="1" dirty="0" err="1" smtClean="0"/>
                <a:t>고닌구미제도</a:t>
              </a:r>
              <a:endParaRPr lang="ko-KR" altLang="en-US" sz="4000" b="1" dirty="0"/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1547664" y="5085187"/>
            <a:ext cx="7344816" cy="2016225"/>
            <a:chOff x="2123728" y="5805264"/>
            <a:chExt cx="6624736" cy="1273405"/>
          </a:xfrm>
        </p:grpSpPr>
        <p:sp>
          <p:nvSpPr>
            <p:cNvPr id="25" name="직사각형 24"/>
            <p:cNvSpPr/>
            <p:nvPr/>
          </p:nvSpPr>
          <p:spPr>
            <a:xfrm>
              <a:off x="2123728" y="5805264"/>
              <a:ext cx="6624736" cy="86409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altLang="ko-KR" dirty="0" smtClean="0"/>
            </a:p>
            <a:p>
              <a:pPr algn="ctr"/>
              <a:endParaRPr lang="ko-KR" alt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23728" y="5854042"/>
              <a:ext cx="6624736" cy="1224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4000" b="1" dirty="0" smtClean="0"/>
                <a:t>연대책임제도</a:t>
              </a:r>
              <a:endParaRPr lang="en-US" altLang="ko-KR" sz="4000" b="1" dirty="0" smtClean="0"/>
            </a:p>
            <a:p>
              <a:r>
                <a:rPr lang="ko-KR" altLang="en-US" sz="4000" b="1" dirty="0" smtClean="0"/>
                <a:t>연공 미납 및 범죄 방지</a:t>
              </a:r>
              <a:endParaRPr lang="en-US" altLang="ko-KR" sz="4000" b="1" dirty="0" smtClean="0"/>
            </a:p>
            <a:p>
              <a:endParaRPr lang="ko-KR" altLang="en-US" sz="4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738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/>
              <a:t>막부의 재정</a:t>
            </a:r>
            <a:endParaRPr lang="ko-KR" alt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345986"/>
            <a:ext cx="91440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 smtClean="0">
                <a:solidFill>
                  <a:srgbClr val="FF0000"/>
                </a:solidFill>
              </a:rPr>
              <a:t>연공 수취</a:t>
            </a:r>
            <a:r>
              <a:rPr lang="ko-KR" altLang="en-US" sz="5400" b="1" dirty="0" smtClean="0"/>
              <a:t>의 확실한 시스템</a:t>
            </a:r>
            <a:endParaRPr lang="en-US" altLang="ko-KR" sz="5400" b="1" dirty="0" smtClean="0"/>
          </a:p>
          <a:p>
            <a:r>
              <a:rPr lang="en-US" altLang="ko-KR" sz="4000" b="1" dirty="0" smtClean="0"/>
              <a:t>-</a:t>
            </a:r>
            <a:r>
              <a:rPr lang="ko-KR" altLang="en-US" sz="4000" b="1" dirty="0" smtClean="0"/>
              <a:t>일반 백성의 연공으로 운영</a:t>
            </a:r>
            <a:endParaRPr lang="en-US" altLang="ko-KR" sz="4000" b="1" dirty="0" smtClean="0"/>
          </a:p>
          <a:p>
            <a:r>
              <a:rPr lang="en-US" altLang="ko-KR" sz="4000" b="1" dirty="0" smtClean="0"/>
              <a:t>-</a:t>
            </a:r>
            <a:r>
              <a:rPr lang="ko-KR" altLang="en-US" sz="4000" b="1" dirty="0" smtClean="0"/>
              <a:t>토지 영대 매매금지</a:t>
            </a:r>
            <a:r>
              <a:rPr lang="en-US" altLang="ko-KR" sz="4000" b="1" dirty="0" smtClean="0"/>
              <a:t>, </a:t>
            </a:r>
            <a:r>
              <a:rPr lang="ko-KR" altLang="en-US" sz="4000" b="1" dirty="0" smtClean="0"/>
              <a:t>분지 </a:t>
            </a:r>
            <a:r>
              <a:rPr lang="ko-KR" altLang="en-US" sz="4000" b="1" dirty="0" err="1" smtClean="0"/>
              <a:t>제한령</a:t>
            </a:r>
            <a:endParaRPr lang="en-US" altLang="ko-KR" sz="4000" b="1" dirty="0" smtClean="0"/>
          </a:p>
          <a:p>
            <a:r>
              <a:rPr lang="en-US" altLang="ko-KR" sz="4000" b="1" dirty="0" smtClean="0"/>
              <a:t> =</a:t>
            </a:r>
            <a:r>
              <a:rPr lang="ko-KR" altLang="en-US" sz="4000" b="1" dirty="0" smtClean="0"/>
              <a:t>농지가 세분되어 농민 빈궁 방지</a:t>
            </a:r>
            <a:endParaRPr lang="en-US" altLang="ko-KR" sz="4000" b="1" dirty="0" smtClean="0"/>
          </a:p>
          <a:p>
            <a:r>
              <a:rPr lang="en-US" altLang="ko-KR" sz="4000" b="1" dirty="0" smtClean="0"/>
              <a:t>-</a:t>
            </a:r>
            <a:r>
              <a:rPr lang="ko-KR" altLang="en-US" sz="4000" b="1" dirty="0" err="1" smtClean="0"/>
              <a:t>게이안</a:t>
            </a:r>
            <a:r>
              <a:rPr lang="ko-KR" altLang="en-US" sz="4000" b="1" dirty="0" smtClean="0"/>
              <a:t> </a:t>
            </a:r>
            <a:r>
              <a:rPr lang="ko-KR" altLang="en-US" sz="4000" b="1" dirty="0" err="1" smtClean="0"/>
              <a:t>오후레가키</a:t>
            </a:r>
            <a:endParaRPr lang="en-US" altLang="ko-KR" sz="4000" b="1" dirty="0" smtClean="0"/>
          </a:p>
          <a:p>
            <a:r>
              <a:rPr lang="en-US" altLang="ko-KR" sz="4000" b="1" dirty="0" smtClean="0"/>
              <a:t> ‘</a:t>
            </a:r>
            <a:r>
              <a:rPr lang="ko-KR" altLang="en-US" sz="4000" b="1" dirty="0" smtClean="0"/>
              <a:t>사치하는 부인과는 인연을 끊는다</a:t>
            </a:r>
            <a:r>
              <a:rPr lang="en-US" altLang="ko-KR" sz="4000" b="1" dirty="0" smtClean="0"/>
              <a:t>.’</a:t>
            </a:r>
          </a:p>
          <a:p>
            <a:r>
              <a:rPr lang="en-US" altLang="ko-KR" sz="4000" b="1" dirty="0" smtClean="0"/>
              <a:t> ‘</a:t>
            </a:r>
            <a:r>
              <a:rPr lang="ko-KR" altLang="en-US" sz="4000" b="1" dirty="0" smtClean="0"/>
              <a:t>술과 차는 마시지 않는다</a:t>
            </a:r>
            <a:r>
              <a:rPr lang="en-US" altLang="ko-KR" sz="4000" b="1" dirty="0" smtClean="0"/>
              <a:t>.’</a:t>
            </a:r>
          </a:p>
          <a:p>
            <a:r>
              <a:rPr lang="en-US" altLang="ko-KR" sz="4000" b="1" dirty="0" smtClean="0"/>
              <a:t> ‘</a:t>
            </a:r>
            <a:r>
              <a:rPr lang="ko-KR" altLang="en-US" sz="4000" b="1" dirty="0" smtClean="0"/>
              <a:t>옷은 목면으로 된 것만 입는다</a:t>
            </a:r>
            <a:r>
              <a:rPr lang="en-US" altLang="ko-KR" sz="4000" b="1" dirty="0" smtClean="0"/>
              <a:t>.’</a:t>
            </a:r>
          </a:p>
          <a:p>
            <a:endParaRPr lang="ko-KR" alt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738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solidFill>
                  <a:srgbClr val="FF0000"/>
                </a:solidFill>
              </a:rPr>
              <a:t>연공 수취 </a:t>
            </a:r>
            <a:r>
              <a:rPr lang="ko-KR" altLang="en-US" sz="6000" b="1" dirty="0" smtClean="0"/>
              <a:t>확실한 시스템</a:t>
            </a:r>
            <a:endParaRPr lang="ko-KR" altLang="en-US" sz="6000" b="1" dirty="0"/>
          </a:p>
        </p:txBody>
      </p:sp>
      <p:sp>
        <p:nvSpPr>
          <p:cNvPr id="3" name="직사각형 2"/>
          <p:cNvSpPr/>
          <p:nvPr/>
        </p:nvSpPr>
        <p:spPr>
          <a:xfrm>
            <a:off x="0" y="1895341"/>
            <a:ext cx="9144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4400" b="1" dirty="0" smtClean="0"/>
              <a:t>-</a:t>
            </a:r>
            <a:r>
              <a:rPr lang="ko-KR" altLang="en-US" sz="4400" b="1" dirty="0" smtClean="0"/>
              <a:t>토지 영대 매매금지</a:t>
            </a:r>
            <a:r>
              <a:rPr lang="en-US" altLang="ko-KR" sz="4400" b="1" dirty="0" smtClean="0"/>
              <a:t>, </a:t>
            </a:r>
            <a:r>
              <a:rPr lang="ko-KR" altLang="en-US" sz="4400" b="1" dirty="0" smtClean="0"/>
              <a:t>분지 </a:t>
            </a:r>
            <a:r>
              <a:rPr lang="ko-KR" altLang="en-US" sz="4400" b="1" dirty="0" err="1" smtClean="0"/>
              <a:t>제한령</a:t>
            </a:r>
            <a:endParaRPr lang="en-US" altLang="ko-KR" sz="4400" b="1" dirty="0" smtClean="0"/>
          </a:p>
          <a:p>
            <a:r>
              <a:rPr lang="en-US" altLang="ko-KR" sz="4400" b="1" dirty="0" smtClean="0"/>
              <a:t> </a:t>
            </a:r>
          </a:p>
          <a:p>
            <a:r>
              <a:rPr lang="en-US" altLang="ko-KR" sz="4400" b="1" dirty="0" smtClean="0"/>
              <a:t>       </a:t>
            </a:r>
            <a:r>
              <a:rPr lang="ko-KR" altLang="en-US" sz="4400" b="1" dirty="0" smtClean="0"/>
              <a:t>토지 매매와 상속 금지</a:t>
            </a:r>
            <a:r>
              <a:rPr lang="en-US" altLang="ko-KR" sz="4400" b="1" dirty="0" smtClean="0"/>
              <a:t>&amp;</a:t>
            </a:r>
            <a:r>
              <a:rPr lang="ko-KR" altLang="en-US" sz="4400" b="1" dirty="0" smtClean="0"/>
              <a:t>제한</a:t>
            </a:r>
            <a:endParaRPr lang="en-US" altLang="ko-KR" sz="4400" b="1" dirty="0" smtClean="0"/>
          </a:p>
          <a:p>
            <a:r>
              <a:rPr lang="en-US" altLang="ko-KR" sz="4400" b="1" dirty="0" smtClean="0"/>
              <a:t>       </a:t>
            </a:r>
            <a:r>
              <a:rPr lang="ko-KR" altLang="en-US" sz="4400" b="1" dirty="0" smtClean="0"/>
              <a:t>농지가 세분되어 농민이 </a:t>
            </a:r>
            <a:endParaRPr lang="en-US" altLang="ko-KR" sz="4400" b="1" dirty="0" smtClean="0"/>
          </a:p>
          <a:p>
            <a:r>
              <a:rPr lang="ko-KR" altLang="en-US" sz="4400" b="1" dirty="0" smtClean="0"/>
              <a:t>       빈궁해</a:t>
            </a:r>
            <a:r>
              <a:rPr lang="en-US" altLang="ko-KR" sz="4400" b="1" dirty="0" smtClean="0"/>
              <a:t> </a:t>
            </a:r>
            <a:r>
              <a:rPr lang="ko-KR" altLang="en-US" sz="4400" b="1" dirty="0" smtClean="0"/>
              <a:t>지는 것을 방지</a:t>
            </a:r>
            <a:endParaRPr lang="en-US" altLang="ko-KR" sz="4400" b="1" dirty="0" smtClean="0"/>
          </a:p>
        </p:txBody>
      </p:sp>
      <p:sp>
        <p:nvSpPr>
          <p:cNvPr id="4" name="오른쪽 화살표 3"/>
          <p:cNvSpPr/>
          <p:nvPr/>
        </p:nvSpPr>
        <p:spPr>
          <a:xfrm>
            <a:off x="323528" y="3356992"/>
            <a:ext cx="936104" cy="720080"/>
          </a:xfrm>
          <a:prstGeom prst="rightArrow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738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solidFill>
                  <a:srgbClr val="FF0000"/>
                </a:solidFill>
              </a:rPr>
              <a:t>연공 수취 </a:t>
            </a:r>
            <a:r>
              <a:rPr lang="ko-KR" altLang="en-US" sz="6000" b="1" dirty="0" smtClean="0"/>
              <a:t>확실한 시스템</a:t>
            </a:r>
            <a:endParaRPr lang="ko-KR" altLang="en-US" sz="6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268760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 err="1" smtClean="0"/>
              <a:t>게이안</a:t>
            </a:r>
            <a:r>
              <a:rPr lang="ko-KR" altLang="en-US" sz="4400" b="1" dirty="0" smtClean="0"/>
              <a:t> </a:t>
            </a:r>
            <a:r>
              <a:rPr lang="ko-KR" altLang="en-US" sz="4400" b="1" dirty="0" err="1" smtClean="0"/>
              <a:t>오후레가키</a:t>
            </a:r>
            <a:endParaRPr lang="en-US" altLang="ko-KR" sz="4400" b="1" dirty="0" smtClean="0"/>
          </a:p>
          <a:p>
            <a:r>
              <a:rPr lang="en-US" altLang="ko-KR" sz="4400" b="1" dirty="0" smtClean="0"/>
              <a:t> </a:t>
            </a:r>
          </a:p>
          <a:p>
            <a:r>
              <a:rPr lang="en-US" altLang="ko-KR" sz="4400" b="1" dirty="0" smtClean="0"/>
              <a:t>‘</a:t>
            </a:r>
            <a:r>
              <a:rPr lang="ko-KR" altLang="en-US" sz="4400" b="1" dirty="0" smtClean="0"/>
              <a:t>사치 하는 부인과 인연을 끊는다</a:t>
            </a:r>
            <a:r>
              <a:rPr lang="en-US" altLang="ko-KR" sz="4400" b="1" dirty="0" smtClean="0"/>
              <a:t>’</a:t>
            </a:r>
          </a:p>
          <a:p>
            <a:r>
              <a:rPr lang="en-US" altLang="ko-KR" sz="4400" b="1" dirty="0" smtClean="0"/>
              <a:t>‘</a:t>
            </a:r>
            <a:r>
              <a:rPr lang="ko-KR" altLang="en-US" sz="4400" b="1" dirty="0" smtClean="0"/>
              <a:t>술과 차는 마시지 않는다</a:t>
            </a:r>
            <a:r>
              <a:rPr lang="en-US" altLang="ko-KR" sz="4400" b="1" dirty="0" smtClean="0"/>
              <a:t>’</a:t>
            </a:r>
          </a:p>
          <a:p>
            <a:r>
              <a:rPr lang="en-US" altLang="ko-KR" sz="4400" b="1" dirty="0" smtClean="0"/>
              <a:t>‘</a:t>
            </a:r>
            <a:r>
              <a:rPr lang="ko-KR" altLang="en-US" sz="4400" b="1" dirty="0" smtClean="0"/>
              <a:t>옷은 목면으로 된 것만 입는다</a:t>
            </a:r>
            <a:r>
              <a:rPr lang="en-US" altLang="ko-KR" sz="4400" b="1" dirty="0" smtClean="0"/>
              <a:t>’</a:t>
            </a:r>
          </a:p>
          <a:p>
            <a:r>
              <a:rPr lang="en-US" altLang="ko-KR" sz="4400" b="1" dirty="0" smtClean="0"/>
              <a:t>       </a:t>
            </a:r>
            <a:r>
              <a:rPr lang="ko-KR" altLang="en-US" sz="4400" b="1" dirty="0" smtClean="0"/>
              <a:t>세세한 부분 까지 간섭</a:t>
            </a:r>
            <a:endParaRPr lang="en-US" altLang="ko-KR" sz="4400" b="1" dirty="0" smtClean="0"/>
          </a:p>
          <a:p>
            <a:r>
              <a:rPr lang="en-US" altLang="ko-KR" sz="4400" b="1" dirty="0" smtClean="0"/>
              <a:t>       </a:t>
            </a:r>
            <a:r>
              <a:rPr lang="ko-KR" altLang="en-US" sz="4400" b="1" dirty="0" smtClean="0"/>
              <a:t>사치스러운 생활에 빠져</a:t>
            </a:r>
            <a:endParaRPr lang="en-US" altLang="ko-KR" sz="4400" b="1" dirty="0" smtClean="0"/>
          </a:p>
          <a:p>
            <a:r>
              <a:rPr lang="en-US" altLang="ko-KR" sz="4400" b="1" dirty="0" smtClean="0"/>
              <a:t>       </a:t>
            </a:r>
            <a:r>
              <a:rPr lang="ko-KR" altLang="en-US" sz="4400" b="1" dirty="0" smtClean="0"/>
              <a:t>타락 하는 것을 방지</a:t>
            </a:r>
            <a:endParaRPr lang="en-US" altLang="ko-KR" sz="4400" b="1" dirty="0" smtClean="0"/>
          </a:p>
          <a:p>
            <a:endParaRPr lang="ko-KR" altLang="en-US" sz="4400" b="1" dirty="0"/>
          </a:p>
        </p:txBody>
      </p:sp>
      <p:sp>
        <p:nvSpPr>
          <p:cNvPr id="4" name="오른쪽 화살표 3"/>
          <p:cNvSpPr/>
          <p:nvPr/>
        </p:nvSpPr>
        <p:spPr>
          <a:xfrm>
            <a:off x="395536" y="4725144"/>
            <a:ext cx="936104" cy="720080"/>
          </a:xfrm>
          <a:prstGeom prst="rightArrow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323528" y="1025352"/>
            <a:ext cx="8460432" cy="5832648"/>
            <a:chOff x="251520" y="1025352"/>
            <a:chExt cx="8460432" cy="5832648"/>
          </a:xfrm>
        </p:grpSpPr>
        <p:sp>
          <p:nvSpPr>
            <p:cNvPr id="5" name="순서도: 다중 문서 4"/>
            <p:cNvSpPr/>
            <p:nvPr/>
          </p:nvSpPr>
          <p:spPr>
            <a:xfrm>
              <a:off x="251520" y="1025352"/>
              <a:ext cx="8460432" cy="5832648"/>
            </a:xfrm>
            <a:prstGeom prst="flowChartMultidocumen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3528" y="2492896"/>
              <a:ext cx="7056784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5400" b="1" dirty="0" smtClean="0">
                  <a:solidFill>
                    <a:srgbClr val="FF0000"/>
                  </a:solidFill>
                </a:rPr>
                <a:t>연공 확보</a:t>
              </a:r>
              <a:r>
                <a:rPr lang="ko-KR" altLang="en-US" sz="5400" b="1" dirty="0" smtClean="0"/>
                <a:t>가 목적</a:t>
              </a:r>
              <a:endParaRPr lang="en-US" altLang="ko-KR" sz="5400" b="1" dirty="0" smtClean="0"/>
            </a:p>
            <a:p>
              <a:r>
                <a:rPr lang="ko-KR" altLang="en-US" sz="5400" b="1" dirty="0" smtClean="0"/>
                <a:t>모든 것을 </a:t>
              </a:r>
              <a:r>
                <a:rPr lang="ko-KR" altLang="en-US" sz="5400" b="1" dirty="0" smtClean="0">
                  <a:solidFill>
                    <a:srgbClr val="FF0000"/>
                  </a:solidFill>
                </a:rPr>
                <a:t>제한</a:t>
              </a:r>
              <a:r>
                <a:rPr lang="ko-KR" altLang="en-US" sz="5400" b="1" dirty="0" smtClean="0"/>
                <a:t> 하고 </a:t>
              </a:r>
              <a:r>
                <a:rPr lang="ko-KR" altLang="en-US" sz="5400" b="1" dirty="0" smtClean="0">
                  <a:solidFill>
                    <a:srgbClr val="FF0000"/>
                  </a:solidFill>
                </a:rPr>
                <a:t>금지</a:t>
              </a:r>
              <a:r>
                <a:rPr lang="ko-KR" altLang="en-US" sz="5400" b="1" dirty="0" smtClean="0"/>
                <a:t> 또는 </a:t>
              </a:r>
              <a:r>
                <a:rPr lang="ko-KR" altLang="en-US" sz="5400" b="1" dirty="0" smtClean="0">
                  <a:solidFill>
                    <a:srgbClr val="FF0000"/>
                  </a:solidFill>
                </a:rPr>
                <a:t>간섭</a:t>
              </a:r>
              <a:endParaRPr lang="en-US" altLang="ko-KR" sz="5400" b="1" dirty="0" smtClean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-27384"/>
            <a:ext cx="914400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/>
              <a:t>목차</a:t>
            </a:r>
            <a:endParaRPr lang="en-US" altLang="ko-KR" sz="6600" b="1" dirty="0" smtClean="0"/>
          </a:p>
          <a:p>
            <a:pPr algn="ctr"/>
            <a:r>
              <a:rPr lang="en-US" altLang="ko-KR" sz="4400" b="1" dirty="0" smtClean="0"/>
              <a:t>1. </a:t>
            </a:r>
            <a:r>
              <a:rPr lang="ko-KR" altLang="en-US" sz="4400" b="1" dirty="0" err="1" smtClean="0"/>
              <a:t>에도시대란</a:t>
            </a:r>
            <a:r>
              <a:rPr lang="en-US" altLang="ko-KR" sz="4400" b="1" dirty="0" smtClean="0"/>
              <a:t>?</a:t>
            </a:r>
            <a:endParaRPr lang="ko-KR" altLang="en-US" sz="4400" b="1" dirty="0" smtClean="0"/>
          </a:p>
          <a:p>
            <a:pPr algn="ctr"/>
            <a:r>
              <a:rPr lang="en-US" altLang="ko-KR" sz="4400" b="1" dirty="0" smtClean="0"/>
              <a:t>-</a:t>
            </a:r>
            <a:r>
              <a:rPr lang="ko-KR" altLang="en-US" sz="4400" b="1" dirty="0" err="1" smtClean="0"/>
              <a:t>정의및</a:t>
            </a:r>
            <a:r>
              <a:rPr lang="ko-KR" altLang="en-US" sz="4400" b="1" dirty="0" smtClean="0"/>
              <a:t> 단어설명</a:t>
            </a:r>
          </a:p>
          <a:p>
            <a:pPr algn="ctr"/>
            <a:endParaRPr lang="ko-KR" altLang="en-US" sz="4400" b="1" dirty="0" smtClean="0"/>
          </a:p>
          <a:p>
            <a:pPr algn="ctr"/>
            <a:r>
              <a:rPr lang="en-US" altLang="ko-KR" sz="4400" b="1" dirty="0" smtClean="0"/>
              <a:t>2. </a:t>
            </a:r>
            <a:r>
              <a:rPr lang="ko-KR" altLang="en-US" sz="4400" b="1" dirty="0" smtClean="0"/>
              <a:t>에도 막부가 힘을 유지한 방법</a:t>
            </a:r>
          </a:p>
          <a:p>
            <a:pPr algn="ctr"/>
            <a:r>
              <a:rPr lang="en-US" altLang="ko-KR" sz="4400" b="1" dirty="0" smtClean="0"/>
              <a:t>-</a:t>
            </a:r>
            <a:r>
              <a:rPr lang="ko-KR" altLang="en-US" sz="4400" b="1" dirty="0" smtClean="0"/>
              <a:t>에도 막부 힘의 원천</a:t>
            </a:r>
            <a:endParaRPr lang="en-US" altLang="ko-KR" sz="4400" b="1" dirty="0" smtClean="0"/>
          </a:p>
          <a:p>
            <a:pPr algn="ctr"/>
            <a:r>
              <a:rPr lang="en-US" altLang="ko-KR" sz="4400" b="1" dirty="0" smtClean="0"/>
              <a:t>-</a:t>
            </a:r>
            <a:r>
              <a:rPr lang="ko-KR" altLang="en-US" sz="4400" b="1" dirty="0" smtClean="0"/>
              <a:t>막부의 </a:t>
            </a:r>
            <a:r>
              <a:rPr lang="en-US" altLang="ko-KR" sz="4400" b="1" dirty="0" smtClean="0"/>
              <a:t>2</a:t>
            </a:r>
            <a:r>
              <a:rPr lang="ko-KR" altLang="en-US" sz="4400" b="1" dirty="0" smtClean="0"/>
              <a:t>대 </a:t>
            </a:r>
            <a:r>
              <a:rPr lang="ko-KR" altLang="en-US" sz="4400" b="1" dirty="0" err="1" smtClean="0"/>
              <a:t>통제책</a:t>
            </a:r>
            <a:endParaRPr lang="ko-KR" altLang="en-US" sz="4400" b="1" dirty="0" smtClean="0"/>
          </a:p>
          <a:p>
            <a:pPr algn="ctr"/>
            <a:r>
              <a:rPr lang="en-US" altLang="ko-KR" sz="4400" b="1" dirty="0" smtClean="0"/>
              <a:t>-</a:t>
            </a:r>
            <a:r>
              <a:rPr lang="ko-KR" altLang="en-US" sz="4400" b="1" dirty="0" err="1" smtClean="0"/>
              <a:t>다이묘의</a:t>
            </a:r>
            <a:r>
              <a:rPr lang="ko-KR" altLang="en-US" sz="4400" b="1" dirty="0" smtClean="0"/>
              <a:t> 통제</a:t>
            </a:r>
          </a:p>
          <a:p>
            <a:pPr algn="ctr"/>
            <a:r>
              <a:rPr lang="en-US" altLang="ko-KR" sz="4400" b="1" dirty="0" smtClean="0"/>
              <a:t>-</a:t>
            </a:r>
            <a:r>
              <a:rPr lang="ko-KR" altLang="en-US" sz="4400" b="1" dirty="0" smtClean="0"/>
              <a:t>농민의 통제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5496" y="44624"/>
            <a:ext cx="9108504" cy="1143000"/>
          </a:xfrm>
        </p:spPr>
        <p:txBody>
          <a:bodyPr>
            <a:normAutofit/>
          </a:bodyPr>
          <a:lstStyle/>
          <a:p>
            <a:r>
              <a:rPr lang="ko-KR" altLang="en-US" sz="6600" b="1" dirty="0" err="1" smtClean="0"/>
              <a:t>참근</a:t>
            </a:r>
            <a:r>
              <a:rPr lang="ko-KR" altLang="en-US" sz="6600" b="1" dirty="0" smtClean="0"/>
              <a:t> 교대제</a:t>
            </a:r>
            <a:endParaRPr lang="ko-KR" altLang="en-US" sz="6600" b="1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340768"/>
            <a:ext cx="489654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그룹 14"/>
          <p:cNvGrpSpPr/>
          <p:nvPr/>
        </p:nvGrpSpPr>
        <p:grpSpPr>
          <a:xfrm>
            <a:off x="6876256" y="2348880"/>
            <a:ext cx="1979712" cy="3960440"/>
            <a:chOff x="6876256" y="2348880"/>
            <a:chExt cx="1979712" cy="3960440"/>
          </a:xfrm>
        </p:grpSpPr>
        <p:sp>
          <p:nvSpPr>
            <p:cNvPr id="7" name="이등변 삼각형 6"/>
            <p:cNvSpPr/>
            <p:nvPr/>
          </p:nvSpPr>
          <p:spPr>
            <a:xfrm>
              <a:off x="7092280" y="3501008"/>
              <a:ext cx="1584176" cy="2808312"/>
            </a:xfrm>
            <a:prstGeom prst="triangl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76256" y="2348880"/>
              <a:ext cx="197971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6000" b="1" dirty="0" smtClean="0"/>
                <a:t>영지</a:t>
              </a:r>
              <a:endParaRPr lang="ko-KR" altLang="en-US" sz="6000" b="1" dirty="0"/>
            </a:p>
          </p:txBody>
        </p:sp>
      </p:grpSp>
      <p:sp>
        <p:nvSpPr>
          <p:cNvPr id="10" name="오른쪽 화살표 9"/>
          <p:cNvSpPr/>
          <p:nvPr/>
        </p:nvSpPr>
        <p:spPr>
          <a:xfrm>
            <a:off x="2195736" y="2204864"/>
            <a:ext cx="4536504" cy="864096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왼쪽 화살표 10"/>
          <p:cNvSpPr/>
          <p:nvPr/>
        </p:nvSpPr>
        <p:spPr>
          <a:xfrm>
            <a:off x="2339752" y="4725144"/>
            <a:ext cx="4392488" cy="864096"/>
          </a:xfrm>
          <a:prstGeom prst="lef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7" name="그룹 16"/>
          <p:cNvGrpSpPr/>
          <p:nvPr/>
        </p:nvGrpSpPr>
        <p:grpSpPr>
          <a:xfrm>
            <a:off x="-252536" y="1340768"/>
            <a:ext cx="2664296" cy="4968552"/>
            <a:chOff x="-252536" y="1340768"/>
            <a:chExt cx="2664296" cy="4968552"/>
          </a:xfrm>
        </p:grpSpPr>
        <p:grpSp>
          <p:nvGrpSpPr>
            <p:cNvPr id="14" name="그룹 13"/>
            <p:cNvGrpSpPr/>
            <p:nvPr/>
          </p:nvGrpSpPr>
          <p:grpSpPr>
            <a:xfrm>
              <a:off x="0" y="1340768"/>
              <a:ext cx="2411760" cy="4968552"/>
              <a:chOff x="0" y="1340768"/>
              <a:chExt cx="2411760" cy="4968552"/>
            </a:xfrm>
          </p:grpSpPr>
          <p:sp>
            <p:nvSpPr>
              <p:cNvPr id="6" name="이등변 삼각형 5"/>
              <p:cNvSpPr/>
              <p:nvPr/>
            </p:nvSpPr>
            <p:spPr>
              <a:xfrm>
                <a:off x="323528" y="2348880"/>
                <a:ext cx="1584176" cy="3960440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0" y="1340768"/>
                <a:ext cx="241176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6000" b="1" dirty="0" smtClean="0"/>
                  <a:t>에도</a:t>
                </a:r>
                <a:endParaRPr lang="ko-KR" altLang="en-US" sz="6000" b="1" dirty="0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-252536" y="4554994"/>
              <a:ext cx="262778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5400" b="1" dirty="0" smtClean="0"/>
                <a:t>처자식 인질</a:t>
              </a:r>
              <a:endParaRPr lang="ko-KR" altLang="en-US" sz="5400" b="1" dirty="0"/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1907704" y="2060848"/>
            <a:ext cx="5112568" cy="3672408"/>
            <a:chOff x="7884368" y="548680"/>
            <a:chExt cx="4176464" cy="2592288"/>
          </a:xfrm>
        </p:grpSpPr>
        <p:sp>
          <p:nvSpPr>
            <p:cNvPr id="22" name="직사각형 21"/>
            <p:cNvSpPr/>
            <p:nvPr/>
          </p:nvSpPr>
          <p:spPr>
            <a:xfrm>
              <a:off x="8028384" y="548680"/>
              <a:ext cx="3960440" cy="2592288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884368" y="908720"/>
              <a:ext cx="4176464" cy="2150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600" b="1" dirty="0" smtClean="0"/>
                <a:t>1</a:t>
              </a:r>
              <a:r>
                <a:rPr lang="ko-KR" altLang="en-US" sz="9600" b="1" dirty="0" err="1" smtClean="0"/>
                <a:t>년주기</a:t>
              </a:r>
              <a:r>
                <a:rPr lang="ko-KR" altLang="en-US" sz="9600" b="1" dirty="0" smtClean="0"/>
                <a:t> </a:t>
              </a:r>
              <a:endParaRPr lang="en-US" altLang="ko-KR" sz="9600" b="1" dirty="0" smtClean="0"/>
            </a:p>
            <a:p>
              <a:pPr algn="ctr"/>
              <a:r>
                <a:rPr lang="ko-KR" altLang="en-US" sz="9600" b="1" dirty="0" smtClean="0"/>
                <a:t>이동</a:t>
              </a:r>
              <a:endParaRPr lang="ko-KR" altLang="en-US" sz="96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600" b="1" dirty="0" err="1" smtClean="0"/>
              <a:t>참근</a:t>
            </a:r>
            <a:r>
              <a:rPr lang="ko-KR" altLang="en-US" sz="6600" b="1" dirty="0" smtClean="0"/>
              <a:t> 교대제</a:t>
            </a:r>
            <a:endParaRPr lang="ko-KR" altLang="en-US" sz="6600" b="1" dirty="0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828092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4653136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 smtClean="0"/>
              <a:t>화려한 행렬로 재정 악화</a:t>
            </a:r>
            <a:endParaRPr lang="en-US" altLang="ko-KR" sz="5400" b="1" dirty="0" smtClean="0"/>
          </a:p>
          <a:p>
            <a:pPr algn="ctr"/>
            <a:r>
              <a:rPr lang="ko-KR" altLang="en-US" sz="5400" b="1" dirty="0" err="1" smtClean="0"/>
              <a:t>다이묘</a:t>
            </a:r>
            <a:r>
              <a:rPr lang="ko-KR" altLang="en-US" sz="5400" b="1" dirty="0" smtClean="0"/>
              <a:t> 힘 약화</a:t>
            </a:r>
            <a:endParaRPr lang="ko-KR" altLang="en-US" sz="5400" b="1" dirty="0"/>
          </a:p>
        </p:txBody>
      </p:sp>
      <p:sp>
        <p:nvSpPr>
          <p:cNvPr id="9" name="오른쪽 화살표 8"/>
          <p:cNvSpPr/>
          <p:nvPr/>
        </p:nvSpPr>
        <p:spPr>
          <a:xfrm>
            <a:off x="611560" y="5445224"/>
            <a:ext cx="1512168" cy="108012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72616" y="7749480"/>
            <a:ext cx="856895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그룹 10"/>
          <p:cNvGrpSpPr/>
          <p:nvPr/>
        </p:nvGrpSpPr>
        <p:grpSpPr>
          <a:xfrm>
            <a:off x="251520" y="1124745"/>
            <a:ext cx="8568952" cy="6952545"/>
            <a:chOff x="251520" y="1196752"/>
            <a:chExt cx="8568952" cy="6789388"/>
          </a:xfrm>
        </p:grpSpPr>
        <p:sp>
          <p:nvSpPr>
            <p:cNvPr id="7" name="직사각형 6"/>
            <p:cNvSpPr/>
            <p:nvPr/>
          </p:nvSpPr>
          <p:spPr>
            <a:xfrm>
              <a:off x="251520" y="1196752"/>
              <a:ext cx="8568952" cy="525658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1520" y="1268760"/>
              <a:ext cx="8568952" cy="6717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6000" b="1" dirty="0" smtClean="0">
                  <a:solidFill>
                    <a:srgbClr val="FF0000"/>
                  </a:solidFill>
                </a:rPr>
                <a:t>그러나</a:t>
              </a:r>
              <a:endParaRPr lang="en-US" altLang="ko-KR" sz="6000" b="1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ko-KR" altLang="en-US" sz="5700" b="1" dirty="0" err="1" smtClean="0"/>
                <a:t>참근</a:t>
              </a:r>
              <a:r>
                <a:rPr lang="ko-KR" altLang="en-US" sz="5700" b="1" dirty="0" smtClean="0"/>
                <a:t> 행렬로 인해</a:t>
              </a:r>
              <a:endParaRPr lang="en-US" altLang="ko-KR" sz="5700" b="1" dirty="0" smtClean="0"/>
            </a:p>
            <a:p>
              <a:pPr algn="ctr"/>
              <a:r>
                <a:rPr lang="en-US" altLang="ko-KR" sz="5700" b="1" dirty="0" smtClean="0"/>
                <a:t>-</a:t>
              </a:r>
              <a:r>
                <a:rPr lang="ko-KR" altLang="en-US" sz="5700" b="1" dirty="0" smtClean="0"/>
                <a:t>상업이 흥</a:t>
              </a:r>
              <a:r>
                <a:rPr lang="en-US" altLang="ko-KR" sz="5700" b="1" dirty="0" smtClean="0"/>
                <a:t>!</a:t>
              </a:r>
            </a:p>
            <a:p>
              <a:pPr algn="ctr"/>
              <a:r>
                <a:rPr lang="en-US" altLang="ko-KR" sz="5700" b="1" dirty="0" smtClean="0"/>
                <a:t>-</a:t>
              </a:r>
              <a:r>
                <a:rPr lang="ko-KR" altLang="en-US" sz="5700" b="1" dirty="0" smtClean="0"/>
                <a:t>교통이 편리</a:t>
              </a:r>
              <a:r>
                <a:rPr lang="en-US" altLang="ko-KR" sz="5700" b="1" dirty="0" smtClean="0"/>
                <a:t>!</a:t>
              </a:r>
            </a:p>
            <a:p>
              <a:pPr algn="ctr"/>
              <a:r>
                <a:rPr lang="en-US" altLang="ko-KR" sz="5700" b="1" dirty="0" smtClean="0"/>
                <a:t> </a:t>
              </a:r>
              <a:r>
                <a:rPr lang="ko-KR" altLang="en-US" sz="5700" b="1" dirty="0" smtClean="0"/>
                <a:t>도시</a:t>
              </a:r>
              <a:r>
                <a:rPr lang="en-US" altLang="ko-KR" sz="5700" b="1" dirty="0" smtClean="0"/>
                <a:t>&amp;</a:t>
              </a:r>
              <a:r>
                <a:rPr lang="ko-KR" altLang="en-US" sz="5700" b="1" dirty="0" smtClean="0"/>
                <a:t>경제 발달</a:t>
              </a:r>
              <a:endParaRPr lang="en-US" altLang="ko-KR" sz="5700" b="1" dirty="0" smtClean="0"/>
            </a:p>
            <a:p>
              <a:pPr algn="ctr"/>
              <a:r>
                <a:rPr lang="en-US" altLang="ko-KR" sz="5700" b="1" dirty="0" smtClean="0"/>
                <a:t>-</a:t>
              </a:r>
              <a:r>
                <a:rPr lang="ko-KR" altLang="en-US" sz="5700" b="1" dirty="0" smtClean="0"/>
                <a:t>역참도시</a:t>
              </a:r>
              <a:endParaRPr lang="en-US" altLang="ko-KR" sz="5700" b="1" dirty="0" smtClean="0"/>
            </a:p>
            <a:p>
              <a:pPr algn="ctr"/>
              <a:r>
                <a:rPr lang="en-US" altLang="ko-KR" sz="6000" b="1" dirty="0" smtClean="0"/>
                <a:t> </a:t>
              </a:r>
            </a:p>
            <a:p>
              <a:endParaRPr lang="en-US" altLang="ko-KR" dirty="0" smtClean="0"/>
            </a:p>
            <a:p>
              <a:endParaRPr lang="ko-KR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1925960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600" b="1" dirty="0" err="1" smtClean="0"/>
              <a:t>참근</a:t>
            </a:r>
            <a:r>
              <a:rPr lang="ko-KR" altLang="en-US" sz="6600" b="1" dirty="0" smtClean="0"/>
              <a:t> 교대제 관련 영상</a:t>
            </a:r>
            <a:endParaRPr lang="ko-KR" altLang="en-US" sz="6600" b="1" dirty="0"/>
          </a:p>
        </p:txBody>
      </p:sp>
      <p:sp>
        <p:nvSpPr>
          <p:cNvPr id="5" name="직사각형 4"/>
          <p:cNvSpPr/>
          <p:nvPr/>
        </p:nvSpPr>
        <p:spPr>
          <a:xfrm>
            <a:off x="2267744" y="31409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 smtClean="0">
                <a:hlinkClick r:id="rId3"/>
              </a:rPr>
              <a:t>https://www.youtube.com/watch?v=8GwA9C4HGnc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600" b="1" dirty="0" smtClean="0"/>
              <a:t>막부 </a:t>
            </a:r>
            <a:r>
              <a:rPr lang="ko-KR" altLang="en-US" sz="6600" b="1" dirty="0" smtClean="0">
                <a:solidFill>
                  <a:srgbClr val="0000CC"/>
                </a:solidFill>
              </a:rPr>
              <a:t>중흥</a:t>
            </a:r>
            <a:r>
              <a:rPr lang="ko-KR" altLang="en-US" sz="6600" b="1" dirty="0" smtClean="0"/>
              <a:t>의 시조</a:t>
            </a:r>
            <a:endParaRPr lang="ko-KR" altLang="en-US" sz="6600" b="1" dirty="0"/>
          </a:p>
        </p:txBody>
      </p:sp>
      <p:pic>
        <p:nvPicPr>
          <p:cNvPr id="32770" name="Picture 2" descr="도쿠가와 요시무네(德川吉宗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40" y="1196752"/>
            <a:ext cx="8460432" cy="54726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19675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b="1" dirty="0" smtClean="0"/>
              <a:t>8</a:t>
            </a:r>
            <a:r>
              <a:rPr lang="ko-KR" altLang="en-US" sz="4800" b="1" dirty="0" smtClean="0"/>
              <a:t>대 쇼군</a:t>
            </a:r>
            <a:r>
              <a:rPr lang="en-US" altLang="ko-KR" sz="4800" b="1" dirty="0" smtClean="0"/>
              <a:t>: </a:t>
            </a:r>
            <a:r>
              <a:rPr lang="ko-KR" altLang="en-US" sz="4800" b="1" dirty="0" err="1" smtClean="0"/>
              <a:t>도쿠가와</a:t>
            </a:r>
            <a:r>
              <a:rPr lang="ko-KR" altLang="en-US" sz="4800" b="1" dirty="0" smtClean="0"/>
              <a:t> </a:t>
            </a:r>
            <a:r>
              <a:rPr lang="ko-KR" altLang="en-US" sz="4800" b="1" dirty="0" err="1" smtClean="0"/>
              <a:t>요시무네</a:t>
            </a:r>
            <a:endParaRPr lang="ko-KR" alt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600" b="1" dirty="0" smtClean="0"/>
              <a:t>교호의 개혁</a:t>
            </a:r>
            <a:r>
              <a:rPr lang="en-US" altLang="ko-KR" sz="6600" b="1" dirty="0" smtClean="0"/>
              <a:t>?</a:t>
            </a:r>
            <a:endParaRPr lang="ko-KR" altLang="en-US" sz="6600" b="1" dirty="0"/>
          </a:p>
        </p:txBody>
      </p:sp>
      <p:grpSp>
        <p:nvGrpSpPr>
          <p:cNvPr id="7" name="그룹 6"/>
          <p:cNvGrpSpPr/>
          <p:nvPr/>
        </p:nvGrpSpPr>
        <p:grpSpPr>
          <a:xfrm>
            <a:off x="0" y="1425550"/>
            <a:ext cx="2843808" cy="3227586"/>
            <a:chOff x="251520" y="1268760"/>
            <a:chExt cx="2880320" cy="3875658"/>
          </a:xfrm>
        </p:grpSpPr>
        <p:pic>
          <p:nvPicPr>
            <p:cNvPr id="28673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520" y="1268760"/>
              <a:ext cx="2880320" cy="2880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395536" y="4221088"/>
              <a:ext cx="25202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5400" b="1" dirty="0" smtClean="0"/>
                <a:t>무사</a:t>
              </a:r>
              <a:endParaRPr lang="ko-KR" altLang="en-US" sz="5400" b="1" dirty="0"/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6084168" y="1268760"/>
            <a:ext cx="2880320" cy="3024336"/>
            <a:chOff x="251520" y="1268760"/>
            <a:chExt cx="2880320" cy="3875658"/>
          </a:xfrm>
        </p:grpSpPr>
        <p:pic>
          <p:nvPicPr>
            <p:cNvPr id="9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520" y="1268760"/>
              <a:ext cx="2880320" cy="2880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395536" y="4221088"/>
              <a:ext cx="25202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5400" b="1" dirty="0" err="1" smtClean="0"/>
                <a:t>바쿠후</a:t>
              </a:r>
              <a:endParaRPr lang="ko-KR" altLang="en-US" sz="5400" b="1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0" y="4725144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 err="1" smtClean="0"/>
              <a:t>도쿠가와</a:t>
            </a:r>
            <a:r>
              <a:rPr lang="ko-KR" altLang="en-US" sz="4400" b="1" dirty="0" smtClean="0"/>
              <a:t> </a:t>
            </a:r>
            <a:r>
              <a:rPr lang="ko-KR" altLang="en-US" sz="4400" b="1" dirty="0" err="1" smtClean="0"/>
              <a:t>요시무네가</a:t>
            </a:r>
            <a:r>
              <a:rPr lang="ko-KR" altLang="en-US" sz="4400" b="1" dirty="0" smtClean="0"/>
              <a:t> </a:t>
            </a:r>
            <a:endParaRPr lang="en-US" altLang="ko-KR" sz="4400" b="1" dirty="0" smtClean="0"/>
          </a:p>
          <a:p>
            <a:pPr algn="ctr"/>
            <a:r>
              <a:rPr lang="ko-KR" altLang="en-US" sz="4400" b="1" dirty="0" smtClean="0"/>
              <a:t>유능한 인재를 다수 등용</a:t>
            </a:r>
            <a:endParaRPr lang="en-US" altLang="ko-KR" sz="4400" b="1" dirty="0" smtClean="0"/>
          </a:p>
          <a:p>
            <a:pPr algn="ctr"/>
            <a:r>
              <a:rPr lang="en-US" altLang="ko-KR" sz="4400" b="1" dirty="0" smtClean="0"/>
              <a:t>‘</a:t>
            </a:r>
            <a:r>
              <a:rPr lang="ko-KR" altLang="en-US" sz="4400" b="1" dirty="0" smtClean="0">
                <a:solidFill>
                  <a:srgbClr val="0000CC"/>
                </a:solidFill>
              </a:rPr>
              <a:t>교호의 개혁</a:t>
            </a:r>
            <a:r>
              <a:rPr lang="en-US" altLang="ko-KR" sz="4400" b="1" dirty="0" smtClean="0"/>
              <a:t>’</a:t>
            </a:r>
            <a:endParaRPr lang="ko-KR" altLang="en-US" sz="4400" b="1" dirty="0"/>
          </a:p>
        </p:txBody>
      </p:sp>
      <p:sp>
        <p:nvSpPr>
          <p:cNvPr id="13" name="타원형 설명선 12"/>
          <p:cNvSpPr/>
          <p:nvPr/>
        </p:nvSpPr>
        <p:spPr>
          <a:xfrm rot="1955697">
            <a:off x="1897123" y="1105045"/>
            <a:ext cx="2880320" cy="1872208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4400" b="1" dirty="0" smtClean="0"/>
              <a:t>차용금</a:t>
            </a:r>
            <a:r>
              <a:rPr lang="en-US" altLang="ko-KR" sz="4400" b="1" dirty="0" smtClean="0"/>
              <a:t>….!</a:t>
            </a:r>
            <a:endParaRPr lang="ko-KR" altLang="en-US" sz="4400" b="1" dirty="0"/>
          </a:p>
        </p:txBody>
      </p:sp>
      <p:sp>
        <p:nvSpPr>
          <p:cNvPr id="16" name="타원형 설명선 15"/>
          <p:cNvSpPr/>
          <p:nvPr/>
        </p:nvSpPr>
        <p:spPr>
          <a:xfrm rot="19018642">
            <a:off x="4175339" y="1207542"/>
            <a:ext cx="2880320" cy="1872208"/>
          </a:xfrm>
          <a:prstGeom prst="wedgeEllipseCallout">
            <a:avLst>
              <a:gd name="adj1" fmla="val 3613"/>
              <a:gd name="adj2" fmla="val 5994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4400" b="1" dirty="0" smtClean="0"/>
              <a:t>연공</a:t>
            </a:r>
            <a:r>
              <a:rPr lang="en-US" altLang="ko-KR" sz="4400" b="1" dirty="0" smtClean="0"/>
              <a:t>…!</a:t>
            </a:r>
            <a:endParaRPr lang="ko-KR" alt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600" b="1" dirty="0" smtClean="0"/>
              <a:t>교호의 개혁</a:t>
            </a:r>
            <a:endParaRPr lang="ko-KR" altLang="en-US" sz="6600" b="1" dirty="0"/>
          </a:p>
        </p:txBody>
      </p:sp>
      <p:sp>
        <p:nvSpPr>
          <p:cNvPr id="4" name="직사각형 3"/>
          <p:cNvSpPr/>
          <p:nvPr/>
        </p:nvSpPr>
        <p:spPr>
          <a:xfrm>
            <a:off x="179512" y="1124744"/>
            <a:ext cx="8712968" cy="54726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400" b="1" dirty="0" smtClean="0"/>
              <a:t>-</a:t>
            </a:r>
            <a:r>
              <a:rPr lang="ko-KR" altLang="en-US" sz="4400" b="1" dirty="0" err="1" smtClean="0"/>
              <a:t>다이묘</a:t>
            </a:r>
            <a:r>
              <a:rPr lang="en-US" altLang="ko-KR" sz="4400" b="1" dirty="0" smtClean="0"/>
              <a:t>: </a:t>
            </a:r>
            <a:r>
              <a:rPr lang="ko-KR" altLang="en-US" sz="4400" b="1" dirty="0" err="1" smtClean="0"/>
              <a:t>참근</a:t>
            </a:r>
            <a:r>
              <a:rPr lang="ko-KR" altLang="en-US" sz="4400" b="1" dirty="0" smtClean="0"/>
              <a:t> 교대제 완화 미곡상납 의무화</a:t>
            </a:r>
            <a:endParaRPr lang="en-US" altLang="ko-KR" sz="4400" b="1" dirty="0" smtClean="0"/>
          </a:p>
          <a:p>
            <a:pPr algn="ctr"/>
            <a:r>
              <a:rPr lang="en-US" altLang="ko-KR" sz="4400" b="1" dirty="0" smtClean="0"/>
              <a:t>-</a:t>
            </a:r>
            <a:r>
              <a:rPr lang="ko-KR" altLang="en-US" sz="4400" b="1" dirty="0" smtClean="0"/>
              <a:t>농민</a:t>
            </a:r>
            <a:r>
              <a:rPr lang="en-US" altLang="ko-KR" sz="4400" b="1" dirty="0" smtClean="0"/>
              <a:t>: </a:t>
            </a:r>
            <a:r>
              <a:rPr lang="ko-KR" altLang="en-US" sz="4400" b="1" dirty="0" smtClean="0"/>
              <a:t>연공 부담 증가</a:t>
            </a:r>
            <a:endParaRPr lang="en-US" altLang="ko-KR" sz="4400" b="1" dirty="0" smtClean="0"/>
          </a:p>
          <a:p>
            <a:pPr algn="ctr"/>
            <a:r>
              <a:rPr lang="ko-KR" altLang="en-US" sz="4400" b="1" dirty="0" smtClean="0"/>
              <a:t>동시에 토지개발</a:t>
            </a:r>
            <a:r>
              <a:rPr lang="en-US" altLang="ko-KR" sz="4400" b="1" dirty="0" smtClean="0"/>
              <a:t>, </a:t>
            </a:r>
            <a:r>
              <a:rPr lang="ko-KR" altLang="en-US" sz="4400" b="1" dirty="0" smtClean="0"/>
              <a:t>식산흥업 장려 세수 증가에 힘씀</a:t>
            </a:r>
            <a:endParaRPr lang="en-US" altLang="ko-KR" sz="4400" b="1" dirty="0" smtClean="0"/>
          </a:p>
          <a:p>
            <a:pPr algn="ctr"/>
            <a:endParaRPr lang="en-US" altLang="ko-KR" sz="4400" b="1" dirty="0" smtClean="0"/>
          </a:p>
          <a:p>
            <a:pPr algn="ctr"/>
            <a:r>
              <a:rPr lang="en-US" altLang="ko-KR" sz="5400" b="1" dirty="0" smtClean="0"/>
              <a:t>-</a:t>
            </a:r>
            <a:r>
              <a:rPr lang="ko-KR" altLang="en-US" sz="5400" b="1" dirty="0" smtClean="0"/>
              <a:t>결과</a:t>
            </a:r>
            <a:r>
              <a:rPr lang="en-US" altLang="ko-KR" sz="5400" b="1" dirty="0" smtClean="0"/>
              <a:t>: </a:t>
            </a:r>
            <a:r>
              <a:rPr lang="ko-KR" altLang="en-US" sz="5400" b="1" dirty="0" err="1" smtClean="0"/>
              <a:t>바쿠후</a:t>
            </a:r>
            <a:r>
              <a:rPr lang="ko-KR" altLang="en-US" sz="5400" b="1" dirty="0" smtClean="0"/>
              <a:t> 재정은 호전</a:t>
            </a:r>
            <a:endParaRPr lang="ko-KR" altLang="en-US" sz="5400" b="1" dirty="0"/>
          </a:p>
        </p:txBody>
      </p:sp>
      <p:sp>
        <p:nvSpPr>
          <p:cNvPr id="5" name="오른쪽 화살표 4"/>
          <p:cNvSpPr/>
          <p:nvPr/>
        </p:nvSpPr>
        <p:spPr>
          <a:xfrm>
            <a:off x="971600" y="2204864"/>
            <a:ext cx="1224136" cy="504056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오른쪽 화살표 5"/>
          <p:cNvSpPr/>
          <p:nvPr/>
        </p:nvSpPr>
        <p:spPr>
          <a:xfrm>
            <a:off x="827584" y="4149080"/>
            <a:ext cx="1224136" cy="504056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altLang="ko-KR" sz="6600" b="1" dirty="0" smtClean="0"/>
              <a:t>3</a:t>
            </a:r>
            <a:r>
              <a:rPr lang="ko-KR" altLang="en-US" sz="6600" b="1" dirty="0" smtClean="0"/>
              <a:t>도</a:t>
            </a:r>
            <a:r>
              <a:rPr lang="en-US" altLang="ko-KR" sz="6600" b="1" dirty="0" smtClean="0"/>
              <a:t>(</a:t>
            </a:r>
            <a:r>
              <a:rPr lang="ko-KR" altLang="en-US" sz="6600" b="1" dirty="0" smtClean="0"/>
              <a:t>三都</a:t>
            </a:r>
            <a:r>
              <a:rPr lang="en-US" altLang="ko-KR" sz="6600" b="1" dirty="0" smtClean="0"/>
              <a:t>)</a:t>
            </a:r>
            <a:endParaRPr lang="ko-KR" altLang="en-US" sz="6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052736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 smtClean="0"/>
              <a:t>에도</a:t>
            </a:r>
            <a:r>
              <a:rPr lang="en-US" altLang="ko-KR" sz="5400" b="1" dirty="0" smtClean="0"/>
              <a:t>, </a:t>
            </a:r>
            <a:r>
              <a:rPr lang="ko-KR" altLang="en-US" sz="5400" b="1" dirty="0" smtClean="0"/>
              <a:t>오사카</a:t>
            </a:r>
            <a:r>
              <a:rPr lang="en-US" altLang="ko-KR" sz="5400" b="1" dirty="0" smtClean="0"/>
              <a:t>, </a:t>
            </a:r>
            <a:r>
              <a:rPr lang="ko-KR" altLang="en-US" sz="5400" b="1" dirty="0" err="1" smtClean="0"/>
              <a:t>교토</a:t>
            </a:r>
            <a:endParaRPr lang="en-US" altLang="ko-KR" sz="5400" b="1" dirty="0" smtClean="0"/>
          </a:p>
          <a:p>
            <a:pPr algn="ctr"/>
            <a:r>
              <a:rPr lang="en-US" altLang="ko-KR" sz="3600" b="1" dirty="0" smtClean="0"/>
              <a:t>‘</a:t>
            </a:r>
            <a:r>
              <a:rPr lang="ko-KR" altLang="en-US" sz="3600" b="1" dirty="0" err="1" smtClean="0"/>
              <a:t>에도가</a:t>
            </a:r>
            <a:r>
              <a:rPr lang="ko-KR" altLang="en-US" sz="3600" b="1" dirty="0" smtClean="0"/>
              <a:t> 소비 도시 라면 오사카는 물류도시</a:t>
            </a:r>
            <a:r>
              <a:rPr lang="en-US" altLang="ko-KR" sz="3600" b="1" dirty="0" smtClean="0"/>
              <a:t>, </a:t>
            </a:r>
            <a:r>
              <a:rPr lang="ko-KR" altLang="en-US" sz="3600" b="1" dirty="0" err="1" smtClean="0"/>
              <a:t>교토는</a:t>
            </a:r>
            <a:r>
              <a:rPr lang="ko-KR" altLang="en-US" sz="3600" b="1" dirty="0" smtClean="0"/>
              <a:t> 수공업의 도시</a:t>
            </a:r>
            <a:r>
              <a:rPr lang="en-US" altLang="ko-KR" sz="3600" b="1" dirty="0" smtClean="0"/>
              <a:t>’</a:t>
            </a:r>
            <a:endParaRPr lang="ko-KR" altLang="en-US" sz="3600" b="1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6992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제목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</a:t>
            </a:r>
            <a:r>
              <a:rPr kumimoji="0" lang="ko-KR" alt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도</a:t>
            </a:r>
            <a:r>
              <a:rPr kumimoji="0" lang="en-US" altLang="ko-KR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lang="ko-KR" altLang="en-US" sz="6600" b="1" dirty="0" smtClean="0">
                <a:latin typeface="+mj-lt"/>
                <a:ea typeface="+mj-ea"/>
                <a:cs typeface="+mj-cs"/>
              </a:rPr>
              <a:t>三都</a:t>
            </a:r>
            <a:r>
              <a:rPr kumimoji="0" lang="en-US" altLang="ko-KR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ko-KR" altLang="en-US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00571"/>
            <a:ext cx="91440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 smtClean="0">
                <a:solidFill>
                  <a:srgbClr val="0000CC"/>
                </a:solidFill>
              </a:rPr>
              <a:t>오사카</a:t>
            </a:r>
            <a:r>
              <a:rPr lang="en-US" altLang="ko-KR" sz="5400" b="1" dirty="0" smtClean="0">
                <a:solidFill>
                  <a:srgbClr val="0000CC"/>
                </a:solidFill>
              </a:rPr>
              <a:t>:  </a:t>
            </a:r>
            <a:r>
              <a:rPr lang="ko-KR" altLang="en-US" sz="5400" b="1" dirty="0" smtClean="0">
                <a:solidFill>
                  <a:srgbClr val="0000CC"/>
                </a:solidFill>
              </a:rPr>
              <a:t>유통의 중심지</a:t>
            </a:r>
            <a:endParaRPr lang="en-US" altLang="ko-KR" sz="5400" b="1" dirty="0" smtClean="0">
              <a:solidFill>
                <a:srgbClr val="0000CC"/>
              </a:solidFill>
            </a:endParaRPr>
          </a:p>
          <a:p>
            <a:endParaRPr lang="en-US" altLang="ko-KR" sz="4400" b="1" dirty="0" smtClean="0"/>
          </a:p>
          <a:p>
            <a:r>
              <a:rPr lang="en-US" altLang="ko-KR" sz="4400" b="1" dirty="0" smtClean="0"/>
              <a:t>-</a:t>
            </a:r>
            <a:r>
              <a:rPr lang="ko-KR" altLang="en-US" sz="4400" b="1" dirty="0" smtClean="0"/>
              <a:t>전국의 쌀이 집결      쌀 시세 기준</a:t>
            </a:r>
            <a:endParaRPr lang="en-US" altLang="ko-KR" sz="4400" b="1" dirty="0" smtClean="0"/>
          </a:p>
          <a:p>
            <a:r>
              <a:rPr lang="en-US" altLang="ko-KR" sz="4400" b="1" dirty="0" smtClean="0"/>
              <a:t>-</a:t>
            </a:r>
            <a:r>
              <a:rPr lang="ko-KR" altLang="en-US" sz="4400" b="1" dirty="0" smtClean="0"/>
              <a:t>전국의 모든 물류 오사카로 </a:t>
            </a:r>
            <a:endParaRPr lang="en-US" altLang="ko-KR" sz="4400" b="1" dirty="0" smtClean="0"/>
          </a:p>
          <a:p>
            <a:r>
              <a:rPr lang="ko-KR" altLang="en-US" sz="4400" b="1" dirty="0" smtClean="0"/>
              <a:t> 집결</a:t>
            </a:r>
            <a:r>
              <a:rPr lang="en-US" altLang="ko-KR" sz="4400" b="1" dirty="0" smtClean="0"/>
              <a:t> </a:t>
            </a:r>
            <a:r>
              <a:rPr lang="ko-KR" altLang="en-US" sz="4400" b="1" dirty="0" smtClean="0"/>
              <a:t>후 다시 전국으로 흩어짐</a:t>
            </a:r>
            <a:endParaRPr lang="en-US" altLang="ko-KR" sz="4400" b="1" dirty="0" smtClean="0"/>
          </a:p>
          <a:p>
            <a:r>
              <a:rPr lang="en-US" altLang="ko-KR" sz="4400" b="1" dirty="0" smtClean="0"/>
              <a:t>-</a:t>
            </a:r>
            <a:r>
              <a:rPr lang="ko-KR" altLang="en-US" sz="4400" b="1" dirty="0" smtClean="0"/>
              <a:t>유통의 편리 위해 운하 생성</a:t>
            </a:r>
            <a:endParaRPr lang="en-US" altLang="ko-KR" sz="4400" b="1" dirty="0" smtClean="0"/>
          </a:p>
          <a:p>
            <a:r>
              <a:rPr lang="en-US" altLang="ko-KR" sz="4400" b="1" dirty="0" smtClean="0"/>
              <a:t>       ‘</a:t>
            </a:r>
            <a:r>
              <a:rPr lang="ko-KR" altLang="en-US" sz="4400" b="1" dirty="0" smtClean="0"/>
              <a:t>물의 도시</a:t>
            </a:r>
            <a:r>
              <a:rPr lang="en-US" altLang="ko-KR" sz="4400" b="1" dirty="0" smtClean="0"/>
              <a:t>’, ’</a:t>
            </a:r>
            <a:r>
              <a:rPr lang="ko-KR" altLang="en-US" sz="4400" b="1" dirty="0" smtClean="0"/>
              <a:t>상인의 거리</a:t>
            </a:r>
            <a:endParaRPr lang="en-US" altLang="ko-KR" sz="4400" b="1" dirty="0" smtClean="0"/>
          </a:p>
          <a:p>
            <a:r>
              <a:rPr lang="en-US" altLang="ko-KR" sz="4400" b="1" dirty="0" smtClean="0"/>
              <a:t>          </a:t>
            </a:r>
          </a:p>
          <a:p>
            <a:r>
              <a:rPr lang="en-US" altLang="ko-KR" sz="4400" b="1" dirty="0" smtClean="0"/>
              <a:t> </a:t>
            </a:r>
          </a:p>
          <a:p>
            <a:endParaRPr lang="ko-KR" altLang="en-US" sz="4400" b="1" dirty="0"/>
          </a:p>
        </p:txBody>
      </p:sp>
      <p:sp>
        <p:nvSpPr>
          <p:cNvPr id="6" name="오른쪽 화살표 5"/>
          <p:cNvSpPr/>
          <p:nvPr/>
        </p:nvSpPr>
        <p:spPr>
          <a:xfrm>
            <a:off x="4788024" y="2852936"/>
            <a:ext cx="936104" cy="576064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오른쪽 화살표 6"/>
          <p:cNvSpPr/>
          <p:nvPr/>
        </p:nvSpPr>
        <p:spPr>
          <a:xfrm>
            <a:off x="323528" y="5517232"/>
            <a:ext cx="936104" cy="576064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제목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</a:t>
            </a:r>
            <a:r>
              <a:rPr kumimoji="0" lang="ko-KR" alt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도</a:t>
            </a:r>
            <a:r>
              <a:rPr kumimoji="0" lang="en-US" altLang="ko-KR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ko-KR" alt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三</a:t>
            </a:r>
            <a:r>
              <a:rPr lang="ko-KR" altLang="en-US" sz="6600" b="1" dirty="0" smtClean="0">
                <a:latin typeface="+mj-lt"/>
                <a:ea typeface="+mj-ea"/>
                <a:cs typeface="+mj-cs"/>
              </a:rPr>
              <a:t>都</a:t>
            </a:r>
            <a:r>
              <a:rPr kumimoji="0" lang="en-US" altLang="ko-KR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ko-KR" altLang="en-US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68760"/>
            <a:ext cx="914400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 err="1" smtClean="0">
                <a:solidFill>
                  <a:srgbClr val="0000CC"/>
                </a:solidFill>
              </a:rPr>
              <a:t>교토</a:t>
            </a:r>
            <a:r>
              <a:rPr lang="en-US" altLang="ko-KR" sz="5400" b="1" dirty="0" smtClean="0">
                <a:solidFill>
                  <a:srgbClr val="0000CC"/>
                </a:solidFill>
              </a:rPr>
              <a:t>:  </a:t>
            </a:r>
            <a:r>
              <a:rPr lang="ko-KR" altLang="en-US" sz="5400" b="1" dirty="0" err="1" smtClean="0">
                <a:solidFill>
                  <a:srgbClr val="0000CC"/>
                </a:solidFill>
              </a:rPr>
              <a:t>덴노가</a:t>
            </a:r>
            <a:r>
              <a:rPr lang="ko-KR" altLang="en-US" sz="5400" b="1" dirty="0" smtClean="0">
                <a:solidFill>
                  <a:srgbClr val="0000CC"/>
                </a:solidFill>
              </a:rPr>
              <a:t> 거주</a:t>
            </a:r>
            <a:endParaRPr lang="en-US" altLang="ko-KR" sz="5400" b="1" dirty="0" smtClean="0">
              <a:solidFill>
                <a:srgbClr val="0000CC"/>
              </a:solidFill>
            </a:endParaRPr>
          </a:p>
          <a:p>
            <a:endParaRPr lang="en-US" altLang="ko-KR" sz="4400" b="1" dirty="0" smtClean="0"/>
          </a:p>
          <a:p>
            <a:r>
              <a:rPr lang="en-US" altLang="ko-KR" sz="4400" b="1" dirty="0" smtClean="0"/>
              <a:t>-</a:t>
            </a:r>
            <a:r>
              <a:rPr lang="ko-KR" altLang="en-US" sz="4400" b="1" dirty="0" smtClean="0"/>
              <a:t>고급 기술 보유한 </a:t>
            </a:r>
            <a:r>
              <a:rPr lang="en-US" altLang="ko-KR" sz="4400" b="1" dirty="0" smtClean="0"/>
              <a:t>‘</a:t>
            </a:r>
            <a:r>
              <a:rPr lang="ko-KR" altLang="en-US" sz="4400" b="1" dirty="0" smtClean="0">
                <a:solidFill>
                  <a:srgbClr val="0000CC"/>
                </a:solidFill>
              </a:rPr>
              <a:t>장인</a:t>
            </a:r>
            <a:r>
              <a:rPr lang="en-US" altLang="ko-KR" sz="4400" b="1" dirty="0" smtClean="0"/>
              <a:t>’</a:t>
            </a:r>
            <a:r>
              <a:rPr lang="ko-KR" altLang="en-US" sz="4400" b="1" dirty="0" smtClean="0"/>
              <a:t>들이 </a:t>
            </a:r>
            <a:endParaRPr lang="en-US" altLang="ko-KR" sz="4400" b="1" dirty="0" smtClean="0"/>
          </a:p>
          <a:p>
            <a:r>
              <a:rPr lang="ko-KR" altLang="en-US" sz="4400" b="1" dirty="0" smtClean="0"/>
              <a:t> 집단 거주</a:t>
            </a:r>
            <a:endParaRPr lang="en-US" altLang="ko-KR" sz="4400" b="1" dirty="0" smtClean="0"/>
          </a:p>
          <a:p>
            <a:r>
              <a:rPr lang="en-US" altLang="ko-KR" sz="4400" b="1" dirty="0" smtClean="0"/>
              <a:t>-</a:t>
            </a:r>
            <a:r>
              <a:rPr lang="ko-KR" altLang="en-US" sz="4400" b="1" dirty="0" err="1" smtClean="0"/>
              <a:t>직물업</a:t>
            </a:r>
            <a:r>
              <a:rPr lang="en-US" altLang="ko-KR" sz="4400" b="1" dirty="0" smtClean="0"/>
              <a:t>, </a:t>
            </a:r>
            <a:r>
              <a:rPr lang="ko-KR" altLang="en-US" sz="4400" b="1" dirty="0" err="1" smtClean="0"/>
              <a:t>염색업</a:t>
            </a:r>
            <a:r>
              <a:rPr lang="en-US" altLang="ko-KR" sz="4400" b="1" dirty="0" smtClean="0"/>
              <a:t>, </a:t>
            </a:r>
            <a:r>
              <a:rPr lang="ko-KR" altLang="en-US" sz="4400" b="1" dirty="0" err="1" smtClean="0"/>
              <a:t>공예업</a:t>
            </a:r>
            <a:r>
              <a:rPr lang="ko-KR" altLang="en-US" sz="4400" b="1" dirty="0" smtClean="0"/>
              <a:t> 발달</a:t>
            </a:r>
            <a:endParaRPr lang="en-US" altLang="ko-KR" sz="4400" b="1" dirty="0" smtClean="0"/>
          </a:p>
          <a:p>
            <a:r>
              <a:rPr lang="en-US" altLang="ko-KR" sz="4400" b="1" dirty="0" smtClean="0"/>
              <a:t>       </a:t>
            </a:r>
            <a:r>
              <a:rPr lang="ko-KR" altLang="en-US" sz="4400" b="1" dirty="0" smtClean="0"/>
              <a:t>막부</a:t>
            </a:r>
            <a:r>
              <a:rPr lang="en-US" altLang="ko-KR" sz="4400" b="1" dirty="0" smtClean="0"/>
              <a:t>, </a:t>
            </a:r>
            <a:r>
              <a:rPr lang="ko-KR" altLang="en-US" sz="4400" b="1" dirty="0" err="1" smtClean="0"/>
              <a:t>다이묘</a:t>
            </a:r>
            <a:r>
              <a:rPr lang="en-US" altLang="ko-KR" sz="4400" b="1" dirty="0" smtClean="0"/>
              <a:t>, </a:t>
            </a:r>
            <a:r>
              <a:rPr lang="ko-KR" altLang="en-US" sz="4400" b="1" dirty="0" smtClean="0"/>
              <a:t>부유한 상인이</a:t>
            </a:r>
            <a:endParaRPr lang="en-US" altLang="ko-KR" sz="4400" b="1" dirty="0" smtClean="0"/>
          </a:p>
          <a:p>
            <a:r>
              <a:rPr lang="en-US" altLang="ko-KR" sz="4400" b="1" dirty="0" smtClean="0"/>
              <a:t>       </a:t>
            </a:r>
            <a:r>
              <a:rPr lang="ko-KR" altLang="en-US" sz="4400" b="1" dirty="0" smtClean="0"/>
              <a:t>고급 직물 구입</a:t>
            </a:r>
            <a:endParaRPr lang="en-US" altLang="ko-KR" sz="4400" b="1" dirty="0" smtClean="0"/>
          </a:p>
          <a:p>
            <a:endParaRPr lang="ko-KR" altLang="en-US" sz="4400" b="1" dirty="0"/>
          </a:p>
        </p:txBody>
      </p:sp>
      <p:sp>
        <p:nvSpPr>
          <p:cNvPr id="7" name="오른쪽 화살표 6"/>
          <p:cNvSpPr/>
          <p:nvPr/>
        </p:nvSpPr>
        <p:spPr>
          <a:xfrm>
            <a:off x="251520" y="4941168"/>
            <a:ext cx="936104" cy="576064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600" b="1" dirty="0" err="1" smtClean="0"/>
              <a:t>조카마치</a:t>
            </a:r>
            <a:r>
              <a:rPr lang="en-US" altLang="ko-KR" sz="6600" b="1" dirty="0" smtClean="0"/>
              <a:t>?</a:t>
            </a:r>
            <a:endParaRPr lang="ko-KR" altLang="en-US" sz="6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946392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err="1" smtClean="0"/>
              <a:t>쇼군과</a:t>
            </a:r>
            <a:r>
              <a:rPr lang="ko-KR" altLang="en-US" sz="6000" b="1" dirty="0" smtClean="0"/>
              <a:t> </a:t>
            </a:r>
            <a:r>
              <a:rPr lang="ko-KR" altLang="en-US" sz="6000" b="1" dirty="0" err="1" smtClean="0"/>
              <a:t>다이묘가</a:t>
            </a:r>
            <a:r>
              <a:rPr lang="ko-KR" altLang="en-US" sz="6000" b="1" dirty="0" smtClean="0"/>
              <a:t> 거주하는 성에 형성된 계획도시</a:t>
            </a:r>
            <a:endParaRPr lang="ko-KR" altLang="en-US" sz="6000" b="1" dirty="0"/>
          </a:p>
        </p:txBody>
      </p:sp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871296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4400" b="1" dirty="0" smtClean="0"/>
              <a:t>3. </a:t>
            </a:r>
            <a:r>
              <a:rPr lang="ko-KR" altLang="en-US" sz="4400" b="1" dirty="0" smtClean="0"/>
              <a:t>막부의 재정</a:t>
            </a:r>
          </a:p>
          <a:p>
            <a:pPr algn="ctr"/>
            <a:r>
              <a:rPr lang="en-US" altLang="ko-KR" sz="4400" b="1" dirty="0" smtClean="0"/>
              <a:t>-</a:t>
            </a:r>
            <a:r>
              <a:rPr lang="ko-KR" altLang="en-US" sz="4400" b="1" dirty="0" smtClean="0"/>
              <a:t>연공 수취의 확실한 시스템 구축</a:t>
            </a:r>
          </a:p>
          <a:p>
            <a:pPr algn="ctr"/>
            <a:endParaRPr lang="en-US" altLang="ko-KR" sz="4400" b="1" dirty="0" smtClean="0"/>
          </a:p>
          <a:p>
            <a:pPr algn="ctr"/>
            <a:r>
              <a:rPr lang="en-US" altLang="ko-KR" sz="4400" b="1" dirty="0" smtClean="0"/>
              <a:t>4. </a:t>
            </a:r>
            <a:r>
              <a:rPr lang="ko-KR" altLang="en-US" sz="4400" b="1" dirty="0" err="1" smtClean="0"/>
              <a:t>참근</a:t>
            </a:r>
            <a:r>
              <a:rPr lang="ko-KR" altLang="en-US" sz="4400" b="1" dirty="0" smtClean="0"/>
              <a:t> 교대제</a:t>
            </a:r>
          </a:p>
          <a:p>
            <a:pPr algn="ctr"/>
            <a:r>
              <a:rPr lang="en-US" altLang="ko-KR" sz="4400" b="1" dirty="0" smtClean="0"/>
              <a:t>-</a:t>
            </a:r>
            <a:r>
              <a:rPr lang="ko-KR" altLang="en-US" sz="4400" b="1" dirty="0" smtClean="0"/>
              <a:t>부정적인 효과</a:t>
            </a:r>
          </a:p>
          <a:p>
            <a:pPr algn="ctr"/>
            <a:r>
              <a:rPr lang="en-US" altLang="ko-KR" sz="4400" b="1" dirty="0" smtClean="0"/>
              <a:t>-</a:t>
            </a:r>
            <a:r>
              <a:rPr lang="ko-KR" altLang="en-US" sz="4400" b="1" dirty="0" smtClean="0"/>
              <a:t>긍정적인 효과</a:t>
            </a:r>
          </a:p>
          <a:p>
            <a:pPr algn="ctr"/>
            <a:endParaRPr lang="en-US" altLang="ko-KR" sz="4400" b="1" dirty="0" smtClean="0"/>
          </a:p>
          <a:p>
            <a:pPr algn="ctr"/>
            <a:r>
              <a:rPr lang="en-US" altLang="ko-KR" sz="4400" b="1" dirty="0" smtClean="0"/>
              <a:t>5. </a:t>
            </a:r>
            <a:r>
              <a:rPr lang="ko-KR" altLang="en-US" sz="4400" b="1" dirty="0" smtClean="0"/>
              <a:t>막부의 중흥</a:t>
            </a:r>
          </a:p>
          <a:p>
            <a:pPr algn="ctr"/>
            <a:r>
              <a:rPr lang="en-US" altLang="ko-KR" sz="4400" b="1" dirty="0" smtClean="0"/>
              <a:t>-3</a:t>
            </a:r>
            <a:r>
              <a:rPr lang="ko-KR" altLang="en-US" sz="4400" b="1" dirty="0" smtClean="0"/>
              <a:t>도</a:t>
            </a:r>
            <a:r>
              <a:rPr lang="en-US" altLang="ko-KR" sz="4400" b="1" dirty="0" smtClean="0"/>
              <a:t>(</a:t>
            </a:r>
            <a:r>
              <a:rPr lang="ko-KR" altLang="en-US" sz="4400" b="1" dirty="0" smtClean="0"/>
              <a:t>三都</a:t>
            </a:r>
            <a:r>
              <a:rPr lang="en-US" altLang="ko-KR" sz="4400" b="1" dirty="0" smtClean="0"/>
              <a:t>)</a:t>
            </a:r>
            <a:endParaRPr lang="ko-KR" altLang="en-US" sz="4400" b="1" dirty="0" smtClean="0"/>
          </a:p>
          <a:p>
            <a:pPr algn="ctr"/>
            <a:r>
              <a:rPr lang="en-US" altLang="ko-KR" sz="4400" b="1" dirty="0" smtClean="0"/>
              <a:t>-</a:t>
            </a:r>
            <a:r>
              <a:rPr lang="ko-KR" altLang="en-US" sz="4400" b="1" dirty="0" err="1" smtClean="0"/>
              <a:t>조카마치</a:t>
            </a:r>
            <a:endParaRPr lang="ko-KR" alt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600" b="1" dirty="0" err="1" smtClean="0"/>
              <a:t>조카마치</a:t>
            </a:r>
            <a:r>
              <a:rPr lang="en-US" altLang="ko-KR" sz="6600" b="1" dirty="0" smtClean="0"/>
              <a:t>?</a:t>
            </a:r>
            <a:endParaRPr lang="ko-KR" altLang="en-US" sz="6600" b="1" dirty="0"/>
          </a:p>
        </p:txBody>
      </p:sp>
      <p:sp>
        <p:nvSpPr>
          <p:cNvPr id="7" name="타원형 설명선 6"/>
          <p:cNvSpPr/>
          <p:nvPr/>
        </p:nvSpPr>
        <p:spPr>
          <a:xfrm>
            <a:off x="5004048" y="1124744"/>
            <a:ext cx="3744416" cy="3600400"/>
          </a:xfrm>
          <a:prstGeom prst="wedgeEllipseCallout">
            <a:avLst>
              <a:gd name="adj1" fmla="val -72338"/>
              <a:gd name="adj2" fmla="val 1181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4400" b="1" dirty="0" smtClean="0"/>
              <a:t>무사 </a:t>
            </a:r>
            <a:r>
              <a:rPr lang="ko-KR" altLang="en-US" sz="4400" b="1" dirty="0" err="1" smtClean="0"/>
              <a:t>너네들</a:t>
            </a:r>
            <a:r>
              <a:rPr lang="ko-KR" altLang="en-US" sz="4400" b="1" dirty="0" smtClean="0"/>
              <a:t> 여기 와서 살아라</a:t>
            </a:r>
            <a:endParaRPr lang="ko-KR" altLang="en-US" sz="4400" b="1" dirty="0"/>
          </a:p>
        </p:txBody>
      </p:sp>
      <p:sp>
        <p:nvSpPr>
          <p:cNvPr id="8" name="오른쪽 화살표 7"/>
          <p:cNvSpPr/>
          <p:nvPr/>
        </p:nvSpPr>
        <p:spPr>
          <a:xfrm>
            <a:off x="4283968" y="4725144"/>
            <a:ext cx="1080120" cy="79208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5220072" y="4797152"/>
            <a:ext cx="3960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 smtClean="0"/>
              <a:t>무사와 농민 분리</a:t>
            </a:r>
            <a:endParaRPr lang="ko-KR" altLang="en-US" sz="5400" b="1" dirty="0"/>
          </a:p>
        </p:txBody>
      </p:sp>
      <p:grpSp>
        <p:nvGrpSpPr>
          <p:cNvPr id="11" name="그룹 10"/>
          <p:cNvGrpSpPr/>
          <p:nvPr/>
        </p:nvGrpSpPr>
        <p:grpSpPr>
          <a:xfrm>
            <a:off x="323528" y="1268760"/>
            <a:ext cx="3960440" cy="5256584"/>
            <a:chOff x="323528" y="1268760"/>
            <a:chExt cx="3960440" cy="5256584"/>
          </a:xfrm>
        </p:grpSpPr>
        <p:pic>
          <p:nvPicPr>
            <p:cNvPr id="4096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3528" y="1268760"/>
              <a:ext cx="3960440" cy="5256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611560" y="5293657"/>
              <a:ext cx="331236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6000" b="1" dirty="0" smtClean="0">
                  <a:solidFill>
                    <a:srgbClr val="FF0000"/>
                  </a:solidFill>
                </a:rPr>
                <a:t>막부</a:t>
              </a:r>
              <a:endParaRPr lang="ko-KR" altLang="en-US" sz="60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835292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0" y="53752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조카마치</a:t>
            </a:r>
            <a:r>
              <a:rPr kumimoji="0" lang="en-US" altLang="ko-KR" sz="6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ko-KR" altLang="en-US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581128"/>
            <a:ext cx="94685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/>
              <a:t>-</a:t>
            </a:r>
            <a:r>
              <a:rPr lang="ko-KR" altLang="en-US" sz="3600" b="1" dirty="0" smtClean="0"/>
              <a:t>고을의 정치</a:t>
            </a:r>
            <a:r>
              <a:rPr lang="en-US" altLang="ko-KR" sz="3600" b="1" dirty="0" smtClean="0"/>
              <a:t>, </a:t>
            </a:r>
            <a:r>
              <a:rPr lang="ko-KR" altLang="en-US" sz="3600" b="1" dirty="0" smtClean="0"/>
              <a:t>군사의 중심지 </a:t>
            </a:r>
            <a:endParaRPr lang="en-US" altLang="ko-KR" sz="3600" b="1" dirty="0" smtClean="0"/>
          </a:p>
          <a:p>
            <a:r>
              <a:rPr lang="en-US" altLang="ko-KR" sz="3600" b="1" dirty="0" smtClean="0"/>
              <a:t>-</a:t>
            </a:r>
            <a:r>
              <a:rPr lang="ko-KR" altLang="en-US" sz="3600" b="1" dirty="0" smtClean="0"/>
              <a:t>사원과 신사가 위치 종교의 거점 </a:t>
            </a:r>
            <a:endParaRPr lang="en-US" altLang="ko-KR" sz="3600" b="1" dirty="0" smtClean="0"/>
          </a:p>
          <a:p>
            <a:r>
              <a:rPr lang="en-US" altLang="ko-KR" sz="3600" b="1" dirty="0" smtClean="0"/>
              <a:t>-</a:t>
            </a:r>
            <a:r>
              <a:rPr lang="ko-KR" altLang="en-US" sz="3600" b="1" dirty="0" smtClean="0"/>
              <a:t>시장이 형성 </a:t>
            </a:r>
            <a:endParaRPr lang="en-US" altLang="ko-KR" sz="3600" b="1" dirty="0" smtClean="0"/>
          </a:p>
          <a:p>
            <a:r>
              <a:rPr lang="en-US" altLang="ko-KR" sz="3600" b="1" dirty="0" smtClean="0"/>
              <a:t>           </a:t>
            </a:r>
            <a:r>
              <a:rPr lang="ko-KR" altLang="en-US" sz="3600" b="1" dirty="0" smtClean="0"/>
              <a:t>지방의 경제</a:t>
            </a:r>
            <a:r>
              <a:rPr lang="en-US" altLang="ko-KR" sz="3600" b="1" dirty="0" smtClean="0"/>
              <a:t>, </a:t>
            </a:r>
            <a:r>
              <a:rPr lang="ko-KR" altLang="en-US" sz="3600" b="1" dirty="0" smtClean="0"/>
              <a:t>유통의 중심지</a:t>
            </a:r>
            <a:r>
              <a:rPr lang="en-US" altLang="ko-KR" sz="3600" b="1" dirty="0" smtClean="0"/>
              <a:t> </a:t>
            </a:r>
            <a:r>
              <a:rPr lang="ko-KR" altLang="en-US" sz="3600" b="1" dirty="0" smtClean="0"/>
              <a:t>역할</a:t>
            </a:r>
            <a:endParaRPr lang="ko-KR" altLang="en-US" sz="3600" b="1" dirty="0"/>
          </a:p>
        </p:txBody>
      </p:sp>
      <p:sp>
        <p:nvSpPr>
          <p:cNvPr id="7" name="오른쪽 화살표 6"/>
          <p:cNvSpPr/>
          <p:nvPr/>
        </p:nvSpPr>
        <p:spPr>
          <a:xfrm>
            <a:off x="467544" y="6165304"/>
            <a:ext cx="1152128" cy="692696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600" b="1" dirty="0" err="1" smtClean="0"/>
              <a:t>겐로쿠</a:t>
            </a:r>
            <a:r>
              <a:rPr lang="ko-KR" altLang="en-US" sz="6600" b="1" dirty="0" smtClean="0"/>
              <a:t> 시대</a:t>
            </a:r>
            <a:endParaRPr lang="ko-KR" altLang="en-US" sz="6600" b="1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864096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4725144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 err="1" smtClean="0"/>
              <a:t>전쟁끝</a:t>
            </a:r>
            <a:endParaRPr lang="en-US" altLang="ko-KR" sz="4400" b="1" dirty="0" smtClean="0"/>
          </a:p>
          <a:p>
            <a:pPr algn="ctr"/>
            <a:r>
              <a:rPr lang="ko-KR" altLang="en-US" sz="4400" b="1" dirty="0" smtClean="0"/>
              <a:t>무사         농민</a:t>
            </a:r>
            <a:endParaRPr lang="en-US" altLang="ko-KR" sz="4400" b="1" dirty="0" smtClean="0"/>
          </a:p>
          <a:p>
            <a:pPr algn="ctr"/>
            <a:r>
              <a:rPr lang="ko-KR" altLang="en-US" sz="4400" b="1" dirty="0" smtClean="0"/>
              <a:t>농업발달</a:t>
            </a:r>
            <a:endParaRPr lang="ko-KR" altLang="en-US" sz="4400" b="1" dirty="0"/>
          </a:p>
        </p:txBody>
      </p:sp>
      <p:sp>
        <p:nvSpPr>
          <p:cNvPr id="7" name="오른쪽 화살표 6"/>
          <p:cNvSpPr/>
          <p:nvPr/>
        </p:nvSpPr>
        <p:spPr>
          <a:xfrm>
            <a:off x="2123728" y="6165304"/>
            <a:ext cx="1152128" cy="692696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오른쪽 화살표 7"/>
          <p:cNvSpPr/>
          <p:nvPr/>
        </p:nvSpPr>
        <p:spPr>
          <a:xfrm>
            <a:off x="3923928" y="5445224"/>
            <a:ext cx="1152128" cy="692696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겐로쿠 시대</a:t>
            </a:r>
            <a:endParaRPr kumimoji="0" lang="ko-KR" altLang="en-US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835292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5517232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 err="1" smtClean="0">
                <a:solidFill>
                  <a:srgbClr val="FF0000"/>
                </a:solidFill>
              </a:rPr>
              <a:t>참근</a:t>
            </a:r>
            <a:r>
              <a:rPr lang="ko-KR" altLang="en-US" sz="4000" b="1" dirty="0" smtClean="0">
                <a:solidFill>
                  <a:srgbClr val="FF0000"/>
                </a:solidFill>
              </a:rPr>
              <a:t> 교대제</a:t>
            </a:r>
            <a:r>
              <a:rPr lang="ko-KR" altLang="en-US" sz="4000" b="1" dirty="0" smtClean="0"/>
              <a:t>로 인해 육로</a:t>
            </a:r>
            <a:r>
              <a:rPr lang="en-US" altLang="ko-KR" sz="4000" b="1" dirty="0" smtClean="0"/>
              <a:t>, </a:t>
            </a:r>
            <a:r>
              <a:rPr lang="ko-KR" altLang="en-US" sz="4000" b="1" dirty="0" smtClean="0"/>
              <a:t>해로의 발달</a:t>
            </a:r>
            <a:endParaRPr lang="en-US" altLang="ko-KR" sz="4000" b="1" dirty="0" smtClean="0"/>
          </a:p>
          <a:p>
            <a:r>
              <a:rPr lang="ko-KR" altLang="en-US" sz="4000" b="1" dirty="0" smtClean="0"/>
              <a:t>          상업 발달           </a:t>
            </a:r>
            <a:r>
              <a:rPr lang="ko-KR" altLang="en-US" sz="4000" b="1" dirty="0" smtClean="0">
                <a:solidFill>
                  <a:srgbClr val="FF0000"/>
                </a:solidFill>
              </a:rPr>
              <a:t>경제 호황</a:t>
            </a:r>
            <a:endParaRPr lang="ko-KR" alt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395536" y="6165304"/>
            <a:ext cx="1152128" cy="692696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오른쪽 화살표 7"/>
          <p:cNvSpPr/>
          <p:nvPr/>
        </p:nvSpPr>
        <p:spPr>
          <a:xfrm>
            <a:off x="4644008" y="6165304"/>
            <a:ext cx="1152128" cy="692696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postfiles.pstatic.net/20100117_147/ja1631_126370557273236W2k_jpg/the_53_stations_of_the_tokaido,_station_16-_yui-shuku,_shizuoka_prefecture_ja1631.jpg?type=w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1143000"/>
          </a:xfrm>
        </p:spPr>
        <p:txBody>
          <a:bodyPr>
            <a:noAutofit/>
          </a:bodyPr>
          <a:lstStyle/>
          <a:p>
            <a:r>
              <a:rPr lang="ko-KR" altLang="en-US" sz="9600" b="1" dirty="0" err="1" smtClean="0"/>
              <a:t>에도시대</a:t>
            </a:r>
            <a:r>
              <a:rPr lang="ko-KR" altLang="en-US" sz="9600" b="1" dirty="0" smtClean="0"/>
              <a:t> 영상</a:t>
            </a:r>
            <a:endParaRPr lang="ko-KR" altLang="en-US" sz="9600" b="1" dirty="0"/>
          </a:p>
        </p:txBody>
      </p:sp>
      <p:sp>
        <p:nvSpPr>
          <p:cNvPr id="4" name="직사각형 3"/>
          <p:cNvSpPr/>
          <p:nvPr/>
        </p:nvSpPr>
        <p:spPr>
          <a:xfrm>
            <a:off x="2411760" y="285467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 smtClean="0">
                <a:hlinkClick r:id="rId3"/>
              </a:rPr>
              <a:t>https://www.youtube.com/watch?v=B5tq3EuKb5Q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2843808" y="4149080"/>
            <a:ext cx="3485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hlinkClick r:id="rId4"/>
              </a:rPr>
              <a:t>https://youtu.be/SuMFq8SBaBw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깐나와 알아보는 고양이 곰팡이성 피부병 예방법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08912" cy="46805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5157192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0" b="1" dirty="0" smtClean="0">
                <a:solidFill>
                  <a:srgbClr val="FF0000"/>
                </a:solidFill>
              </a:rPr>
              <a:t>감</a:t>
            </a:r>
            <a:r>
              <a:rPr lang="ko-KR" altLang="en-US" sz="10000" b="1" dirty="0" smtClean="0">
                <a:solidFill>
                  <a:srgbClr val="FF3300"/>
                </a:solidFill>
              </a:rPr>
              <a:t>사</a:t>
            </a:r>
            <a:r>
              <a:rPr lang="ko-KR" altLang="en-US" sz="10000" b="1" dirty="0" smtClean="0">
                <a:solidFill>
                  <a:srgbClr val="00FF00"/>
                </a:solidFill>
              </a:rPr>
              <a:t>합</a:t>
            </a:r>
            <a:r>
              <a:rPr lang="ko-KR" altLang="en-US" sz="10000" b="1" dirty="0" smtClean="0">
                <a:solidFill>
                  <a:srgbClr val="0000CC"/>
                </a:solidFill>
              </a:rPr>
              <a:t>니</a:t>
            </a:r>
            <a:r>
              <a:rPr lang="ko-KR" altLang="en-US" sz="10000" b="1" dirty="0" smtClean="0">
                <a:solidFill>
                  <a:srgbClr val="660066"/>
                </a:solidFill>
              </a:rPr>
              <a:t>다</a:t>
            </a:r>
            <a:r>
              <a:rPr lang="en-US" altLang="ko-KR" sz="10000" b="1" dirty="0" smtClean="0">
                <a:solidFill>
                  <a:srgbClr val="FFC000"/>
                </a:solidFill>
              </a:rPr>
              <a:t>.</a:t>
            </a:r>
            <a:endParaRPr lang="ko-KR" altLang="en-US" sz="10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직사각형 35"/>
          <p:cNvSpPr/>
          <p:nvPr/>
        </p:nvSpPr>
        <p:spPr>
          <a:xfrm>
            <a:off x="7308304" y="3933056"/>
            <a:ext cx="1224136" cy="504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solidFill>
                  <a:srgbClr val="FF0000"/>
                </a:solidFill>
              </a:rPr>
              <a:t>에도</a:t>
            </a:r>
            <a:r>
              <a:rPr lang="ko-KR" altLang="en-US" sz="6000" b="1" dirty="0" smtClean="0"/>
              <a:t> 시대란</a:t>
            </a:r>
            <a:r>
              <a:rPr lang="en-US" altLang="ko-KR" sz="6000" b="1" dirty="0" smtClean="0"/>
              <a:t>?</a:t>
            </a:r>
            <a:endParaRPr lang="ko-KR" altLang="en-US" sz="6000" b="1" dirty="0"/>
          </a:p>
        </p:txBody>
      </p:sp>
      <p:grpSp>
        <p:nvGrpSpPr>
          <p:cNvPr id="3" name="그룹 2"/>
          <p:cNvGrpSpPr/>
          <p:nvPr/>
        </p:nvGrpSpPr>
        <p:grpSpPr>
          <a:xfrm>
            <a:off x="-71470" y="1995519"/>
            <a:ext cx="9412310" cy="2513601"/>
            <a:chOff x="-71470" y="2000240"/>
            <a:chExt cx="9412310" cy="2513601"/>
          </a:xfrm>
        </p:grpSpPr>
        <p:grpSp>
          <p:nvGrpSpPr>
            <p:cNvPr id="4" name="그룹 26"/>
            <p:cNvGrpSpPr/>
            <p:nvPr/>
          </p:nvGrpSpPr>
          <p:grpSpPr>
            <a:xfrm>
              <a:off x="-71470" y="2000240"/>
              <a:ext cx="9412310" cy="1721513"/>
              <a:chOff x="-71470" y="1643050"/>
              <a:chExt cx="9412310" cy="1721513"/>
            </a:xfrm>
          </p:grpSpPr>
          <p:grpSp>
            <p:nvGrpSpPr>
              <p:cNvPr id="12" name="그룹 25"/>
              <p:cNvGrpSpPr/>
              <p:nvPr/>
            </p:nvGrpSpPr>
            <p:grpSpPr>
              <a:xfrm>
                <a:off x="-71470" y="1643050"/>
                <a:ext cx="9215470" cy="1721513"/>
                <a:chOff x="-71470" y="1643050"/>
                <a:chExt cx="9215470" cy="1721513"/>
              </a:xfrm>
            </p:grpSpPr>
            <p:grpSp>
              <p:nvGrpSpPr>
                <p:cNvPr id="14" name="그룹 13"/>
                <p:cNvGrpSpPr/>
                <p:nvPr/>
              </p:nvGrpSpPr>
              <p:grpSpPr>
                <a:xfrm>
                  <a:off x="1" y="1643050"/>
                  <a:ext cx="9143999" cy="1571636"/>
                  <a:chOff x="1" y="1357298"/>
                  <a:chExt cx="8858279" cy="1357322"/>
                </a:xfrm>
              </p:grpSpPr>
              <p:sp>
                <p:nvSpPr>
                  <p:cNvPr id="24" name="직사각형 2"/>
                  <p:cNvSpPr/>
                  <p:nvPr/>
                </p:nvSpPr>
                <p:spPr>
                  <a:xfrm>
                    <a:off x="1" y="1357298"/>
                    <a:ext cx="1176468" cy="1357322"/>
                  </a:xfrm>
                  <a:prstGeom prst="rect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5" name="직사각형 3"/>
                  <p:cNvSpPr/>
                  <p:nvPr/>
                </p:nvSpPr>
                <p:spPr>
                  <a:xfrm>
                    <a:off x="1176468" y="1357298"/>
                    <a:ext cx="1205525" cy="1357322"/>
                  </a:xfrm>
                  <a:prstGeom prst="rect">
                    <a:avLst/>
                  </a:prstGeom>
                  <a:solidFill>
                    <a:srgbClr val="4CC057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6" name="직사각형 4"/>
                  <p:cNvSpPr/>
                  <p:nvPr/>
                </p:nvSpPr>
                <p:spPr>
                  <a:xfrm>
                    <a:off x="2352966" y="1357298"/>
                    <a:ext cx="500066" cy="1357322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7" name="직사각형 5"/>
                  <p:cNvSpPr/>
                  <p:nvPr/>
                </p:nvSpPr>
                <p:spPr>
                  <a:xfrm>
                    <a:off x="2837407" y="1357298"/>
                    <a:ext cx="386224" cy="1357322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8" name="직사각형 6"/>
                  <p:cNvSpPr/>
                  <p:nvPr/>
                </p:nvSpPr>
                <p:spPr>
                  <a:xfrm>
                    <a:off x="3252641" y="1357298"/>
                    <a:ext cx="1643074" cy="1357322"/>
                  </a:xfrm>
                  <a:prstGeom prst="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9" name="직사각형 7"/>
                  <p:cNvSpPr/>
                  <p:nvPr/>
                </p:nvSpPr>
                <p:spPr>
                  <a:xfrm>
                    <a:off x="4900646" y="1357298"/>
                    <a:ext cx="714380" cy="1357322"/>
                  </a:xfrm>
                  <a:prstGeom prst="rect">
                    <a:avLst/>
                  </a:prstGeom>
                  <a:solidFill>
                    <a:srgbClr val="D04E3C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0" name="직사각형 8"/>
                  <p:cNvSpPr/>
                  <p:nvPr/>
                </p:nvSpPr>
                <p:spPr>
                  <a:xfrm>
                    <a:off x="5605639" y="1357298"/>
                    <a:ext cx="1466691" cy="1357322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1" name="직사각형 9"/>
                  <p:cNvSpPr/>
                  <p:nvPr/>
                </p:nvSpPr>
                <p:spPr>
                  <a:xfrm>
                    <a:off x="7072330" y="1357298"/>
                    <a:ext cx="1143008" cy="1357322"/>
                  </a:xfrm>
                  <a:prstGeom prst="rect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2" name="직사각형 10"/>
                  <p:cNvSpPr/>
                  <p:nvPr/>
                </p:nvSpPr>
                <p:spPr>
                  <a:xfrm>
                    <a:off x="8215338" y="1357298"/>
                    <a:ext cx="366150" cy="1357322"/>
                  </a:xfrm>
                  <a:prstGeom prst="rect">
                    <a:avLst/>
                  </a:prstGeom>
                  <a:solidFill>
                    <a:srgbClr val="AD5FA4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3" name="직사각형 11"/>
                  <p:cNvSpPr/>
                  <p:nvPr/>
                </p:nvSpPr>
                <p:spPr>
                  <a:xfrm>
                    <a:off x="8572528" y="1357298"/>
                    <a:ext cx="285752" cy="1357322"/>
                  </a:xfrm>
                  <a:prstGeom prst="rect">
                    <a:avLst/>
                  </a:prstGeom>
                  <a:solidFill>
                    <a:srgbClr val="7030A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15" name="TextBox 14"/>
                <p:cNvSpPr txBox="1"/>
                <p:nvPr/>
              </p:nvSpPr>
              <p:spPr>
                <a:xfrm>
                  <a:off x="-71470" y="2110079"/>
                  <a:ext cx="135729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2800" b="1" dirty="0" err="1" smtClean="0"/>
                    <a:t>야요이</a:t>
                  </a:r>
                  <a:endParaRPr lang="ko-KR" altLang="en-US" sz="2800" b="1" dirty="0"/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1071538" y="2071678"/>
                  <a:ext cx="142876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3200" b="1" dirty="0" smtClean="0"/>
                    <a:t>고훈</a:t>
                  </a:r>
                  <a:endParaRPr lang="ko-KR" altLang="en-US" sz="3200" b="1" dirty="0"/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2357422" y="1714488"/>
                  <a:ext cx="615553" cy="1285884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algn="ctr"/>
                  <a:r>
                    <a:rPr lang="ko-KR" altLang="en-US" sz="2800" b="1" dirty="0" err="1" smtClean="0"/>
                    <a:t>아스카</a:t>
                  </a:r>
                  <a:endParaRPr lang="ko-KR" altLang="en-US" sz="2800" b="1" dirty="0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2884877" y="1643050"/>
                  <a:ext cx="615553" cy="1357322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algn="ctr"/>
                  <a:r>
                    <a:rPr lang="ko-KR" altLang="en-US" sz="2800" b="1" dirty="0" smtClean="0"/>
                    <a:t>나라</a:t>
                  </a:r>
                  <a:endParaRPr lang="ko-KR" altLang="en-US" sz="2800" b="1" dirty="0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3357554" y="2071678"/>
                  <a:ext cx="1714512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3200" b="1" dirty="0" err="1" smtClean="0"/>
                    <a:t>헤이안</a:t>
                  </a:r>
                  <a:endParaRPr lang="ko-KR" altLang="en-US" sz="3200" b="1" dirty="0"/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5148064" y="1650051"/>
                  <a:ext cx="615553" cy="171451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lang="ko-KR" altLang="en-US" sz="2800" b="1" dirty="0" err="1" smtClean="0"/>
                    <a:t>가마쿠라</a:t>
                  </a:r>
                  <a:endParaRPr lang="ko-KR" altLang="en-US" sz="2800" b="1" dirty="0"/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6171058" y="1643050"/>
                  <a:ext cx="615553" cy="1643074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algn="ctr"/>
                  <a:r>
                    <a:rPr lang="ko-KR" altLang="en-US" sz="2800" b="1" dirty="0" err="1" smtClean="0"/>
                    <a:t>무로마치</a:t>
                  </a:r>
                  <a:endParaRPr lang="ko-KR" altLang="en-US" sz="2800" b="1" dirty="0"/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7286644" y="2143116"/>
                  <a:ext cx="114300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3200" b="1" dirty="0" smtClean="0"/>
                    <a:t>에도</a:t>
                  </a:r>
                  <a:endParaRPr lang="ko-KR" altLang="en-US" sz="3200" b="1" dirty="0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8429652" y="1643050"/>
                  <a:ext cx="553998" cy="1571636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algn="ctr"/>
                  <a:r>
                    <a:rPr lang="ko-KR" altLang="en-US" sz="2400" b="1" dirty="0" smtClean="0"/>
                    <a:t>근대</a:t>
                  </a:r>
                  <a:endParaRPr lang="ko-KR" altLang="en-US" sz="2400" b="1" dirty="0"/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>
                <a:off x="8786842" y="1643050"/>
                <a:ext cx="553998" cy="1571636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lang="ko-KR" altLang="en-US" sz="2400" b="1" dirty="0" smtClean="0"/>
                  <a:t>현대</a:t>
                </a:r>
                <a:endParaRPr lang="ko-KR" altLang="en-US" sz="2400" b="1" dirty="0"/>
              </a:p>
            </p:txBody>
          </p:sp>
        </p:grpSp>
        <p:grpSp>
          <p:nvGrpSpPr>
            <p:cNvPr id="5" name="그룹 42"/>
            <p:cNvGrpSpPr/>
            <p:nvPr/>
          </p:nvGrpSpPr>
          <p:grpSpPr>
            <a:xfrm>
              <a:off x="1142976" y="3915795"/>
              <a:ext cx="1714512" cy="584775"/>
              <a:chOff x="1142976" y="3915795"/>
              <a:chExt cx="1714512" cy="584775"/>
            </a:xfrm>
          </p:grpSpPr>
          <p:sp>
            <p:nvSpPr>
              <p:cNvPr id="10" name="직사각형 9"/>
              <p:cNvSpPr/>
              <p:nvPr/>
            </p:nvSpPr>
            <p:spPr>
              <a:xfrm>
                <a:off x="1142976" y="3929066"/>
                <a:ext cx="1714512" cy="50006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214414" y="3915795"/>
                <a:ext cx="15716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3200" b="1" dirty="0" smtClean="0"/>
                  <a:t>고대</a:t>
                </a:r>
                <a:endParaRPr lang="ko-KR" altLang="en-US" sz="3200" b="1" dirty="0"/>
              </a:p>
            </p:txBody>
          </p:sp>
        </p:grpSp>
        <p:grpSp>
          <p:nvGrpSpPr>
            <p:cNvPr id="6" name="그룹 43"/>
            <p:cNvGrpSpPr/>
            <p:nvPr/>
          </p:nvGrpSpPr>
          <p:grpSpPr>
            <a:xfrm>
              <a:off x="4929190" y="3929066"/>
              <a:ext cx="1643074" cy="584775"/>
              <a:chOff x="4929190" y="3929066"/>
              <a:chExt cx="1643074" cy="584775"/>
            </a:xfrm>
          </p:grpSpPr>
          <p:sp>
            <p:nvSpPr>
              <p:cNvPr id="8" name="직사각형 7"/>
              <p:cNvSpPr/>
              <p:nvPr/>
            </p:nvSpPr>
            <p:spPr>
              <a:xfrm>
                <a:off x="4929190" y="3929066"/>
                <a:ext cx="1571636" cy="50006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929190" y="3929066"/>
                <a:ext cx="164307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3200" b="1" dirty="0" smtClean="0"/>
                  <a:t>중세</a:t>
                </a:r>
                <a:endParaRPr lang="ko-KR" altLang="en-US" sz="3200" b="1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7429520" y="3929066"/>
              <a:ext cx="10001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200" b="1" dirty="0" smtClean="0"/>
                <a:t>근세</a:t>
              </a:r>
              <a:endParaRPr lang="ko-KR" altLang="en-US" sz="3200" b="1" dirty="0"/>
            </a:p>
          </p:txBody>
        </p:sp>
      </p:grpSp>
      <p:cxnSp>
        <p:nvCxnSpPr>
          <p:cNvPr id="37" name="직선 화살표 연결선 36"/>
          <p:cNvCxnSpPr/>
          <p:nvPr/>
        </p:nvCxnSpPr>
        <p:spPr>
          <a:xfrm>
            <a:off x="0" y="3714752"/>
            <a:ext cx="414337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직선 화살표 연결선 37"/>
          <p:cNvCxnSpPr/>
          <p:nvPr/>
        </p:nvCxnSpPr>
        <p:spPr>
          <a:xfrm>
            <a:off x="4214810" y="3714752"/>
            <a:ext cx="3071834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직선 화살표 연결선 38"/>
          <p:cNvCxnSpPr/>
          <p:nvPr/>
        </p:nvCxnSpPr>
        <p:spPr>
          <a:xfrm>
            <a:off x="7358082" y="3714752"/>
            <a:ext cx="1174358" cy="22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위로 굽은 화살표 39"/>
          <p:cNvSpPr/>
          <p:nvPr/>
        </p:nvSpPr>
        <p:spPr>
          <a:xfrm>
            <a:off x="5940152" y="4725144"/>
            <a:ext cx="2500900" cy="1569926"/>
          </a:xfrm>
          <a:prstGeom prst="bentUp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/>
          <p:cNvSpPr/>
          <p:nvPr/>
        </p:nvSpPr>
        <p:spPr>
          <a:xfrm>
            <a:off x="971600" y="5517232"/>
            <a:ext cx="4608512" cy="115212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 smtClean="0">
                <a:solidFill>
                  <a:schemeClr val="tx1"/>
                </a:solidFill>
              </a:rPr>
              <a:t>1603~1867</a:t>
            </a:r>
            <a:endParaRPr lang="ko-KR" alt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51520" y="1268760"/>
            <a:ext cx="8640960" cy="53285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solidFill>
                  <a:srgbClr val="FF0000"/>
                </a:solidFill>
              </a:rPr>
              <a:t>에도</a:t>
            </a:r>
            <a:r>
              <a:rPr lang="ko-KR" altLang="en-US" sz="6000" b="1" dirty="0" smtClean="0"/>
              <a:t> 시대란</a:t>
            </a:r>
            <a:r>
              <a:rPr lang="en-US" altLang="ko-KR" sz="6000" b="1" dirty="0" smtClean="0"/>
              <a:t>?</a:t>
            </a:r>
            <a:endParaRPr lang="ko-KR" altLang="en-US" sz="6000" b="1" dirty="0"/>
          </a:p>
        </p:txBody>
      </p:sp>
      <p:sp>
        <p:nvSpPr>
          <p:cNvPr id="3" name="직사각형 2"/>
          <p:cNvSpPr/>
          <p:nvPr/>
        </p:nvSpPr>
        <p:spPr>
          <a:xfrm>
            <a:off x="251520" y="1988840"/>
            <a:ext cx="86409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4400" b="1" dirty="0" err="1" smtClean="0"/>
              <a:t>도쿠가와</a:t>
            </a:r>
            <a:r>
              <a:rPr lang="ko-KR" altLang="en-US" sz="4400" b="1" dirty="0" smtClean="0"/>
              <a:t> </a:t>
            </a:r>
            <a:r>
              <a:rPr lang="ko-KR" altLang="en-US" sz="4400" b="1" dirty="0" err="1" smtClean="0"/>
              <a:t>이에야스가</a:t>
            </a:r>
            <a:r>
              <a:rPr lang="ko-KR" altLang="en-US" sz="4400" b="1" dirty="0" smtClean="0"/>
              <a:t> </a:t>
            </a:r>
            <a:endParaRPr lang="en-US" altLang="ko-KR" sz="4400" b="1" dirty="0" smtClean="0"/>
          </a:p>
          <a:p>
            <a:pPr algn="ctr"/>
            <a:r>
              <a:rPr lang="ko-KR" altLang="en-US" sz="4400" b="1" dirty="0" err="1" smtClean="0">
                <a:solidFill>
                  <a:srgbClr val="0000CC"/>
                </a:solidFill>
              </a:rPr>
              <a:t>세이이</a:t>
            </a:r>
            <a:r>
              <a:rPr lang="ko-KR" altLang="en-US" sz="4400" b="1" dirty="0" smtClean="0">
                <a:solidFill>
                  <a:srgbClr val="0000CC"/>
                </a:solidFill>
              </a:rPr>
              <a:t> </a:t>
            </a:r>
            <a:r>
              <a:rPr lang="ko-KR" altLang="en-US" sz="4400" b="1" dirty="0" err="1" smtClean="0">
                <a:solidFill>
                  <a:srgbClr val="0000CC"/>
                </a:solidFill>
              </a:rPr>
              <a:t>다이쇼군</a:t>
            </a:r>
            <a:r>
              <a:rPr lang="ko-KR" altLang="en-US" sz="4400" b="1" dirty="0" err="1" smtClean="0"/>
              <a:t>에</a:t>
            </a:r>
            <a:r>
              <a:rPr lang="ko-KR" altLang="en-US" sz="4400" b="1" dirty="0" smtClean="0"/>
              <a:t> 임명되어 막부를 개설한 </a:t>
            </a:r>
            <a:r>
              <a:rPr lang="en-US" altLang="ko-KR" sz="4400" b="1" dirty="0" smtClean="0"/>
              <a:t>1603</a:t>
            </a:r>
            <a:r>
              <a:rPr lang="ko-KR" altLang="en-US" sz="4400" b="1" dirty="0" smtClean="0"/>
              <a:t>년부터 </a:t>
            </a:r>
            <a:endParaRPr lang="en-US" altLang="ko-KR" sz="4400" b="1" dirty="0" smtClean="0"/>
          </a:p>
          <a:p>
            <a:pPr algn="ctr"/>
            <a:r>
              <a:rPr lang="en-US" altLang="ko-KR" sz="4400" b="1" dirty="0" smtClean="0"/>
              <a:t>15</a:t>
            </a:r>
            <a:r>
              <a:rPr lang="ko-KR" altLang="en-US" sz="4400" b="1" dirty="0" smtClean="0"/>
              <a:t>대 </a:t>
            </a:r>
            <a:r>
              <a:rPr lang="ko-KR" altLang="en-US" sz="4400" b="1" dirty="0" smtClean="0">
                <a:solidFill>
                  <a:srgbClr val="0000CC"/>
                </a:solidFill>
              </a:rPr>
              <a:t>쇼군</a:t>
            </a:r>
            <a:r>
              <a:rPr lang="ko-KR" altLang="en-US" sz="4400" b="1" dirty="0" smtClean="0"/>
              <a:t> </a:t>
            </a:r>
            <a:r>
              <a:rPr lang="ko-KR" altLang="en-US" sz="4400" b="1" dirty="0" err="1" smtClean="0"/>
              <a:t>요시노부가</a:t>
            </a:r>
            <a:r>
              <a:rPr lang="ko-KR" altLang="en-US" sz="4400" b="1" dirty="0" smtClean="0"/>
              <a:t> </a:t>
            </a:r>
            <a:endParaRPr lang="en-US" altLang="ko-KR" sz="4400" b="1" dirty="0" smtClean="0"/>
          </a:p>
          <a:p>
            <a:pPr algn="ctr"/>
            <a:r>
              <a:rPr lang="ko-KR" altLang="en-US" sz="4400" b="1" dirty="0" smtClean="0"/>
              <a:t>정권을 조정에 반환한 </a:t>
            </a:r>
            <a:r>
              <a:rPr lang="en-US" altLang="ko-KR" sz="4400" b="1" dirty="0" smtClean="0"/>
              <a:t>1867</a:t>
            </a:r>
            <a:r>
              <a:rPr lang="ko-KR" altLang="en-US" sz="4400" b="1" dirty="0" smtClean="0"/>
              <a:t>년까지의 </a:t>
            </a:r>
            <a:r>
              <a:rPr lang="ko-KR" altLang="en-US" sz="4400" b="1" dirty="0" smtClean="0">
                <a:solidFill>
                  <a:srgbClr val="FF0000"/>
                </a:solidFill>
              </a:rPr>
              <a:t>봉건시대</a:t>
            </a:r>
            <a:r>
              <a:rPr lang="en-US" altLang="ko-KR" sz="4400" b="1" dirty="0" smtClean="0"/>
              <a:t>.</a:t>
            </a:r>
            <a:endParaRPr lang="ko-KR" alt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51520" y="1268760"/>
            <a:ext cx="8640960" cy="53285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solidFill>
                  <a:srgbClr val="FF0000"/>
                </a:solidFill>
              </a:rPr>
              <a:t>에도</a:t>
            </a:r>
            <a:r>
              <a:rPr lang="ko-KR" altLang="en-US" sz="6000" b="1" dirty="0" smtClean="0"/>
              <a:t> 시대란</a:t>
            </a:r>
            <a:r>
              <a:rPr lang="en-US" altLang="ko-KR" sz="6000" b="1" dirty="0" smtClean="0"/>
              <a:t>?</a:t>
            </a:r>
            <a:endParaRPr lang="ko-KR" altLang="en-US" sz="6000" b="1" dirty="0"/>
          </a:p>
        </p:txBody>
      </p:sp>
      <p:sp>
        <p:nvSpPr>
          <p:cNvPr id="3" name="직사각형 2"/>
          <p:cNvSpPr/>
          <p:nvPr/>
        </p:nvSpPr>
        <p:spPr>
          <a:xfrm>
            <a:off x="251520" y="2500441"/>
            <a:ext cx="864096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4400" b="1" dirty="0" err="1" smtClean="0"/>
              <a:t>도쿠가와</a:t>
            </a:r>
            <a:r>
              <a:rPr lang="ko-KR" altLang="en-US" sz="4400" b="1" dirty="0" smtClean="0"/>
              <a:t> </a:t>
            </a:r>
            <a:r>
              <a:rPr lang="ko-KR" altLang="en-US" sz="4400" b="1" dirty="0" err="1" smtClean="0"/>
              <a:t>이에야스</a:t>
            </a:r>
            <a:r>
              <a:rPr lang="en-US" altLang="ko-KR" sz="4400" b="1" dirty="0" smtClean="0"/>
              <a:t>(</a:t>
            </a:r>
            <a:r>
              <a:rPr lang="ko-KR" altLang="en-US" sz="4400" b="1" dirty="0" err="1" smtClean="0"/>
              <a:t>德川家康</a:t>
            </a:r>
            <a:r>
              <a:rPr lang="en-US" altLang="ko-KR" sz="4400" b="1" dirty="0" smtClean="0"/>
              <a:t>)</a:t>
            </a:r>
            <a:r>
              <a:rPr lang="ko-KR" altLang="en-US" sz="4400" b="1" dirty="0" smtClean="0"/>
              <a:t>가 권력을 장악하여 에도</a:t>
            </a:r>
            <a:r>
              <a:rPr lang="en-US" altLang="ko-KR" sz="4400" b="1" dirty="0" smtClean="0"/>
              <a:t>(</a:t>
            </a:r>
            <a:r>
              <a:rPr lang="ko-KR" altLang="en-US" sz="4400" b="1" dirty="0" smtClean="0"/>
              <a:t>江戶</a:t>
            </a:r>
            <a:r>
              <a:rPr lang="en-US" altLang="ko-KR" sz="4400" b="1" dirty="0" smtClean="0"/>
              <a:t>) </a:t>
            </a:r>
            <a:r>
              <a:rPr lang="ko-KR" altLang="en-US" sz="4400" b="1" dirty="0" smtClean="0"/>
              <a:t>막부</a:t>
            </a:r>
            <a:r>
              <a:rPr lang="en-US" altLang="ko-KR" sz="4400" b="1" dirty="0" smtClean="0"/>
              <a:t>(</a:t>
            </a:r>
            <a:r>
              <a:rPr lang="ko-KR" altLang="en-US" sz="4400" b="1" dirty="0" err="1" smtClean="0"/>
              <a:t>바쿠후</a:t>
            </a:r>
            <a:r>
              <a:rPr lang="en-US" altLang="ko-KR" sz="4400" b="1" dirty="0" smtClean="0"/>
              <a:t>)</a:t>
            </a:r>
            <a:r>
              <a:rPr lang="ko-KR" altLang="en-US" sz="4400" b="1" dirty="0" smtClean="0"/>
              <a:t>를 설치하여 운영한 시기</a:t>
            </a:r>
            <a:r>
              <a:rPr lang="en-US" altLang="ko-KR" sz="4400" b="1" dirty="0" smtClean="0"/>
              <a:t>(1603~1867)</a:t>
            </a:r>
            <a:r>
              <a:rPr lang="ko-KR" altLang="en-US" sz="4400" b="1" dirty="0" smtClean="0"/>
              <a:t> </a:t>
            </a:r>
            <a:endParaRPr lang="ko-KR" alt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postfiles.pstatic.net/20150803_248/bvb09korea_1438574349286calwO_JPEG/fa20130704a1a-.jpg?type=w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196752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 smtClean="0">
                <a:solidFill>
                  <a:srgbClr val="0000CC"/>
                </a:solidFill>
              </a:rPr>
              <a:t>-</a:t>
            </a:r>
            <a:r>
              <a:rPr lang="ko-KR" altLang="en-US" sz="4000" b="1" dirty="0" err="1" smtClean="0">
                <a:solidFill>
                  <a:srgbClr val="0000CC"/>
                </a:solidFill>
              </a:rPr>
              <a:t>세이이</a:t>
            </a:r>
            <a:r>
              <a:rPr lang="ko-KR" altLang="en-US" sz="4000" b="1" dirty="0" smtClean="0">
                <a:solidFill>
                  <a:srgbClr val="0000CC"/>
                </a:solidFill>
              </a:rPr>
              <a:t> </a:t>
            </a:r>
            <a:r>
              <a:rPr lang="ko-KR" altLang="en-US" sz="4000" b="1" dirty="0" err="1" smtClean="0">
                <a:solidFill>
                  <a:srgbClr val="0000CC"/>
                </a:solidFill>
              </a:rPr>
              <a:t>다이쇼군</a:t>
            </a:r>
            <a:endParaRPr lang="en-US" altLang="ko-KR" sz="4000" b="1" dirty="0" smtClean="0">
              <a:solidFill>
                <a:srgbClr val="0000CC"/>
              </a:solidFill>
            </a:endParaRPr>
          </a:p>
          <a:p>
            <a:r>
              <a:rPr lang="en-US" altLang="ko-KR" sz="4000" b="1" dirty="0" smtClean="0">
                <a:solidFill>
                  <a:srgbClr val="0000CC"/>
                </a:solidFill>
              </a:rPr>
              <a:t> </a:t>
            </a:r>
            <a:r>
              <a:rPr lang="en-US" altLang="ko-KR" sz="4000" dirty="0" smtClean="0"/>
              <a:t>: </a:t>
            </a:r>
            <a:r>
              <a:rPr lang="ko-KR" altLang="en-US" sz="4000" b="1" dirty="0" smtClean="0"/>
              <a:t>정이 대장군</a:t>
            </a:r>
            <a:endParaRPr lang="en-US" altLang="ko-KR" sz="4000" b="1" dirty="0" smtClean="0"/>
          </a:p>
          <a:p>
            <a:r>
              <a:rPr lang="en-US" altLang="ko-KR" sz="4000" b="1" dirty="0" smtClean="0"/>
              <a:t>  </a:t>
            </a:r>
            <a:r>
              <a:rPr lang="ko-KR" altLang="en-US" sz="4000" b="1" dirty="0" smtClean="0"/>
              <a:t>정치와 군사에 대한 전권을 장악한</a:t>
            </a:r>
            <a:endParaRPr lang="en-US" altLang="ko-KR" sz="4000" b="1" dirty="0" smtClean="0"/>
          </a:p>
          <a:p>
            <a:r>
              <a:rPr lang="en-US" altLang="ko-KR" sz="4000" b="1" dirty="0" smtClean="0"/>
              <a:t>  </a:t>
            </a:r>
            <a:r>
              <a:rPr lang="ko-KR" altLang="en-US" sz="4000" b="1" dirty="0" err="1" smtClean="0"/>
              <a:t>바쿠후</a:t>
            </a:r>
            <a:r>
              <a:rPr lang="en-US" altLang="ko-KR" sz="4000" b="1" dirty="0" smtClean="0"/>
              <a:t>(</a:t>
            </a:r>
            <a:r>
              <a:rPr lang="ko-KR" altLang="en-US" sz="4000" b="1" dirty="0" smtClean="0"/>
              <a:t>幕府</a:t>
            </a:r>
            <a:r>
              <a:rPr lang="en-US" altLang="ko-KR" sz="4000" b="1" dirty="0" smtClean="0"/>
              <a:t>) </a:t>
            </a:r>
            <a:r>
              <a:rPr lang="ko-KR" altLang="en-US" sz="4000" b="1" dirty="0" smtClean="0"/>
              <a:t>최고 실력자</a:t>
            </a:r>
            <a:r>
              <a:rPr lang="en-US" altLang="ko-KR" sz="4000" b="1" dirty="0" smtClean="0"/>
              <a:t>.</a:t>
            </a:r>
          </a:p>
          <a:p>
            <a:endParaRPr lang="en-US" altLang="ko-KR" sz="4000" b="1" dirty="0" smtClean="0"/>
          </a:p>
          <a:p>
            <a:r>
              <a:rPr lang="en-US" altLang="ko-KR" sz="4000" b="1" dirty="0" smtClean="0">
                <a:solidFill>
                  <a:srgbClr val="0000CC"/>
                </a:solidFill>
              </a:rPr>
              <a:t>-</a:t>
            </a:r>
            <a:r>
              <a:rPr lang="ko-KR" altLang="en-US" sz="4000" b="1" dirty="0" smtClean="0">
                <a:solidFill>
                  <a:srgbClr val="0000CC"/>
                </a:solidFill>
              </a:rPr>
              <a:t>봉건시대</a:t>
            </a:r>
            <a:endParaRPr lang="en-US" altLang="ko-KR" sz="4000" b="1" dirty="0" smtClean="0">
              <a:solidFill>
                <a:srgbClr val="0000CC"/>
              </a:solidFill>
            </a:endParaRPr>
          </a:p>
          <a:p>
            <a:r>
              <a:rPr lang="en-US" altLang="ko-KR" sz="4000" b="1" dirty="0" smtClean="0">
                <a:solidFill>
                  <a:srgbClr val="0000CC"/>
                </a:solidFill>
              </a:rPr>
              <a:t> </a:t>
            </a:r>
            <a:r>
              <a:rPr lang="en-US" altLang="ko-KR" sz="4000" b="1" dirty="0" smtClean="0"/>
              <a:t>:</a:t>
            </a:r>
            <a:r>
              <a:rPr lang="ko-KR" altLang="en-US" sz="4000" b="1" dirty="0" smtClean="0"/>
              <a:t> 국가의 권력구조가 기본적으로</a:t>
            </a:r>
            <a:endParaRPr lang="en-US" altLang="ko-KR" sz="4000" b="1" dirty="0" smtClean="0"/>
          </a:p>
          <a:p>
            <a:r>
              <a:rPr lang="en-US" altLang="ko-KR" sz="4000" b="1" dirty="0" smtClean="0"/>
              <a:t>  </a:t>
            </a:r>
            <a:r>
              <a:rPr lang="ko-KR" altLang="en-US" sz="4000" b="1" dirty="0" smtClean="0"/>
              <a:t>봉건적 주종관계</a:t>
            </a:r>
            <a:r>
              <a:rPr lang="en-US" altLang="ko-KR" sz="4000" b="1" dirty="0" smtClean="0"/>
              <a:t>(</a:t>
            </a:r>
            <a:r>
              <a:rPr lang="ko-KR" altLang="en-US" sz="4000" b="1" dirty="0" smtClean="0"/>
              <a:t>主從關係</a:t>
            </a:r>
            <a:r>
              <a:rPr lang="en-US" altLang="ko-KR" sz="4000" b="1" dirty="0" smtClean="0"/>
              <a:t>)</a:t>
            </a:r>
            <a:r>
              <a:rPr lang="ko-KR" altLang="en-US" sz="4000" b="1" dirty="0" smtClean="0"/>
              <a:t>에</a:t>
            </a:r>
            <a:endParaRPr lang="en-US" altLang="ko-KR" sz="4000" b="1" dirty="0" smtClean="0"/>
          </a:p>
          <a:p>
            <a:r>
              <a:rPr lang="en-US" altLang="ko-KR" sz="4000" b="1" dirty="0" smtClean="0"/>
              <a:t>  </a:t>
            </a:r>
            <a:r>
              <a:rPr lang="ko-KR" altLang="en-US" sz="4000" b="1" dirty="0" smtClean="0"/>
              <a:t>의하여 지배</a:t>
            </a:r>
            <a:endParaRPr lang="ko-KR" altLang="en-US" sz="4000" b="1" dirty="0" smtClean="0">
              <a:solidFill>
                <a:srgbClr val="0000CC"/>
              </a:solidFill>
            </a:endParaRPr>
          </a:p>
          <a:p>
            <a:endParaRPr lang="en-US" altLang="ko-KR" b="1" dirty="0" smtClean="0"/>
          </a:p>
          <a:p>
            <a:r>
              <a:rPr lang="en-US" altLang="ko-KR" b="1" dirty="0" smtClean="0"/>
              <a:t>                         </a:t>
            </a:r>
            <a:endParaRPr lang="ko-KR" alt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4624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>
                <a:solidFill>
                  <a:srgbClr val="FF0000"/>
                </a:solidFill>
              </a:rPr>
              <a:t>에도</a:t>
            </a:r>
            <a:r>
              <a:rPr lang="ko-KR" altLang="en-US" sz="6600" b="1" dirty="0" smtClean="0"/>
              <a:t> 시대란</a:t>
            </a:r>
            <a:r>
              <a:rPr lang="en-US" altLang="ko-KR" sz="6600" b="1" dirty="0" smtClean="0"/>
              <a:t>?</a:t>
            </a:r>
            <a:endParaRPr lang="ko-KR" altLang="en-U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postfiles.pstatic.net/20130622_130/michael21c_1371878301303DajBg_JPEG/1.jpg?type=w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err="1" smtClean="0">
                <a:solidFill>
                  <a:srgbClr val="FF0000"/>
                </a:solidFill>
              </a:rPr>
              <a:t>에도</a:t>
            </a:r>
            <a:r>
              <a:rPr lang="ko-KR" altLang="en-US" sz="6600" b="1" dirty="0" err="1" smtClean="0"/>
              <a:t>는</a:t>
            </a:r>
            <a:r>
              <a:rPr lang="ko-KR" altLang="en-US" sz="6600" b="1" dirty="0" smtClean="0"/>
              <a:t> 지금의 어디</a:t>
            </a:r>
            <a:r>
              <a:rPr lang="en-US" altLang="ko-KR" sz="6600" b="1" dirty="0" smtClean="0"/>
              <a:t>?</a:t>
            </a:r>
            <a:endParaRPr lang="ko-KR" altLang="en-US" sz="6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75656" y="2250738"/>
            <a:ext cx="59046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b="1" dirty="0" smtClean="0"/>
              <a:t>에도</a:t>
            </a:r>
            <a:r>
              <a:rPr lang="en-US" altLang="ko-KR" sz="6000" b="1" dirty="0" smtClean="0"/>
              <a:t>(</a:t>
            </a:r>
            <a:r>
              <a:rPr lang="ko-KR" altLang="en-US" sz="6000" b="1" dirty="0" smtClean="0"/>
              <a:t>江戶</a:t>
            </a:r>
            <a:r>
              <a:rPr lang="en-US" altLang="ko-KR" sz="6000" b="1" dirty="0" smtClean="0"/>
              <a:t>)</a:t>
            </a:r>
          </a:p>
          <a:p>
            <a:r>
              <a:rPr lang="en-US" altLang="ko-KR" sz="6000" b="1" dirty="0" smtClean="0"/>
              <a:t>=</a:t>
            </a:r>
            <a:r>
              <a:rPr lang="ko-KR" altLang="en-US" sz="6000" b="1" dirty="0" smtClean="0"/>
              <a:t>현재 도쿄</a:t>
            </a:r>
            <a:r>
              <a:rPr lang="en-US" altLang="ko-KR" sz="6000" b="1" dirty="0" smtClean="0"/>
              <a:t>(</a:t>
            </a:r>
            <a:r>
              <a:rPr lang="ko-KR" altLang="en-US" sz="6000" b="1" dirty="0" smtClean="0"/>
              <a:t>東京</a:t>
            </a:r>
            <a:r>
              <a:rPr lang="en-US" altLang="ko-KR" sz="6000" b="1" dirty="0" smtClean="0"/>
              <a:t>)</a:t>
            </a:r>
            <a:endParaRPr lang="ko-KR" altLang="en-US" sz="6000" dirty="0"/>
          </a:p>
        </p:txBody>
      </p:sp>
      <p:sp>
        <p:nvSpPr>
          <p:cNvPr id="7" name="도넛 6"/>
          <p:cNvSpPr/>
          <p:nvPr/>
        </p:nvSpPr>
        <p:spPr>
          <a:xfrm>
            <a:off x="6588224" y="4725144"/>
            <a:ext cx="1656184" cy="792088"/>
          </a:xfrm>
          <a:prstGeom prst="don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600" b="1" dirty="0" smtClean="0">
                <a:solidFill>
                  <a:srgbClr val="FF0000"/>
                </a:solidFill>
              </a:rPr>
              <a:t>에도</a:t>
            </a:r>
            <a:r>
              <a:rPr lang="ko-KR" altLang="en-US" sz="6600" b="1" dirty="0" smtClean="0"/>
              <a:t> </a:t>
            </a:r>
            <a:r>
              <a:rPr lang="ko-KR" altLang="en-US" sz="6600" b="1" dirty="0" smtClean="0">
                <a:solidFill>
                  <a:srgbClr val="FF0000"/>
                </a:solidFill>
              </a:rPr>
              <a:t>막부</a:t>
            </a:r>
            <a:r>
              <a:rPr lang="ko-KR" altLang="en-US" sz="6600" b="1" dirty="0" smtClean="0"/>
              <a:t> 힘의 원천</a:t>
            </a:r>
            <a:endParaRPr lang="ko-KR" altLang="en-US" sz="6600" b="1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268710"/>
            <a:ext cx="8892480" cy="3960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52292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 smtClean="0"/>
              <a:t>800</a:t>
            </a:r>
            <a:r>
              <a:rPr lang="ko-KR" altLang="en-US" sz="5400" b="1" dirty="0" err="1" smtClean="0"/>
              <a:t>만명</a:t>
            </a:r>
            <a:r>
              <a:rPr lang="en-US" altLang="ko-KR" sz="5400" b="1" dirty="0" smtClean="0"/>
              <a:t>(</a:t>
            </a:r>
            <a:r>
              <a:rPr lang="ko-KR" altLang="en-US" sz="5400" b="1" dirty="0" smtClean="0"/>
              <a:t>쌀 </a:t>
            </a:r>
            <a:r>
              <a:rPr lang="en-US" altLang="ko-KR" sz="5400" b="1" dirty="0" smtClean="0"/>
              <a:t>700</a:t>
            </a:r>
            <a:r>
              <a:rPr lang="ko-KR" altLang="en-US" sz="5400" b="1" dirty="0" smtClean="0"/>
              <a:t>만석</a:t>
            </a:r>
            <a:r>
              <a:rPr lang="en-US" altLang="ko-KR" sz="5400" b="1" dirty="0" smtClean="0"/>
              <a:t>)</a:t>
            </a:r>
            <a:r>
              <a:rPr lang="ko-KR" altLang="en-US" sz="5400" b="1" dirty="0" smtClean="0"/>
              <a:t>의 </a:t>
            </a:r>
            <a:endParaRPr lang="en-US" altLang="ko-KR" sz="5400" b="1" dirty="0" smtClean="0"/>
          </a:p>
          <a:p>
            <a:pPr algn="ctr"/>
            <a:r>
              <a:rPr lang="ko-KR" altLang="en-US" sz="5400" b="1" dirty="0" smtClean="0"/>
              <a:t>영지 관할</a:t>
            </a:r>
            <a:endParaRPr lang="ko-KR" altLang="en-US" sz="5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365104"/>
            <a:ext cx="2627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 err="1" smtClean="0">
                <a:solidFill>
                  <a:srgbClr val="0000CC"/>
                </a:solidFill>
              </a:rPr>
              <a:t>나가사키</a:t>
            </a:r>
            <a:endParaRPr lang="ko-KR" altLang="en-US" sz="4000" b="1" dirty="0">
              <a:solidFill>
                <a:srgbClr val="0000CC"/>
              </a:solidFill>
            </a:endParaRPr>
          </a:p>
        </p:txBody>
      </p:sp>
      <p:sp>
        <p:nvSpPr>
          <p:cNvPr id="7" name="모서리가 둥근 사각형 설명선 6"/>
          <p:cNvSpPr/>
          <p:nvPr/>
        </p:nvSpPr>
        <p:spPr>
          <a:xfrm>
            <a:off x="971600" y="1484784"/>
            <a:ext cx="7488832" cy="2808312"/>
          </a:xfrm>
          <a:prstGeom prst="wedgeRoundRectCallout">
            <a:avLst>
              <a:gd name="adj1" fmla="val -30157"/>
              <a:gd name="adj2" fmla="val 60724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ko-KR" sz="4000" b="1" dirty="0" smtClean="0"/>
          </a:p>
          <a:p>
            <a:pPr algn="ctr"/>
            <a:r>
              <a:rPr lang="ko-KR" altLang="en-US" sz="4000" b="1" dirty="0" smtClean="0"/>
              <a:t>국제 교역의 중심지</a:t>
            </a:r>
            <a:endParaRPr lang="en-US" altLang="ko-KR" sz="4000" b="1" dirty="0" smtClean="0"/>
          </a:p>
          <a:p>
            <a:pPr algn="ctr"/>
            <a:r>
              <a:rPr lang="en-US" altLang="ko-KR" sz="4000" b="1" dirty="0" smtClean="0"/>
              <a:t>‘</a:t>
            </a:r>
            <a:r>
              <a:rPr lang="ko-KR" altLang="en-US" sz="4000" b="1" dirty="0" err="1" smtClean="0"/>
              <a:t>나가사키</a:t>
            </a:r>
            <a:r>
              <a:rPr lang="en-US" altLang="ko-KR" sz="4000" b="1" dirty="0" smtClean="0"/>
              <a:t>’</a:t>
            </a:r>
            <a:r>
              <a:rPr lang="ko-KR" altLang="en-US" sz="4000" b="1" dirty="0" smtClean="0"/>
              <a:t>지배</a:t>
            </a:r>
            <a:endParaRPr lang="en-US" altLang="ko-KR" sz="4000" b="1" dirty="0" smtClean="0"/>
          </a:p>
          <a:p>
            <a:pPr algn="ctr"/>
            <a:r>
              <a:rPr lang="ko-KR" altLang="en-US" sz="4000" b="1" dirty="0" smtClean="0"/>
              <a:t>네덜란드</a:t>
            </a:r>
            <a:r>
              <a:rPr lang="en-US" altLang="ko-KR" sz="4000" b="1" dirty="0" smtClean="0"/>
              <a:t>, </a:t>
            </a:r>
            <a:r>
              <a:rPr lang="ko-KR" altLang="en-US" sz="4000" b="1" dirty="0" smtClean="0"/>
              <a:t>청나라와의 </a:t>
            </a:r>
            <a:r>
              <a:rPr lang="ko-KR" altLang="en-US" sz="4000" b="1" dirty="0" smtClean="0">
                <a:solidFill>
                  <a:srgbClr val="0000CC"/>
                </a:solidFill>
              </a:rPr>
              <a:t>교역</a:t>
            </a:r>
            <a:r>
              <a:rPr lang="ko-KR" altLang="en-US" sz="4000" b="1" dirty="0" smtClean="0"/>
              <a:t>으로 생긴 </a:t>
            </a:r>
            <a:r>
              <a:rPr lang="ko-KR" altLang="en-US" sz="4000" b="1" dirty="0" smtClean="0">
                <a:solidFill>
                  <a:srgbClr val="0000CC"/>
                </a:solidFill>
              </a:rPr>
              <a:t>이익 독점</a:t>
            </a:r>
            <a:endParaRPr lang="en-US" altLang="ko-KR" sz="4000" b="1" dirty="0" smtClean="0">
              <a:solidFill>
                <a:srgbClr val="0000CC"/>
              </a:solidFill>
            </a:endParaRPr>
          </a:p>
          <a:p>
            <a:pPr algn="ctr"/>
            <a:endParaRPr lang="ko-KR" alt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9083</TotalTime>
  <Words>807</Words>
  <Application>Microsoft Office PowerPoint</Application>
  <PresentationFormat>화면 슬라이드 쇼(4:3)</PresentationFormat>
  <Paragraphs>216</Paragraphs>
  <Slides>35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35</vt:i4>
      </vt:variant>
    </vt:vector>
  </HeadingPairs>
  <TitlesOfParts>
    <vt:vector size="36" baseType="lpstr">
      <vt:lpstr>Office 테마</vt:lpstr>
      <vt:lpstr> 근세시대의 경제 -에도 시대 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에도 막부 힘의 원천</vt:lpstr>
      <vt:lpstr>슬라이드 10</vt:lpstr>
      <vt:lpstr>에도 막부 힘의 원천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참근 교대제</vt:lpstr>
      <vt:lpstr>참근 교대제</vt:lpstr>
      <vt:lpstr>참근 교대제 관련 영상</vt:lpstr>
      <vt:lpstr>막부 중흥의 시조</vt:lpstr>
      <vt:lpstr>교호의 개혁?</vt:lpstr>
      <vt:lpstr>교호의 개혁</vt:lpstr>
      <vt:lpstr>3도(三都)</vt:lpstr>
      <vt:lpstr>슬라이드 27</vt:lpstr>
      <vt:lpstr>슬라이드 28</vt:lpstr>
      <vt:lpstr>조카마치?</vt:lpstr>
      <vt:lpstr>조카마치?</vt:lpstr>
      <vt:lpstr>슬라이드 31</vt:lpstr>
      <vt:lpstr>겐로쿠 시대</vt:lpstr>
      <vt:lpstr>슬라이드 33</vt:lpstr>
      <vt:lpstr>에도시대 영상</vt:lpstr>
      <vt:lpstr>슬라이드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근세시대의 경제 -에도 시대</dc:title>
  <dc:creator>samsung</dc:creator>
  <cp:lastModifiedBy>samsung</cp:lastModifiedBy>
  <cp:revision>165</cp:revision>
  <dcterms:created xsi:type="dcterms:W3CDTF">2018-09-30T13:20:14Z</dcterms:created>
  <dcterms:modified xsi:type="dcterms:W3CDTF">2018-11-05T14:20:05Z</dcterms:modified>
</cp:coreProperties>
</file>