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9" r:id="rId2"/>
    <p:sldId id="256" r:id="rId3"/>
    <p:sldId id="264" r:id="rId4"/>
    <p:sldId id="257" r:id="rId5"/>
    <p:sldId id="266" r:id="rId6"/>
    <p:sldId id="270" r:id="rId7"/>
    <p:sldId id="268" r:id="rId8"/>
    <p:sldId id="261" r:id="rId9"/>
    <p:sldId id="275" r:id="rId10"/>
    <p:sldId id="269" r:id="rId11"/>
    <p:sldId id="276" r:id="rId12"/>
    <p:sldId id="277" r:id="rId13"/>
    <p:sldId id="278" r:id="rId14"/>
    <p:sldId id="273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F7FD"/>
    <a:srgbClr val="23A3CB"/>
    <a:srgbClr val="03D7ED"/>
    <a:srgbClr val="F7F9F1"/>
    <a:srgbClr val="11BBBF"/>
    <a:srgbClr val="F9CFDC"/>
    <a:srgbClr val="F4AAC1"/>
    <a:srgbClr val="EBF9FF"/>
    <a:srgbClr val="CBBFBF"/>
    <a:srgbClr val="D6FE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8" autoAdjust="0"/>
    <p:restoredTop sz="94660"/>
  </p:normalViewPr>
  <p:slideViewPr>
    <p:cSldViewPr>
      <p:cViewPr>
        <p:scale>
          <a:sx n="94" d="100"/>
          <a:sy n="94" d="100"/>
        </p:scale>
        <p:origin x="-46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전쟁전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대외수출</c:v>
                </c:pt>
                <c:pt idx="1">
                  <c:v>공업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전쟁후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대외수출</c:v>
                </c:pt>
                <c:pt idx="1">
                  <c:v>공업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  <c:axId val="129076608"/>
        <c:axId val="129090688"/>
      </c:barChart>
      <c:catAx>
        <c:axId val="129076608"/>
        <c:scaling>
          <c:orientation val="minMax"/>
        </c:scaling>
        <c:axPos val="b"/>
        <c:tickLblPos val="nextTo"/>
        <c:crossAx val="129090688"/>
        <c:crosses val="autoZero"/>
        <c:auto val="1"/>
        <c:lblAlgn val="ctr"/>
        <c:lblOffset val="100"/>
      </c:catAx>
      <c:valAx>
        <c:axId val="129090688"/>
        <c:scaling>
          <c:orientation val="minMax"/>
        </c:scaling>
        <c:axPos val="l"/>
        <c:majorGridlines/>
        <c:numFmt formatCode="General" sourceLinked="1"/>
        <c:tickLblPos val="nextTo"/>
        <c:crossAx val="1290766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55188-5D3A-4D61-8250-F1C3FBBD7EFD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3625F-970A-4397-97FA-C0FDD98145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7376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다음으로는 평가절차입니다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우선 발달사를 보시고 </a:t>
            </a:r>
            <a:r>
              <a:rPr lang="ko-KR" altLang="en-US" dirty="0" err="1" smtClean="0"/>
              <a:t>그다음</a:t>
            </a:r>
            <a:r>
              <a:rPr lang="ko-KR" altLang="en-US" dirty="0" smtClean="0"/>
              <a:t> 신경학 및 신경심리학적 사정을 보시겠습니다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482E9-BBEB-4357-AAC0-79468CB2869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9556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32BF-291E-4D12-A64F-CCAFB61866D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37B8-460C-4F0B-AAC4-5EA3E1D2723B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8033-7929-4F91-B692-2DC4E40379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다이쇼</a:t>
            </a:r>
            <a:r>
              <a:rPr lang="ko-KR" altLang="en-US" dirty="0" smtClean="0"/>
              <a:t> 시대의 소비문화 발전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             5</a:t>
            </a:r>
            <a:r>
              <a:rPr lang="ko-KR" altLang="en-US" dirty="0" smtClean="0">
                <a:solidFill>
                  <a:schemeClr val="tx1"/>
                </a:solidFill>
              </a:rPr>
              <a:t>조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3995318" y="2124686"/>
            <a:ext cx="790996" cy="7909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3995318" y="3312628"/>
            <a:ext cx="790996" cy="7909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14810" y="2056147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 smtClean="0">
                <a:solidFill>
                  <a:schemeClr val="bg1"/>
                </a:solidFill>
              </a:rPr>
              <a:t>1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5881" y="3262519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 smtClean="0">
                <a:solidFill>
                  <a:schemeClr val="bg1"/>
                </a:solidFill>
              </a:rPr>
              <a:t>2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2357430"/>
            <a:ext cx="204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latin typeface="+mn-ea"/>
              </a:rPr>
              <a:t>쌀소동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1004" y="363006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+mn-ea"/>
              </a:rPr>
              <a:t>관동대지진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6064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</a:rPr>
              <a:t>역사적 큰 사건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solidFill>
                  <a:schemeClr val="bg1"/>
                </a:solidFill>
              </a:rPr>
              <a:t>쌀소동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527" y="701407"/>
            <a:ext cx="3056280" cy="24769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60698"/>
            <a:ext cx="4968552" cy="231744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23527" y="59107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rgbClr val="23A3CB"/>
                </a:solidFill>
              </a:rPr>
              <a:t>☞ </a:t>
            </a:r>
            <a:r>
              <a:rPr lang="en-US" altLang="ko-KR" sz="1200" dirty="0" smtClean="0">
                <a:solidFill>
                  <a:srgbClr val="23A3CB"/>
                </a:solidFill>
              </a:rPr>
              <a:t>1918</a:t>
            </a:r>
            <a:r>
              <a:rPr lang="ko-KR" altLang="en-US" sz="1200" dirty="0">
                <a:solidFill>
                  <a:srgbClr val="23A3CB"/>
                </a:solidFill>
              </a:rPr>
              <a:t>년 </a:t>
            </a:r>
            <a:endParaRPr lang="en-US" altLang="ko-KR" sz="1200" dirty="0" smtClean="0">
              <a:solidFill>
                <a:srgbClr val="23A3CB"/>
              </a:solidFill>
            </a:endParaRPr>
          </a:p>
          <a:p>
            <a:r>
              <a:rPr lang="ko-KR" altLang="en-US" sz="1200" dirty="0" smtClean="0">
                <a:solidFill>
                  <a:srgbClr val="23A3CB"/>
                </a:solidFill>
              </a:rPr>
              <a:t>쌀 소동으로 </a:t>
            </a:r>
            <a:r>
              <a:rPr lang="ko-KR" altLang="en-US" sz="1200" dirty="0">
                <a:solidFill>
                  <a:srgbClr val="23A3CB"/>
                </a:solidFill>
              </a:rPr>
              <a:t>인하여 불타버린 </a:t>
            </a:r>
            <a:r>
              <a:rPr lang="ko-KR" altLang="en-US" sz="1200" dirty="0" err="1">
                <a:solidFill>
                  <a:srgbClr val="23A3CB"/>
                </a:solidFill>
              </a:rPr>
              <a:t>스즈키</a:t>
            </a:r>
            <a:r>
              <a:rPr lang="ko-KR" altLang="en-US" sz="1200" dirty="0">
                <a:solidFill>
                  <a:srgbClr val="23A3CB"/>
                </a:solidFill>
              </a:rPr>
              <a:t> 재벌 본사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296" y="409019"/>
            <a:ext cx="3104704" cy="430536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670376" y="471942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rgbClr val="23A3CB"/>
                </a:solidFill>
              </a:rPr>
              <a:t>☞ </a:t>
            </a:r>
            <a:r>
              <a:rPr lang="ko-KR" altLang="en-US" sz="1200" dirty="0" err="1" smtClean="0">
                <a:solidFill>
                  <a:srgbClr val="23A3CB"/>
                </a:solidFill>
              </a:rPr>
              <a:t>쌀소동</a:t>
            </a:r>
            <a:r>
              <a:rPr lang="ko-KR" altLang="en-US" sz="1200" dirty="0" smtClean="0">
                <a:solidFill>
                  <a:srgbClr val="23A3CB"/>
                </a:solidFill>
              </a:rPr>
              <a:t> 당시 내각총리대신</a:t>
            </a:r>
            <a:endParaRPr lang="en-US" altLang="ko-KR" sz="1200" dirty="0" smtClean="0">
              <a:solidFill>
                <a:srgbClr val="23A3CB"/>
              </a:solidFill>
            </a:endParaRPr>
          </a:p>
          <a:p>
            <a:r>
              <a:rPr lang="ko-KR" altLang="en-US" sz="1200" dirty="0" err="1" smtClean="0">
                <a:solidFill>
                  <a:srgbClr val="23A3CB"/>
                </a:solidFill>
              </a:rPr>
              <a:t>데라우치</a:t>
            </a:r>
            <a:r>
              <a:rPr lang="ko-KR" altLang="en-US" sz="1200" dirty="0" smtClean="0">
                <a:solidFill>
                  <a:srgbClr val="23A3CB"/>
                </a:solidFill>
              </a:rPr>
              <a:t> </a:t>
            </a:r>
            <a:r>
              <a:rPr lang="ko-KR" altLang="en-US" sz="1200" dirty="0" err="1">
                <a:solidFill>
                  <a:srgbClr val="23A3CB"/>
                </a:solidFill>
              </a:rPr>
              <a:t>마사타케</a:t>
            </a:r>
            <a:endParaRPr lang="ko-KR" altLang="en-US" sz="1200" dirty="0">
              <a:solidFill>
                <a:srgbClr val="23A3CB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83519" y="3178343"/>
            <a:ext cx="1217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23A3CB"/>
                </a:solidFill>
              </a:rPr>
              <a:t>☞ </a:t>
            </a:r>
            <a:r>
              <a:rPr lang="ko-KR" altLang="en-US" sz="1200" dirty="0" err="1" smtClean="0">
                <a:solidFill>
                  <a:srgbClr val="23A3CB"/>
                </a:solidFill>
              </a:rPr>
              <a:t>쌀소동</a:t>
            </a:r>
            <a:r>
              <a:rPr lang="ko-KR" altLang="en-US" sz="1200" dirty="0" smtClean="0">
                <a:solidFill>
                  <a:srgbClr val="23A3CB"/>
                </a:solidFill>
              </a:rPr>
              <a:t> 기사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9149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76" y="2976617"/>
            <a:ext cx="3907110" cy="29432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28600"/>
            <a:ext cx="5238750" cy="2714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</a:rPr>
              <a:t>관동대지진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73836456" descr="EMB000016800d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598" y="3140968"/>
            <a:ext cx="4478815" cy="29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969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bg1"/>
                </a:solidFill>
              </a:rPr>
              <a:t>관동대지진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339752" y="3501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>
                <a:solidFill>
                  <a:srgbClr val="23A3CB"/>
                </a:solidFill>
              </a:rPr>
              <a:t>https://www.youtube.com/watch?v=KTTkiWDBEs8</a:t>
            </a:r>
          </a:p>
          <a:p>
            <a:pPr fontAlgn="base"/>
            <a:r>
              <a:rPr lang="en-US" altLang="ko-KR" dirty="0">
                <a:solidFill>
                  <a:srgbClr val="23A3CB"/>
                </a:solidFill>
              </a:rPr>
              <a:t>☞</a:t>
            </a:r>
            <a:r>
              <a:rPr lang="ko-KR" altLang="en-US" dirty="0" err="1">
                <a:solidFill>
                  <a:srgbClr val="23A3CB"/>
                </a:solidFill>
              </a:rPr>
              <a:t>관동대지진에관한영상</a:t>
            </a:r>
            <a:r>
              <a:rPr lang="en-US" altLang="ko-KR" dirty="0">
                <a:solidFill>
                  <a:srgbClr val="23A3CB"/>
                </a:solidFill>
              </a:rPr>
              <a:t>(</a:t>
            </a:r>
            <a:r>
              <a:rPr lang="ko-KR" altLang="en-US" dirty="0" err="1">
                <a:solidFill>
                  <a:srgbClr val="23A3CB"/>
                </a:solidFill>
              </a:rPr>
              <a:t>다큐</a:t>
            </a:r>
            <a:r>
              <a:rPr lang="en-US" altLang="ko-KR" dirty="0">
                <a:solidFill>
                  <a:srgbClr val="23A3CB"/>
                </a:solidFill>
              </a:rPr>
              <a:t>)</a:t>
            </a:r>
            <a:endParaRPr lang="ko-KR" altLang="en-US" dirty="0">
              <a:solidFill>
                <a:srgbClr val="23A3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53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이등변 삼각형 4"/>
          <p:cNvSpPr/>
          <p:nvPr/>
        </p:nvSpPr>
        <p:spPr>
          <a:xfrm rot="10800000">
            <a:off x="428596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/>
          <p:cNvSpPr/>
          <p:nvPr/>
        </p:nvSpPr>
        <p:spPr>
          <a:xfrm rot="10800000">
            <a:off x="1414736" y="36301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/>
          <p:cNvSpPr/>
          <p:nvPr/>
        </p:nvSpPr>
        <p:spPr>
          <a:xfrm>
            <a:off x="3428992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/>
          <p:cNvSpPr/>
          <p:nvPr/>
        </p:nvSpPr>
        <p:spPr>
          <a:xfrm rot="10800000">
            <a:off x="3857620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이등변 삼각형 33"/>
          <p:cNvSpPr/>
          <p:nvPr/>
        </p:nvSpPr>
        <p:spPr>
          <a:xfrm>
            <a:off x="4286248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이등변 삼각형 34"/>
          <p:cNvSpPr/>
          <p:nvPr/>
        </p:nvSpPr>
        <p:spPr>
          <a:xfrm rot="10800000">
            <a:off x="4714876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이등변 삼각형 35"/>
          <p:cNvSpPr/>
          <p:nvPr/>
        </p:nvSpPr>
        <p:spPr>
          <a:xfrm>
            <a:off x="5143504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이등변 삼각형 36"/>
          <p:cNvSpPr/>
          <p:nvPr/>
        </p:nvSpPr>
        <p:spPr>
          <a:xfrm rot="10800000">
            <a:off x="5572132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이등변 삼각형 37"/>
          <p:cNvSpPr/>
          <p:nvPr/>
        </p:nvSpPr>
        <p:spPr>
          <a:xfrm>
            <a:off x="6000760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이등변 삼각형 38"/>
          <p:cNvSpPr/>
          <p:nvPr/>
        </p:nvSpPr>
        <p:spPr>
          <a:xfrm rot="10800000">
            <a:off x="6429388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이등변 삼각형 39"/>
          <p:cNvSpPr/>
          <p:nvPr/>
        </p:nvSpPr>
        <p:spPr>
          <a:xfrm>
            <a:off x="6858016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이등변 삼각형 40"/>
          <p:cNvSpPr/>
          <p:nvPr/>
        </p:nvSpPr>
        <p:spPr>
          <a:xfrm rot="10800000">
            <a:off x="7286644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/>
          <p:cNvSpPr/>
          <p:nvPr/>
        </p:nvSpPr>
        <p:spPr>
          <a:xfrm>
            <a:off x="7715272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이등변 삼각형 42"/>
          <p:cNvSpPr/>
          <p:nvPr/>
        </p:nvSpPr>
        <p:spPr>
          <a:xfrm rot="10800000">
            <a:off x="8143900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>
            <a:off x="8572528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>
            <a:off x="0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이등변 삼각형 46"/>
          <p:cNvSpPr/>
          <p:nvPr/>
        </p:nvSpPr>
        <p:spPr>
          <a:xfrm>
            <a:off x="857224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이등변 삼각형 47"/>
          <p:cNvSpPr/>
          <p:nvPr/>
        </p:nvSpPr>
        <p:spPr>
          <a:xfrm rot="10800000">
            <a:off x="1285852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이등변 삼각형 48"/>
          <p:cNvSpPr/>
          <p:nvPr/>
        </p:nvSpPr>
        <p:spPr>
          <a:xfrm>
            <a:off x="1714480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이등변 삼각형 49"/>
          <p:cNvSpPr/>
          <p:nvPr/>
        </p:nvSpPr>
        <p:spPr>
          <a:xfrm rot="10800000">
            <a:off x="2143108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이등변 삼각형 50"/>
          <p:cNvSpPr/>
          <p:nvPr/>
        </p:nvSpPr>
        <p:spPr>
          <a:xfrm>
            <a:off x="2571736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이등변 삼각형 51"/>
          <p:cNvSpPr/>
          <p:nvPr/>
        </p:nvSpPr>
        <p:spPr>
          <a:xfrm rot="10800000">
            <a:off x="3000364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이등변 삼각형 52"/>
          <p:cNvSpPr/>
          <p:nvPr/>
        </p:nvSpPr>
        <p:spPr>
          <a:xfrm>
            <a:off x="3428992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이등변 삼각형 53"/>
          <p:cNvSpPr/>
          <p:nvPr/>
        </p:nvSpPr>
        <p:spPr>
          <a:xfrm rot="10800000">
            <a:off x="3857620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이등변 삼각형 54"/>
          <p:cNvSpPr/>
          <p:nvPr/>
        </p:nvSpPr>
        <p:spPr>
          <a:xfrm>
            <a:off x="4286248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이등변 삼각형 55"/>
          <p:cNvSpPr/>
          <p:nvPr/>
        </p:nvSpPr>
        <p:spPr>
          <a:xfrm rot="10800000">
            <a:off x="4714876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이등변 삼각형 56"/>
          <p:cNvSpPr/>
          <p:nvPr/>
        </p:nvSpPr>
        <p:spPr>
          <a:xfrm>
            <a:off x="5143504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이등변 삼각형 61"/>
          <p:cNvSpPr/>
          <p:nvPr/>
        </p:nvSpPr>
        <p:spPr>
          <a:xfrm rot="10800000">
            <a:off x="5572132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이등변 삼각형 62"/>
          <p:cNvSpPr/>
          <p:nvPr/>
        </p:nvSpPr>
        <p:spPr>
          <a:xfrm>
            <a:off x="6000760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이등변 삼각형 63"/>
          <p:cNvSpPr/>
          <p:nvPr/>
        </p:nvSpPr>
        <p:spPr>
          <a:xfrm rot="10800000">
            <a:off x="6429388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이등변 삼각형 64"/>
          <p:cNvSpPr/>
          <p:nvPr/>
        </p:nvSpPr>
        <p:spPr>
          <a:xfrm>
            <a:off x="6858016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이등변 삼각형 65"/>
          <p:cNvSpPr/>
          <p:nvPr/>
        </p:nvSpPr>
        <p:spPr>
          <a:xfrm rot="10800000">
            <a:off x="7286644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이등변 삼각형 66"/>
          <p:cNvSpPr/>
          <p:nvPr/>
        </p:nvSpPr>
        <p:spPr>
          <a:xfrm>
            <a:off x="7715272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이등변 삼각형 67"/>
          <p:cNvSpPr/>
          <p:nvPr/>
        </p:nvSpPr>
        <p:spPr>
          <a:xfrm rot="10800000">
            <a:off x="8143900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이등변 삼각형 68"/>
          <p:cNvSpPr/>
          <p:nvPr/>
        </p:nvSpPr>
        <p:spPr>
          <a:xfrm>
            <a:off x="8572528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5000628" y="2143116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MD개성체" pitchFamily="18" charset="-127"/>
                <a:ea typeface="MD개성체" pitchFamily="18" charset="-127"/>
              </a:rPr>
              <a:t>부정적</a:t>
            </a:r>
            <a:endParaRPr lang="en-US" altLang="ko-KR" sz="3600" dirty="0" smtClean="0">
              <a:solidFill>
                <a:schemeClr val="bg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  <a:latin typeface="MD개성체" pitchFamily="18" charset="-127"/>
                <a:ea typeface="MD개성체" pitchFamily="18" charset="-127"/>
              </a:rPr>
              <a:t> 전망</a:t>
            </a:r>
            <a:endParaRPr lang="en-US" altLang="ko-KR" sz="3600" dirty="0" smtClean="0">
              <a:solidFill>
                <a:schemeClr val="bg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86182" y="2143116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MD개성체" pitchFamily="18" charset="-127"/>
                <a:ea typeface="MD개성체" pitchFamily="18" charset="-127"/>
              </a:rPr>
              <a:t>성공 </a:t>
            </a:r>
            <a:endParaRPr lang="en-US" altLang="ko-KR" sz="3600" b="1" dirty="0" smtClean="0">
              <a:solidFill>
                <a:schemeClr val="bg1"/>
              </a:solidFill>
              <a:latin typeface="MD개성체" pitchFamily="18" charset="-127"/>
              <a:ea typeface="MD개성체" pitchFamily="18" charset="-127"/>
            </a:endParaRPr>
          </a:p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MD개성체" pitchFamily="18" charset="-127"/>
                <a:ea typeface="MD개성체" pitchFamily="18" charset="-127"/>
              </a:rPr>
              <a:t>비밀</a:t>
            </a:r>
            <a:endParaRPr lang="en-US" altLang="ko-KR" sz="3600" b="1" dirty="0" smtClean="0">
              <a:solidFill>
                <a:schemeClr val="bg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1214414" y="2015193"/>
            <a:ext cx="6984776" cy="3744416"/>
          </a:xfrm>
          <a:prstGeom prst="roundRect">
            <a:avLst/>
          </a:prstGeom>
          <a:solidFill>
            <a:srgbClr val="03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ko-KR" dirty="0"/>
          </a:p>
        </p:txBody>
      </p:sp>
      <p:sp>
        <p:nvSpPr>
          <p:cNvPr id="2" name="TextBox 1"/>
          <p:cNvSpPr txBox="1"/>
          <p:nvPr/>
        </p:nvSpPr>
        <p:spPr>
          <a:xfrm>
            <a:off x="1607339" y="2317740"/>
            <a:ext cx="6107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US" altLang="ko-KR" dirty="0" smtClean="0">
              <a:solidFill>
                <a:srgbClr val="F7F9F1"/>
              </a:solidFill>
            </a:endParaRPr>
          </a:p>
          <a:p>
            <a:pPr fontAlgn="base"/>
            <a:r>
              <a:rPr lang="ko-KR" altLang="en-US" dirty="0" err="1" smtClean="0">
                <a:solidFill>
                  <a:srgbClr val="F7F9F1"/>
                </a:solidFill>
              </a:rPr>
              <a:t>다이쇼</a:t>
            </a:r>
            <a:r>
              <a:rPr lang="ko-KR" altLang="en-US" dirty="0" smtClean="0">
                <a:solidFill>
                  <a:srgbClr val="F7F9F1"/>
                </a:solidFill>
              </a:rPr>
              <a:t> </a:t>
            </a:r>
            <a:r>
              <a:rPr lang="ko-KR" altLang="en-US" dirty="0">
                <a:solidFill>
                  <a:srgbClr val="F7F9F1"/>
                </a:solidFill>
              </a:rPr>
              <a:t>데모크라시</a:t>
            </a:r>
            <a:r>
              <a:rPr lang="en-US" altLang="ko-KR" dirty="0">
                <a:solidFill>
                  <a:srgbClr val="F7F9F1"/>
                </a:solidFill>
              </a:rPr>
              <a:t>(</a:t>
            </a:r>
            <a:r>
              <a:rPr lang="ko-KR" altLang="en-US" dirty="0">
                <a:solidFill>
                  <a:srgbClr val="F7F9F1"/>
                </a:solidFill>
              </a:rPr>
              <a:t>데모크라시가 제국 일본을 동요시켰다</a:t>
            </a:r>
            <a:r>
              <a:rPr lang="en-US" altLang="ko-KR" dirty="0">
                <a:solidFill>
                  <a:srgbClr val="F7F9F1"/>
                </a:solidFill>
              </a:rPr>
              <a:t>) </a:t>
            </a:r>
            <a:r>
              <a:rPr lang="ko-KR" altLang="en-US" dirty="0" err="1">
                <a:solidFill>
                  <a:srgbClr val="F7F9F1"/>
                </a:solidFill>
              </a:rPr>
              <a:t>나리타</a:t>
            </a:r>
            <a:r>
              <a:rPr lang="ko-KR" altLang="en-US" dirty="0">
                <a:solidFill>
                  <a:srgbClr val="F7F9F1"/>
                </a:solidFill>
              </a:rPr>
              <a:t> </a:t>
            </a:r>
            <a:r>
              <a:rPr lang="ko-KR" altLang="en-US" dirty="0" err="1">
                <a:solidFill>
                  <a:srgbClr val="F7F9F1"/>
                </a:solidFill>
              </a:rPr>
              <a:t>류이치</a:t>
            </a:r>
            <a:r>
              <a:rPr lang="ko-KR" altLang="en-US" dirty="0">
                <a:solidFill>
                  <a:srgbClr val="F7F9F1"/>
                </a:solidFill>
              </a:rPr>
              <a:t> 저 </a:t>
            </a:r>
            <a:r>
              <a:rPr lang="ko-KR" altLang="en-US" dirty="0" smtClean="0">
                <a:solidFill>
                  <a:srgbClr val="F7F9F1"/>
                </a:solidFill>
              </a:rPr>
              <a:t>어문학사</a:t>
            </a:r>
            <a:endParaRPr lang="en-US" altLang="ko-KR" dirty="0" smtClean="0">
              <a:solidFill>
                <a:srgbClr val="F7F9F1"/>
              </a:solidFill>
            </a:endParaRPr>
          </a:p>
          <a:p>
            <a:pPr fontAlgn="base"/>
            <a:endParaRPr lang="ko-KR" altLang="en-US" dirty="0">
              <a:solidFill>
                <a:srgbClr val="F7F9F1"/>
              </a:solidFill>
            </a:endParaRPr>
          </a:p>
          <a:p>
            <a:pPr fontAlgn="base"/>
            <a:r>
              <a:rPr lang="ko-KR" altLang="en-US" dirty="0" err="1">
                <a:solidFill>
                  <a:srgbClr val="F7F9F1"/>
                </a:solidFill>
              </a:rPr>
              <a:t>위키백과</a:t>
            </a:r>
            <a:r>
              <a:rPr lang="ko-KR" altLang="en-US" dirty="0">
                <a:solidFill>
                  <a:srgbClr val="F7F9F1"/>
                </a:solidFill>
              </a:rPr>
              <a:t> </a:t>
            </a:r>
            <a:endParaRPr lang="en-US" altLang="ko-KR" dirty="0" smtClean="0">
              <a:solidFill>
                <a:srgbClr val="F7F9F1"/>
              </a:solidFill>
            </a:endParaRPr>
          </a:p>
          <a:p>
            <a:pPr fontAlgn="base"/>
            <a:endParaRPr lang="ko-KR" altLang="en-US" dirty="0">
              <a:solidFill>
                <a:srgbClr val="F7F9F1"/>
              </a:solidFill>
            </a:endParaRPr>
          </a:p>
          <a:p>
            <a:pPr fontAlgn="base"/>
            <a:r>
              <a:rPr lang="ko-KR" altLang="en-US" dirty="0" err="1">
                <a:solidFill>
                  <a:srgbClr val="F7F9F1"/>
                </a:solidFill>
              </a:rPr>
              <a:t>네이버사전</a:t>
            </a:r>
            <a:r>
              <a:rPr lang="en-US" altLang="ko-KR" dirty="0">
                <a:solidFill>
                  <a:srgbClr val="F7F9F1"/>
                </a:solidFill>
              </a:rPr>
              <a:t>-</a:t>
            </a:r>
            <a:r>
              <a:rPr lang="ko-KR" altLang="en-US" dirty="0">
                <a:solidFill>
                  <a:srgbClr val="F7F9F1"/>
                </a:solidFill>
              </a:rPr>
              <a:t>사진통계와 함께 읽는 일본 일본인 일본문화 </a:t>
            </a:r>
            <a:endParaRPr lang="en-US" altLang="ko-KR" dirty="0" smtClean="0">
              <a:solidFill>
                <a:srgbClr val="F7F9F1"/>
              </a:solidFill>
            </a:endParaRPr>
          </a:p>
          <a:p>
            <a:pPr fontAlgn="base"/>
            <a:endParaRPr lang="ko-KR" altLang="en-US" dirty="0">
              <a:solidFill>
                <a:srgbClr val="F7F9F1"/>
              </a:solidFill>
            </a:endParaRPr>
          </a:p>
          <a:p>
            <a:pPr fontAlgn="base"/>
            <a:r>
              <a:rPr lang="ko-KR" altLang="en-US" dirty="0">
                <a:solidFill>
                  <a:srgbClr val="F7F9F1"/>
                </a:solidFill>
              </a:rPr>
              <a:t>일본대중문화의 기원 </a:t>
            </a:r>
            <a:r>
              <a:rPr lang="ko-KR" altLang="en-US" dirty="0" err="1">
                <a:solidFill>
                  <a:srgbClr val="F7F9F1"/>
                </a:solidFill>
              </a:rPr>
              <a:t>미나미</a:t>
            </a:r>
            <a:r>
              <a:rPr lang="ko-KR" altLang="en-US" dirty="0">
                <a:solidFill>
                  <a:srgbClr val="F7F9F1"/>
                </a:solidFill>
              </a:rPr>
              <a:t> </a:t>
            </a:r>
            <a:r>
              <a:rPr lang="ko-KR" altLang="en-US" dirty="0" err="1">
                <a:solidFill>
                  <a:srgbClr val="F7F9F1"/>
                </a:solidFill>
              </a:rPr>
              <a:t>히로시</a:t>
            </a:r>
            <a:r>
              <a:rPr lang="ko-KR" altLang="en-US" dirty="0">
                <a:solidFill>
                  <a:srgbClr val="F7F9F1"/>
                </a:solidFill>
              </a:rPr>
              <a:t> 저 </a:t>
            </a:r>
            <a:r>
              <a:rPr lang="ko-KR" altLang="en-US" dirty="0" err="1" smtClean="0">
                <a:solidFill>
                  <a:srgbClr val="F7F9F1"/>
                </a:solidFill>
              </a:rPr>
              <a:t>제이엔씨</a:t>
            </a:r>
            <a:endParaRPr lang="en-US" altLang="ko-KR" dirty="0" smtClean="0">
              <a:solidFill>
                <a:srgbClr val="F7F9F1"/>
              </a:solidFill>
            </a:endParaRPr>
          </a:p>
          <a:p>
            <a:pPr fontAlgn="base"/>
            <a:endParaRPr lang="ko-KR" altLang="en-US" dirty="0">
              <a:solidFill>
                <a:srgbClr val="F7F9F1"/>
              </a:solidFill>
            </a:endParaRPr>
          </a:p>
        </p:txBody>
      </p:sp>
      <p:sp>
        <p:nvSpPr>
          <p:cNvPr id="59" name="이등변 삼각형 58"/>
          <p:cNvSpPr/>
          <p:nvPr/>
        </p:nvSpPr>
        <p:spPr>
          <a:xfrm rot="10800000">
            <a:off x="3028936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이등변 삼각형 70"/>
          <p:cNvSpPr/>
          <p:nvPr/>
        </p:nvSpPr>
        <p:spPr>
          <a:xfrm rot="10800000">
            <a:off x="2143108" y="357190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이등변 삼각형 73"/>
          <p:cNvSpPr/>
          <p:nvPr/>
        </p:nvSpPr>
        <p:spPr>
          <a:xfrm>
            <a:off x="1741781" y="-25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이등변 삼각형 74"/>
          <p:cNvSpPr/>
          <p:nvPr/>
        </p:nvSpPr>
        <p:spPr>
          <a:xfrm>
            <a:off x="2571736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4024"/>
            <a:ext cx="130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chemeClr val="bg1"/>
                </a:solidFill>
              </a:rPr>
              <a:t>출저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6" name="이등변 삼각형 75"/>
          <p:cNvSpPr/>
          <p:nvPr/>
        </p:nvSpPr>
        <p:spPr>
          <a:xfrm>
            <a:off x="1000100" y="-25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다이쇼</a:t>
            </a:r>
            <a:r>
              <a:rPr lang="ko-KR" altLang="en-US" dirty="0" smtClean="0"/>
              <a:t> 시대의 정치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 dirty="0" smtClean="0"/>
              <a:t>일본어일본학과 </a:t>
            </a:r>
            <a:r>
              <a:rPr lang="ko-KR" altLang="en-US" dirty="0" err="1" smtClean="0"/>
              <a:t>원자현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ko-KR" altLang="en-US" dirty="0" err="1" smtClean="0"/>
              <a:t>가쓰라</a:t>
            </a:r>
            <a:r>
              <a:rPr lang="ko-KR" altLang="en-US" dirty="0" smtClean="0"/>
              <a:t> 내각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가쓰라</a:t>
            </a:r>
            <a:r>
              <a:rPr lang="ko-KR" altLang="en-US" dirty="0" smtClean="0"/>
              <a:t> 다로 </a:t>
            </a:r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>
              <a:buNone/>
            </a:pPr>
            <a:endParaRPr lang="en-US" altLang="ko-KR" dirty="0" smtClean="0"/>
          </a:p>
          <a:p>
            <a:pPr algn="r">
              <a:buNone/>
            </a:pPr>
            <a:r>
              <a:rPr lang="ko-KR" altLang="en-US" dirty="0" err="1" smtClean="0"/>
              <a:t>가쓰라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태프트</a:t>
            </a:r>
            <a:r>
              <a:rPr lang="ko-KR" altLang="en-US" dirty="0" smtClean="0"/>
              <a:t> 밀약</a:t>
            </a:r>
            <a:endParaRPr lang="ko-KR" altLang="en-US" dirty="0"/>
          </a:p>
        </p:txBody>
      </p:sp>
      <p:pic>
        <p:nvPicPr>
          <p:cNvPr id="10" name="그림 9" descr="가쓰라 다로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2492896"/>
            <a:ext cx="2808312" cy="346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2" descr="가쓰라 태프트 밀약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99992" y="1628800"/>
            <a:ext cx="3995936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호헌 운동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이누카이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츠요시와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오자키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유키오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 descr="이누카이 츠요시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2348880"/>
            <a:ext cx="2880319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오자키 유키오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83968" y="2276872"/>
            <a:ext cx="2925981" cy="378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야마모토</a:t>
            </a:r>
            <a:r>
              <a:rPr lang="ko-KR" altLang="en-US" dirty="0" smtClean="0"/>
              <a:t> 내각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야마모토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곤노효에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지멘스 사건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7" name="그림 6" descr="야마모토 곤노효에(야마모토 내각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148064" y="1628800"/>
            <a:ext cx="3103667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지멘스 사건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83568" y="3212976"/>
            <a:ext cx="4139952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오쿠마</a:t>
            </a:r>
            <a:r>
              <a:rPr lang="ko-KR" altLang="en-US" dirty="0" smtClean="0"/>
              <a:t> 내각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오쿠마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시게노부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r>
              <a:rPr lang="ko-KR" altLang="en-US" dirty="0" smtClean="0"/>
              <a:t>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세계대전 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 descr="오쿠마 시게노부(오쿠마 내각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71600" y="2420888"/>
            <a:ext cx="2808312" cy="33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제 1차 세계대전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27984" y="1556792"/>
            <a:ext cx="3672408" cy="318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792288" y="4429132"/>
            <a:ext cx="5486400" cy="938206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en-US" altLang="ko-KR" sz="3600" dirty="0" smtClean="0"/>
              <a:t>  </a:t>
            </a:r>
            <a:r>
              <a:rPr lang="ko-KR" altLang="en-US" sz="3600" dirty="0" smtClean="0"/>
              <a:t/>
            </a:r>
            <a:br>
              <a:rPr lang="ko-KR" altLang="en-US" sz="36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4900" dirty="0" smtClean="0">
                <a:latin typeface="Microsoft YaHei" pitchFamily="34" charset="-122"/>
              </a:rPr>
              <a:t> </a:t>
            </a:r>
            <a:r>
              <a:rPr lang="ko-KR" altLang="en-US" sz="4000" dirty="0" err="1" smtClean="0">
                <a:solidFill>
                  <a:srgbClr val="00B0F0"/>
                </a:solidFill>
                <a:latin typeface="Microsoft YaHei" pitchFamily="34" charset="-122"/>
              </a:rPr>
              <a:t>다이쇼시대역사大正時代</a:t>
            </a:r>
            <a:r>
              <a:rPr lang="en-US" altLang="ko-KR" sz="4000" dirty="0" smtClean="0">
                <a:solidFill>
                  <a:srgbClr val="00B0F0"/>
                </a:solidFill>
              </a:rPr>
              <a:t> </a:t>
            </a:r>
            <a:endParaRPr lang="ko-KR" altLang="en-US" sz="4000" dirty="0">
              <a:solidFill>
                <a:srgbClr val="00B0F0"/>
              </a:solidFill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rgbClr val="00B0F0"/>
                </a:solidFill>
                <a:latin typeface="Forte" pitchFamily="66" charset="0"/>
              </a:rPr>
              <a:t>다이쇼데모크라시</a:t>
            </a:r>
            <a:endParaRPr lang="ko-KR" altLang="en-US" sz="3200" dirty="0">
              <a:solidFill>
                <a:srgbClr val="00B0F0"/>
              </a:solidFill>
              <a:latin typeface="Forte" pitchFamily="66" charset="0"/>
            </a:endParaRPr>
          </a:p>
        </p:txBody>
      </p:sp>
      <p:pic>
        <p:nvPicPr>
          <p:cNvPr id="9" name="그림 개체 틀 8" descr="%C0Ϻ%BB_%B1%B9%B1%E2_%C6%E4%C0%CC%C6%DB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42" y="285728"/>
            <a:ext cx="5486400" cy="4114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데라우치</a:t>
            </a:r>
            <a:r>
              <a:rPr lang="ko-KR" altLang="en-US" dirty="0" smtClean="0"/>
              <a:t> 내각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데라우치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마사다케</a:t>
            </a:r>
            <a:endParaRPr lang="en-US" altLang="ko-KR" dirty="0" smtClean="0"/>
          </a:p>
          <a:p>
            <a:r>
              <a:rPr lang="ko-KR" altLang="en-US" dirty="0" err="1" smtClean="0"/>
              <a:t>덕혜옹주</a:t>
            </a:r>
            <a:endParaRPr lang="en-US" altLang="ko-KR" dirty="0" smtClean="0"/>
          </a:p>
          <a:p>
            <a:r>
              <a:rPr lang="ko-KR" altLang="en-US" dirty="0" smtClean="0"/>
              <a:t>쌀 폭동 사건 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그림 5" descr="데라우치 마사타케(데라우치 내각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04048" y="1700808"/>
            <a:ext cx="3142716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고종 가족 사진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83568" y="3429000"/>
            <a:ext cx="4211960" cy="241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하라 내각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하라 </a:t>
            </a:r>
            <a:r>
              <a:rPr lang="ko-KR" altLang="en-US" dirty="0" err="1" smtClean="0"/>
              <a:t>다카시</a:t>
            </a:r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endParaRPr lang="en-US" altLang="ko-KR" dirty="0" smtClean="0"/>
          </a:p>
          <a:p>
            <a:pPr algn="r"/>
            <a:r>
              <a:rPr lang="ko-KR" altLang="en-US" dirty="0" err="1" smtClean="0"/>
              <a:t>야마가타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아리토모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그림 5" descr="하라 다카시(하라 내각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2276872"/>
            <a:ext cx="2952328" cy="380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야마가타 아리토모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27984" y="1628800"/>
            <a:ext cx="3744416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호헌 운동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기요우라</a:t>
            </a:r>
            <a:r>
              <a:rPr lang="ko-KR" altLang="en-US" dirty="0" smtClean="0"/>
              <a:t> 게이고 </a:t>
            </a:r>
            <a:endParaRPr lang="en-US" altLang="ko-KR" dirty="0" smtClean="0"/>
          </a:p>
          <a:p>
            <a:r>
              <a:rPr lang="ko-KR" altLang="en-US" dirty="0" smtClean="0"/>
              <a:t>호헌 </a:t>
            </a:r>
            <a:r>
              <a:rPr lang="en-US" altLang="ko-KR" dirty="0" smtClean="0"/>
              <a:t>3</a:t>
            </a:r>
            <a:r>
              <a:rPr lang="ko-KR" altLang="en-US" dirty="0" smtClean="0"/>
              <a:t>파 </a:t>
            </a:r>
            <a:endParaRPr lang="en-US" altLang="ko-KR" dirty="0" smtClean="0"/>
          </a:p>
          <a:p>
            <a:r>
              <a:rPr lang="ko-KR" altLang="en-US" dirty="0" smtClean="0"/>
              <a:t>정당 내각 수립 </a:t>
            </a:r>
            <a:endParaRPr lang="ko-KR" altLang="en-US" dirty="0"/>
          </a:p>
        </p:txBody>
      </p:sp>
      <p:pic>
        <p:nvPicPr>
          <p:cNvPr id="4" name="그림 3" descr="기요우라 게이고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88024" y="1844824"/>
            <a:ext cx="3388543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가토 내각 이후 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가토 </a:t>
            </a:r>
            <a:r>
              <a:rPr lang="ko-KR" altLang="en-US" dirty="0" err="1" smtClean="0"/>
              <a:t>다카아키와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와카스키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레이지로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9" name="그림 8" descr="가토 타카아키(가토 내각)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7584" y="2276872"/>
            <a:ext cx="2808312" cy="346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 descr="와카스키 레이지로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16016" y="2348880"/>
            <a:ext cx="2664296" cy="3477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대통령제와 내각제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C:\Users\SJCOM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21675" cy="450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다이쇼</a:t>
            </a:r>
            <a:r>
              <a:rPr lang="ko-KR" altLang="en-US" dirty="0" smtClean="0"/>
              <a:t> 시대의 경제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                   </a:t>
            </a:r>
            <a:r>
              <a:rPr lang="en-US" altLang="ko-KR" dirty="0" smtClean="0">
                <a:solidFill>
                  <a:schemeClr val="tx1"/>
                </a:solidFill>
              </a:rPr>
              <a:t>21602648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김 영 </a:t>
            </a:r>
            <a:r>
              <a:rPr lang="ko-KR" altLang="en-US" dirty="0" err="1" smtClean="0">
                <a:solidFill>
                  <a:schemeClr val="tx1"/>
                </a:solidFill>
              </a:rPr>
              <a:t>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다이쇼</a:t>
            </a:r>
            <a:r>
              <a:rPr lang="ko-KR" altLang="en-US" dirty="0" smtClean="0"/>
              <a:t> 시대 이전 상황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청일전쟁 </a:t>
            </a:r>
            <a:r>
              <a:rPr lang="en-US" altLang="ko-KR" dirty="0" smtClean="0"/>
              <a:t>(1894)</a:t>
            </a:r>
          </a:p>
          <a:p>
            <a:pPr>
              <a:buNone/>
            </a:pPr>
            <a:r>
              <a:rPr lang="ko-KR" altLang="en-US" dirty="0" smtClean="0"/>
              <a:t>일본의 승리</a:t>
            </a:r>
            <a:endParaRPr lang="en-US" altLang="ko-KR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ko-KR" altLang="en-US" sz="2400" dirty="0" smtClean="0"/>
              <a:t>중국으로 </a:t>
            </a:r>
            <a:r>
              <a:rPr lang="ko-KR" altLang="en-US" sz="2400" dirty="0" err="1" smtClean="0"/>
              <a:t>부터</a:t>
            </a:r>
            <a:r>
              <a:rPr lang="ko-KR" altLang="en-US" sz="2400" dirty="0" smtClean="0"/>
              <a:t> 대만을 받음</a:t>
            </a:r>
            <a:endParaRPr lang="en-US" altLang="ko-KR" sz="2400" dirty="0" smtClean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러일전쟁</a:t>
            </a:r>
            <a:r>
              <a:rPr lang="en-US" altLang="ko-KR" dirty="0" smtClean="0"/>
              <a:t>(1904)</a:t>
            </a:r>
          </a:p>
          <a:p>
            <a:pPr>
              <a:buNone/>
            </a:pPr>
            <a:r>
              <a:rPr lang="ko-KR" altLang="en-US" dirty="0" smtClean="0"/>
              <a:t>일본의 승리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400" dirty="0" smtClean="0"/>
              <a:t>한국과 사할린 남부를 얻음</a:t>
            </a:r>
            <a:endParaRPr lang="en-US" altLang="ko-KR" sz="2400" dirty="0" smtClean="0"/>
          </a:p>
        </p:txBody>
      </p:sp>
      <p:pic>
        <p:nvPicPr>
          <p:cNvPr id="1026" name="Picture 2" descr="C:\Users\SJCOM\Desktop\2000_46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960440" cy="2808312"/>
          </a:xfrm>
          <a:prstGeom prst="rect">
            <a:avLst/>
          </a:prstGeom>
          <a:noFill/>
        </p:spPr>
      </p:pic>
      <p:pic>
        <p:nvPicPr>
          <p:cNvPr id="1027" name="Picture 3" descr="C:\Users\SJCOM\Desktop\640px-Sino_Japanese_war_1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26030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2400" b="0" dirty="0" smtClean="0"/>
              <a:t> </a:t>
            </a:r>
            <a:r>
              <a:rPr lang="ko-KR" altLang="en-US" sz="3200" b="0" dirty="0" smtClean="0"/>
              <a:t>지배하는 영토가 넓어지자 철도</a:t>
            </a:r>
            <a:r>
              <a:rPr lang="en-US" altLang="ko-KR" sz="3200" b="0" dirty="0" smtClean="0"/>
              <a:t>, </a:t>
            </a:r>
            <a:r>
              <a:rPr lang="ko-KR" altLang="en-US" sz="3200" b="0" dirty="0" smtClean="0"/>
              <a:t>해운</a:t>
            </a:r>
            <a:r>
              <a:rPr lang="en-US" altLang="ko-KR" sz="3200" b="0" dirty="0" smtClean="0"/>
              <a:t>, </a:t>
            </a:r>
            <a:r>
              <a:rPr lang="ko-KR" altLang="en-US" sz="3200" b="0" dirty="0" smtClean="0"/>
              <a:t>조선업이 발달하게 되었다</a:t>
            </a:r>
            <a:r>
              <a:rPr lang="en-US" altLang="ko-KR" sz="3200" b="0" dirty="0" smtClean="0"/>
              <a:t>. </a:t>
            </a:r>
            <a:r>
              <a:rPr lang="ko-KR" altLang="en-US" sz="3200" b="0" dirty="0" smtClean="0"/>
              <a:t>하지만 해외 사업으로 부채와 외채는 늘어만 갔다</a:t>
            </a:r>
            <a:r>
              <a:rPr lang="en-US" altLang="ko-KR" sz="3200" b="0" dirty="0" smtClean="0"/>
              <a:t>. </a:t>
            </a:r>
            <a:endParaRPr lang="ko-KR" altLang="en-US" sz="3200" b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1" name="Picture 3" descr="C:\Users\SJCOM\Desktop\6-2__û%A1%A4%C0%CF_%C0%FC%C0%EF(%C0Ϻ%BB%B1%BA%BF%A1_%C0%C7%C7%D8_%B0%DDħ%B5%C8_û%C0%C7_%B1%BA%C7%D4)_history_ex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4752528" cy="3024336"/>
          </a:xfrm>
          <a:prstGeom prst="rect">
            <a:avLst/>
          </a:prstGeom>
          <a:noFill/>
        </p:spPr>
      </p:pic>
      <p:pic>
        <p:nvPicPr>
          <p:cNvPr id="2050" name="Picture 2" descr="C:\Users\SJCOM\Desktop\201609170885_01_99_20160923155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68052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6" name="내용 개체 틀 1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      일본 </a:t>
            </a:r>
            <a:r>
              <a:rPr lang="en-US" altLang="ko-KR" dirty="0" smtClean="0"/>
              <a:t>3</a:t>
            </a:r>
            <a:r>
              <a:rPr lang="ko-KR" altLang="en-US" dirty="0" smtClean="0"/>
              <a:t>대 재벌 기업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미쓰비시</a:t>
            </a:r>
            <a:r>
              <a:rPr lang="ko-KR" altLang="en-US" dirty="0" smtClean="0"/>
              <a:t>         </a:t>
            </a:r>
            <a:r>
              <a:rPr lang="ko-KR" altLang="en-US" dirty="0" err="1" smtClean="0"/>
              <a:t>스미토모</a:t>
            </a:r>
            <a:r>
              <a:rPr lang="ko-KR" altLang="en-US" dirty="0" smtClean="0"/>
              <a:t>          </a:t>
            </a:r>
            <a:r>
              <a:rPr lang="ko-KR" altLang="en-US" dirty="0" err="1" smtClean="0"/>
              <a:t>미쓰이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err="1" smtClean="0"/>
              <a:t>다이쇼</a:t>
            </a:r>
            <a:r>
              <a:rPr lang="ko-KR" altLang="en-US" dirty="0" smtClean="0"/>
              <a:t> 시대</a:t>
            </a:r>
            <a:r>
              <a:rPr lang="en-US" altLang="ko-KR" dirty="0" smtClean="0"/>
              <a:t>(1912~1926)</a:t>
            </a:r>
            <a:r>
              <a:rPr lang="ko-KR" altLang="en-US" dirty="0" smtClean="0"/>
              <a:t>초반인</a:t>
            </a:r>
            <a:r>
              <a:rPr lang="en-US" altLang="ko-KR" dirty="0" smtClean="0"/>
              <a:t>1914</a:t>
            </a:r>
            <a:r>
              <a:rPr lang="ko-KR" altLang="en-US" dirty="0" smtClean="0"/>
              <a:t>년 까지 일본은 경제는 대기업이 독점 하였다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3074" name="Picture 2" descr="C:\Users\SJCOM\Desktop\hb13_1_10_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304256" cy="1746722"/>
          </a:xfrm>
          <a:prstGeom prst="rect">
            <a:avLst/>
          </a:prstGeom>
          <a:noFill/>
        </p:spPr>
      </p:pic>
      <p:pic>
        <p:nvPicPr>
          <p:cNvPr id="3075" name="Picture 3" descr="C:\Users\SJCOM\Desktop\n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6672"/>
            <a:ext cx="1905000" cy="1905000"/>
          </a:xfrm>
          <a:prstGeom prst="rect">
            <a:avLst/>
          </a:prstGeom>
          <a:noFill/>
        </p:spPr>
      </p:pic>
      <p:pic>
        <p:nvPicPr>
          <p:cNvPr id="3076" name="Picture 4" descr="C:\Users\SJCOM\Desktop\c_20110330_7009_8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2520280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세계대전과 일본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                        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   </a:t>
            </a:r>
          </a:p>
          <a:p>
            <a:pPr>
              <a:buNone/>
            </a:pPr>
            <a:r>
              <a:rPr lang="en-US" altLang="ko-KR" dirty="0" smtClean="0"/>
              <a:t>    1</a:t>
            </a:r>
            <a:r>
              <a:rPr lang="ko-KR" altLang="en-US" dirty="0" smtClean="0"/>
              <a:t>차 세계대전이 일어나자 영일동맹을 이유로 참전하였는데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이것은 일본의 이익을 위한 참전 이였다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  <p:pic>
        <p:nvPicPr>
          <p:cNvPr id="4098" name="Picture 2" descr="C:\Users\SJCOM\Desktop\영일동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81642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등변 삼각형 82"/>
          <p:cNvSpPr/>
          <p:nvPr/>
        </p:nvSpPr>
        <p:spPr>
          <a:xfrm>
            <a:off x="6786578" y="1285860"/>
            <a:ext cx="2357422" cy="20717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이등변 삼각형 4"/>
          <p:cNvSpPr/>
          <p:nvPr/>
        </p:nvSpPr>
        <p:spPr>
          <a:xfrm rot="10800000">
            <a:off x="428596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이등변 삼각형 24"/>
          <p:cNvSpPr/>
          <p:nvPr/>
        </p:nvSpPr>
        <p:spPr>
          <a:xfrm>
            <a:off x="857224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이등변 삼각형 26"/>
          <p:cNvSpPr/>
          <p:nvPr/>
        </p:nvSpPr>
        <p:spPr>
          <a:xfrm rot="10800000">
            <a:off x="1285852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이등변 삼각형 27"/>
          <p:cNvSpPr/>
          <p:nvPr/>
        </p:nvSpPr>
        <p:spPr>
          <a:xfrm>
            <a:off x="1714480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이등변 삼각형 28"/>
          <p:cNvSpPr/>
          <p:nvPr/>
        </p:nvSpPr>
        <p:spPr>
          <a:xfrm rot="10800000">
            <a:off x="2143108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29"/>
          <p:cNvSpPr/>
          <p:nvPr/>
        </p:nvSpPr>
        <p:spPr>
          <a:xfrm>
            <a:off x="2571736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/>
          <p:cNvSpPr/>
          <p:nvPr/>
        </p:nvSpPr>
        <p:spPr>
          <a:xfrm rot="10800000">
            <a:off x="3000364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/>
          <p:cNvSpPr/>
          <p:nvPr/>
        </p:nvSpPr>
        <p:spPr>
          <a:xfrm>
            <a:off x="3428992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/>
          <p:cNvSpPr/>
          <p:nvPr/>
        </p:nvSpPr>
        <p:spPr>
          <a:xfrm rot="10800000">
            <a:off x="3857620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이등변 삼각형 33"/>
          <p:cNvSpPr/>
          <p:nvPr/>
        </p:nvSpPr>
        <p:spPr>
          <a:xfrm>
            <a:off x="4286248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이등변 삼각형 34"/>
          <p:cNvSpPr/>
          <p:nvPr/>
        </p:nvSpPr>
        <p:spPr>
          <a:xfrm rot="10800000">
            <a:off x="4714876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이등변 삼각형 35"/>
          <p:cNvSpPr/>
          <p:nvPr/>
        </p:nvSpPr>
        <p:spPr>
          <a:xfrm>
            <a:off x="5143504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이등변 삼각형 36"/>
          <p:cNvSpPr/>
          <p:nvPr/>
        </p:nvSpPr>
        <p:spPr>
          <a:xfrm rot="10800000">
            <a:off x="5572132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이등변 삼각형 37"/>
          <p:cNvSpPr/>
          <p:nvPr/>
        </p:nvSpPr>
        <p:spPr>
          <a:xfrm>
            <a:off x="6000760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이등변 삼각형 38"/>
          <p:cNvSpPr/>
          <p:nvPr/>
        </p:nvSpPr>
        <p:spPr>
          <a:xfrm rot="10800000">
            <a:off x="6429388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이등변 삼각형 39"/>
          <p:cNvSpPr/>
          <p:nvPr/>
        </p:nvSpPr>
        <p:spPr>
          <a:xfrm>
            <a:off x="6858016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이등변 삼각형 40"/>
          <p:cNvSpPr/>
          <p:nvPr/>
        </p:nvSpPr>
        <p:spPr>
          <a:xfrm rot="10800000">
            <a:off x="7286644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/>
          <p:cNvSpPr/>
          <p:nvPr/>
        </p:nvSpPr>
        <p:spPr>
          <a:xfrm>
            <a:off x="7715272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이등변 삼각형 42"/>
          <p:cNvSpPr/>
          <p:nvPr/>
        </p:nvSpPr>
        <p:spPr>
          <a:xfrm rot="10800000">
            <a:off x="8143900" y="357166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>
            <a:off x="8572528" y="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>
            <a:off x="0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이등변 삼각형 46"/>
          <p:cNvSpPr/>
          <p:nvPr/>
        </p:nvSpPr>
        <p:spPr>
          <a:xfrm>
            <a:off x="857224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이등변 삼각형 47"/>
          <p:cNvSpPr/>
          <p:nvPr/>
        </p:nvSpPr>
        <p:spPr>
          <a:xfrm rot="10800000">
            <a:off x="1285852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이등변 삼각형 48"/>
          <p:cNvSpPr/>
          <p:nvPr/>
        </p:nvSpPr>
        <p:spPr>
          <a:xfrm>
            <a:off x="1714480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이등변 삼각형 49"/>
          <p:cNvSpPr/>
          <p:nvPr/>
        </p:nvSpPr>
        <p:spPr>
          <a:xfrm rot="10800000">
            <a:off x="2143108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이등변 삼각형 50"/>
          <p:cNvSpPr/>
          <p:nvPr/>
        </p:nvSpPr>
        <p:spPr>
          <a:xfrm>
            <a:off x="2571736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이등변 삼각형 51"/>
          <p:cNvSpPr/>
          <p:nvPr/>
        </p:nvSpPr>
        <p:spPr>
          <a:xfrm rot="10800000">
            <a:off x="3000364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이등변 삼각형 52"/>
          <p:cNvSpPr/>
          <p:nvPr/>
        </p:nvSpPr>
        <p:spPr>
          <a:xfrm>
            <a:off x="3428992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이등변 삼각형 53"/>
          <p:cNvSpPr/>
          <p:nvPr/>
        </p:nvSpPr>
        <p:spPr>
          <a:xfrm rot="10800000">
            <a:off x="3857620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이등변 삼각형 54"/>
          <p:cNvSpPr/>
          <p:nvPr/>
        </p:nvSpPr>
        <p:spPr>
          <a:xfrm>
            <a:off x="4286248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이등변 삼각형 55"/>
          <p:cNvSpPr/>
          <p:nvPr/>
        </p:nvSpPr>
        <p:spPr>
          <a:xfrm rot="10800000">
            <a:off x="4714876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이등변 삼각형 56"/>
          <p:cNvSpPr/>
          <p:nvPr/>
        </p:nvSpPr>
        <p:spPr>
          <a:xfrm>
            <a:off x="5143504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이등변 삼각형 61"/>
          <p:cNvSpPr/>
          <p:nvPr/>
        </p:nvSpPr>
        <p:spPr>
          <a:xfrm rot="10800000">
            <a:off x="5572132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이등변 삼각형 62"/>
          <p:cNvSpPr/>
          <p:nvPr/>
        </p:nvSpPr>
        <p:spPr>
          <a:xfrm>
            <a:off x="6000760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이등변 삼각형 63"/>
          <p:cNvSpPr/>
          <p:nvPr/>
        </p:nvSpPr>
        <p:spPr>
          <a:xfrm rot="10800000">
            <a:off x="6429388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이등변 삼각형 64"/>
          <p:cNvSpPr/>
          <p:nvPr/>
        </p:nvSpPr>
        <p:spPr>
          <a:xfrm>
            <a:off x="6858016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이등변 삼각형 65"/>
          <p:cNvSpPr/>
          <p:nvPr/>
        </p:nvSpPr>
        <p:spPr>
          <a:xfrm rot="10800000">
            <a:off x="7286644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이등변 삼각형 66"/>
          <p:cNvSpPr/>
          <p:nvPr/>
        </p:nvSpPr>
        <p:spPr>
          <a:xfrm>
            <a:off x="7715272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이등변 삼각형 67"/>
          <p:cNvSpPr/>
          <p:nvPr/>
        </p:nvSpPr>
        <p:spPr>
          <a:xfrm rot="10800000">
            <a:off x="8143900" y="6500810"/>
            <a:ext cx="428628" cy="3571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이등변 삼각형 68"/>
          <p:cNvSpPr/>
          <p:nvPr/>
        </p:nvSpPr>
        <p:spPr>
          <a:xfrm>
            <a:off x="8572528" y="6143644"/>
            <a:ext cx="428628" cy="35719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이등변 삼각형 85"/>
          <p:cNvSpPr/>
          <p:nvPr/>
        </p:nvSpPr>
        <p:spPr>
          <a:xfrm>
            <a:off x="0" y="1285860"/>
            <a:ext cx="2357422" cy="20717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90" name="이등변 삼각형 89"/>
          <p:cNvSpPr/>
          <p:nvPr/>
        </p:nvSpPr>
        <p:spPr>
          <a:xfrm rot="10800000">
            <a:off x="6786578" y="3357562"/>
            <a:ext cx="2357422" cy="207170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/>
          <p:cNvSpPr txBox="1"/>
          <p:nvPr/>
        </p:nvSpPr>
        <p:spPr>
          <a:xfrm>
            <a:off x="357158" y="2143117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 smtClean="0">
                <a:solidFill>
                  <a:schemeClr val="bg1"/>
                </a:solidFill>
                <a:latin typeface="MD개성체" pitchFamily="18" charset="-127"/>
                <a:ea typeface="MD개성체" pitchFamily="18" charset="-127"/>
              </a:rPr>
              <a:t>다이쇼시대란</a:t>
            </a:r>
            <a:endParaRPr lang="en-US" altLang="ko-KR" sz="3600" b="1" dirty="0" smtClean="0">
              <a:solidFill>
                <a:schemeClr val="bg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15206" y="364331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MD개성체" pitchFamily="18" charset="-127"/>
                <a:ea typeface="MD개성체" pitchFamily="18" charset="-127"/>
              </a:rPr>
              <a:t>출처</a:t>
            </a:r>
            <a:endParaRPr lang="ko-KR" altLang="en-US" sz="3600" b="1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714348" y="428604"/>
            <a:ext cx="9492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dirty="0" smtClean="0">
                <a:solidFill>
                  <a:srgbClr val="A9DAF9"/>
                </a:solidFill>
                <a:latin typeface="Adobe Heiti Std R" pitchFamily="34" charset="-128"/>
                <a:ea typeface="Adobe Heiti Std R" pitchFamily="34" charset="-128"/>
              </a:rPr>
              <a:t>1</a:t>
            </a:r>
            <a:endParaRPr lang="ko-KR" altLang="en-US" sz="9600" dirty="0">
              <a:solidFill>
                <a:srgbClr val="A9DAF9"/>
              </a:solidFill>
              <a:latin typeface="Adobe Heiti Std R" pitchFamily="34" charset="-128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7572396" y="4857760"/>
            <a:ext cx="9492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6</a:t>
            </a:r>
            <a:endParaRPr lang="ko-KR" altLang="en-US" sz="9600" dirty="0">
              <a:solidFill>
                <a:schemeClr val="tx2">
                  <a:lumMod val="60000"/>
                  <a:lumOff val="40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00628" y="2143116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MD개성체" pitchFamily="18" charset="-127"/>
                <a:ea typeface="MD개성체" pitchFamily="18" charset="-127"/>
              </a:rPr>
              <a:t>부정적</a:t>
            </a:r>
            <a:endParaRPr lang="en-US" altLang="ko-KR" sz="3600" dirty="0" smtClean="0">
              <a:solidFill>
                <a:schemeClr val="bg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  <a:latin typeface="MD개성체" pitchFamily="18" charset="-127"/>
                <a:ea typeface="MD개성체" pitchFamily="18" charset="-127"/>
              </a:rPr>
              <a:t> 전망</a:t>
            </a:r>
            <a:endParaRPr lang="en-US" altLang="ko-KR" sz="3600" dirty="0" smtClean="0">
              <a:solidFill>
                <a:schemeClr val="bg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8582" y="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목차</a:t>
            </a:r>
            <a:endParaRPr lang="ko-KR" altLang="en-US" sz="32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0" name="이등변 삼각형 59"/>
          <p:cNvSpPr/>
          <p:nvPr/>
        </p:nvSpPr>
        <p:spPr>
          <a:xfrm rot="10800000">
            <a:off x="0" y="3357562"/>
            <a:ext cx="2357422" cy="207170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85720" y="3357562"/>
            <a:ext cx="185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 smtClean="0">
                <a:latin typeface="MD개성체" pitchFamily="18" charset="-127"/>
                <a:ea typeface="MD개성체" pitchFamily="18" charset="-127"/>
              </a:rPr>
              <a:t>다이쇼시대의역사</a:t>
            </a:r>
            <a:endParaRPr lang="ko-KR" altLang="en-US" sz="3600" b="1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714348" y="4929198"/>
            <a:ext cx="949299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9600" dirty="0" smtClean="0">
                <a:solidFill>
                  <a:schemeClr val="accent5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2</a:t>
            </a:r>
            <a:endParaRPr lang="ko-KR" altLang="en-US" sz="9600" dirty="0">
              <a:solidFill>
                <a:schemeClr val="accent5">
                  <a:lumMod val="7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72" name="이등변 삼각형 71"/>
          <p:cNvSpPr/>
          <p:nvPr/>
        </p:nvSpPr>
        <p:spPr>
          <a:xfrm rot="10800000">
            <a:off x="3357554" y="3357562"/>
            <a:ext cx="2357422" cy="207170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571868" y="364331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MD개성체" pitchFamily="18" charset="-127"/>
                <a:ea typeface="MD개성체" pitchFamily="18" charset="-127"/>
              </a:rPr>
              <a:t>천황</a:t>
            </a:r>
            <a:endParaRPr lang="en-US" altLang="ko-KR" sz="3600" b="1" dirty="0" smtClean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4071934" y="4929198"/>
            <a:ext cx="949299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9600" dirty="0" smtClean="0">
                <a:solidFill>
                  <a:schemeClr val="accent5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4</a:t>
            </a:r>
            <a:endParaRPr lang="ko-KR" altLang="en-US" sz="9600" dirty="0">
              <a:solidFill>
                <a:schemeClr val="accent5">
                  <a:lumMod val="7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7500958" y="571480"/>
            <a:ext cx="9492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dirty="0" smtClean="0">
                <a:solidFill>
                  <a:srgbClr val="A9DAF9"/>
                </a:solidFill>
                <a:latin typeface="Adobe Heiti Std R" pitchFamily="34" charset="-128"/>
                <a:ea typeface="Adobe Heiti Std R" pitchFamily="34" charset="-128"/>
              </a:rPr>
              <a:t>5</a:t>
            </a:r>
            <a:endParaRPr lang="ko-KR" altLang="en-US" sz="9600" dirty="0">
              <a:solidFill>
                <a:srgbClr val="A9DAF9"/>
              </a:solidFill>
              <a:latin typeface="Adobe Heiti Std R" pitchFamily="34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72330" y="2071678"/>
            <a:ext cx="17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 smtClean="0">
                <a:solidFill>
                  <a:schemeClr val="bg1"/>
                </a:solidFill>
                <a:latin typeface="MD개성체" pitchFamily="18" charset="-127"/>
                <a:ea typeface="MD개성체" pitchFamily="18" charset="-127"/>
              </a:rPr>
              <a:t>역사적큰사건</a:t>
            </a:r>
            <a:endParaRPr lang="en-US" altLang="ko-KR" sz="3600" b="1" dirty="0" smtClean="0">
              <a:solidFill>
                <a:schemeClr val="bg1"/>
              </a:solidFill>
              <a:latin typeface="MD개성체" pitchFamily="18" charset="-127"/>
              <a:ea typeface="MD개성체" pitchFamily="18" charset="-127"/>
            </a:endParaRPr>
          </a:p>
          <a:p>
            <a:pPr algn="ctr"/>
            <a:endParaRPr lang="en-US" altLang="ko-KR" sz="3600" b="1" dirty="0" smtClean="0">
              <a:solidFill>
                <a:schemeClr val="bg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84" name="이등변 삼각형 83"/>
          <p:cNvSpPr/>
          <p:nvPr/>
        </p:nvSpPr>
        <p:spPr>
          <a:xfrm>
            <a:off x="3357554" y="1285860"/>
            <a:ext cx="2357422" cy="20717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직사각형 84"/>
          <p:cNvSpPr/>
          <p:nvPr/>
        </p:nvSpPr>
        <p:spPr>
          <a:xfrm>
            <a:off x="4071934" y="428604"/>
            <a:ext cx="949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600" dirty="0" smtClean="0">
                <a:solidFill>
                  <a:srgbClr val="A9DAF9"/>
                </a:solidFill>
                <a:latin typeface="Adobe Heiti Std R" pitchFamily="34" charset="-128"/>
                <a:ea typeface="Adobe Heiti Std R" pitchFamily="34" charset="-128"/>
              </a:rPr>
              <a:t>3</a:t>
            </a:r>
            <a:endParaRPr lang="ko-KR" altLang="en-US" sz="9600" dirty="0">
              <a:solidFill>
                <a:srgbClr val="A9DAF9"/>
              </a:solidFill>
              <a:latin typeface="Adobe Heiti Std R" pitchFamily="34" charset="-12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43306" y="1785926"/>
            <a:ext cx="17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 smtClean="0">
                <a:solidFill>
                  <a:schemeClr val="bg1"/>
                </a:solidFill>
                <a:latin typeface="MD개성체" pitchFamily="18" charset="-127"/>
                <a:ea typeface="MD개성체" pitchFamily="18" charset="-127"/>
              </a:rPr>
              <a:t>다이쇼데모크라시</a:t>
            </a:r>
            <a:endParaRPr lang="en-US" altLang="ko-KR" sz="3600" b="1" dirty="0" smtClean="0">
              <a:solidFill>
                <a:schemeClr val="bg1"/>
              </a:solidFill>
              <a:latin typeface="MD개성체" pitchFamily="18" charset="-127"/>
              <a:ea typeface="MD개성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   일본은 군수물자지원을 하는 쪽으로 참전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유럽 상품에 대신해서 면직물 등의 일본상품이 아시아 시장에 진출하여 무역은 압도적인 수출초과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세계적으로는 선박의 부족사태가 일어나면서 일본의 해운업</a:t>
            </a:r>
            <a:r>
              <a:rPr lang="en-US" altLang="ko-KR" dirty="0" smtClean="0"/>
              <a:t>,</a:t>
            </a:r>
            <a:r>
              <a:rPr lang="ko-KR" altLang="en-US" dirty="0" smtClean="0"/>
              <a:t>조선업은 공전의 호황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일본경재의</a:t>
            </a:r>
            <a:r>
              <a:rPr lang="ko-KR" altLang="en-US" dirty="0" smtClean="0"/>
              <a:t> 하락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en-US" altLang="ko-KR" sz="3600" dirty="0" smtClean="0"/>
              <a:t>                  </a:t>
            </a:r>
            <a:r>
              <a:rPr lang="ko-KR" altLang="en-US" sz="3600" b="1" dirty="0" err="1" smtClean="0"/>
              <a:t>쌀소동</a:t>
            </a:r>
            <a:r>
              <a:rPr lang="en-US" altLang="ko-KR" sz="3600" b="1" dirty="0" smtClean="0"/>
              <a:t>(1918)</a:t>
            </a:r>
          </a:p>
          <a:p>
            <a:pPr>
              <a:buNone/>
            </a:pPr>
            <a:r>
              <a:rPr lang="ko-KR" altLang="en-US" dirty="0" smtClean="0"/>
              <a:t>  쌀값이 엄청나게 폭등하여 일어난 폭동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          </a:t>
            </a:r>
            <a:r>
              <a:rPr lang="ko-KR" altLang="en-US" dirty="0" err="1" smtClean="0"/>
              <a:t>불에탄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스즈키</a:t>
            </a:r>
            <a:r>
              <a:rPr lang="ko-KR" altLang="en-US" dirty="0" smtClean="0"/>
              <a:t> 상점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Picture 2" descr="C:\Users\SJCOM\Desktop\2013071918495722604_1_59_20130722083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5040560" cy="3379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노동운동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전쟁이후</a:t>
            </a:r>
            <a:r>
              <a:rPr lang="ko-KR" altLang="en-US" dirty="0" smtClean="0"/>
              <a:t> 민주주의적 사회운동이 일어나 대학생과 농민들이 노동운동을 전개하였다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6146" name="Picture 2" descr="C:\Users\SJCOM\Desktop\%C0Ϻ%BB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655272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관동대지진</a:t>
            </a:r>
            <a:r>
              <a:rPr lang="en-US" altLang="ko-KR" dirty="0" smtClean="0"/>
              <a:t>(1923)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 결과적으로 관동지역의 대지진으로 인하여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일본의 경제는 한풀 꺾이게 되었다</a:t>
            </a:r>
            <a:r>
              <a:rPr lang="en-US" altLang="ko-KR" dirty="0" smtClean="0"/>
              <a:t>. </a:t>
            </a:r>
          </a:p>
        </p:txBody>
      </p:sp>
      <p:pic>
        <p:nvPicPr>
          <p:cNvPr id="7170" name="Picture 2" descr="C:\Users\SJCOM\Desktop\hf16_249_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90465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20540">
            <a:off x="3721842" y="526975"/>
            <a:ext cx="4071966" cy="5419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39328" y="1928802"/>
            <a:ext cx="461665" cy="2500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 smtClean="0"/>
              <a:t>ㅇ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2071678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다이쇼</a:t>
            </a:r>
            <a:r>
              <a:rPr lang="ko-KR" alt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 </a:t>
            </a:r>
            <a:endParaRPr lang="en-US" altLang="ko-KR" sz="7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  <a:p>
            <a:r>
              <a:rPr lang="ko-KR" alt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시대</a:t>
            </a:r>
            <a:r>
              <a:rPr lang="en-US" altLang="ko-KR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/>
          <p:cNvSpPr/>
          <p:nvPr/>
        </p:nvSpPr>
        <p:spPr>
          <a:xfrm>
            <a:off x="500034" y="1671065"/>
            <a:ext cx="8072494" cy="3752596"/>
          </a:xfrm>
          <a:prstGeom prst="rect">
            <a:avLst/>
          </a:prstGeom>
          <a:solidFill>
            <a:srgbClr val="EB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714348" y="1928802"/>
            <a:ext cx="3847447" cy="1836376"/>
          </a:xfrm>
          <a:prstGeom prst="rect">
            <a:avLst/>
          </a:prstGeom>
          <a:solidFill>
            <a:srgbClr val="D6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857224" y="3567675"/>
            <a:ext cx="3847447" cy="1676692"/>
          </a:xfrm>
          <a:prstGeom prst="rect">
            <a:avLst/>
          </a:prstGeom>
          <a:solidFill>
            <a:srgbClr val="11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/>
          </a:p>
        </p:txBody>
      </p:sp>
      <p:sp>
        <p:nvSpPr>
          <p:cNvPr id="69" name="직사각형 68"/>
          <p:cNvSpPr/>
          <p:nvPr/>
        </p:nvSpPr>
        <p:spPr>
          <a:xfrm>
            <a:off x="4520972" y="1982031"/>
            <a:ext cx="3694366" cy="1836376"/>
          </a:xfrm>
          <a:prstGeom prst="rect">
            <a:avLst/>
          </a:prstGeom>
          <a:solidFill>
            <a:srgbClr val="11B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/>
          </a:p>
        </p:txBody>
      </p:sp>
      <p:sp>
        <p:nvSpPr>
          <p:cNvPr id="70" name="직사각형 69"/>
          <p:cNvSpPr/>
          <p:nvPr/>
        </p:nvSpPr>
        <p:spPr>
          <a:xfrm>
            <a:off x="4499992" y="3573016"/>
            <a:ext cx="3694366" cy="1676692"/>
          </a:xfrm>
          <a:prstGeom prst="rect">
            <a:avLst/>
          </a:prstGeom>
          <a:solidFill>
            <a:srgbClr val="D6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79912" y="692696"/>
            <a:ext cx="1574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404F2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3200" dirty="0">
              <a:solidFill>
                <a:srgbClr val="404F2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7224" y="2071678"/>
            <a:ext cx="73581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u"/>
            </a:pPr>
            <a:r>
              <a:rPr lang="en-US" altLang="ko-KR" sz="2800" b="1" dirty="0" smtClean="0">
                <a:solidFill>
                  <a:schemeClr val="tx2"/>
                </a:solidFill>
              </a:rPr>
              <a:t>1912~1926</a:t>
            </a:r>
          </a:p>
          <a:p>
            <a:pPr algn="ctr">
              <a:buFont typeface="Wingdings" pitchFamily="2" charset="2"/>
              <a:buChar char="u"/>
            </a:pPr>
            <a:endParaRPr lang="en-US" altLang="ko-KR" sz="2800" b="1" dirty="0" smtClean="0">
              <a:solidFill>
                <a:schemeClr val="tx2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tx2"/>
                </a:solidFill>
              </a:rPr>
              <a:t>일본의 정치</a:t>
            </a:r>
            <a:r>
              <a:rPr lang="en-US" altLang="ko-KR" sz="2800" b="1" dirty="0" smtClean="0">
                <a:solidFill>
                  <a:schemeClr val="tx2"/>
                </a:solidFill>
              </a:rPr>
              <a:t>·</a:t>
            </a:r>
            <a:r>
              <a:rPr lang="ko-KR" altLang="en-US" sz="2800" b="1" dirty="0" smtClean="0">
                <a:solidFill>
                  <a:schemeClr val="tx2"/>
                </a:solidFill>
              </a:rPr>
              <a:t>사회</a:t>
            </a:r>
            <a:r>
              <a:rPr lang="en-US" altLang="ko-KR" sz="2800" b="1" dirty="0" smtClean="0">
                <a:solidFill>
                  <a:schemeClr val="tx2"/>
                </a:solidFill>
              </a:rPr>
              <a:t>·</a:t>
            </a:r>
            <a:r>
              <a:rPr lang="ko-KR" altLang="en-US" sz="2800" b="1" dirty="0" smtClean="0">
                <a:solidFill>
                  <a:schemeClr val="tx2"/>
                </a:solidFill>
              </a:rPr>
              <a:t>문화의 각 분야에서 민주주의적이고 자유주의적인 사회를 지향하려고 하는 운동과 풍조가 나타남</a:t>
            </a:r>
            <a:r>
              <a:rPr lang="en-US" altLang="ko-KR" sz="28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ko-KR" altLang="en-US" sz="2800" b="1" dirty="0" smtClean="0">
                <a:solidFill>
                  <a:schemeClr val="tx2"/>
                </a:solidFill>
              </a:rPr>
              <a:t>경제발전</a:t>
            </a:r>
            <a:r>
              <a:rPr lang="en-US" altLang="ko-KR" sz="28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2800" b="1" dirty="0" smtClean="0">
                <a:solidFill>
                  <a:schemeClr val="tx2"/>
                </a:solidFill>
              </a:rPr>
              <a:t>민본주의</a:t>
            </a:r>
            <a:r>
              <a:rPr lang="en-US" altLang="ko-KR" sz="2800" b="1" dirty="0" smtClean="0">
                <a:solidFill>
                  <a:schemeClr val="tx2"/>
                </a:solidFill>
              </a:rPr>
              <a:t>,</a:t>
            </a:r>
            <a:r>
              <a:rPr lang="ko-KR" altLang="en-US" sz="2800" b="1" dirty="0" err="1" smtClean="0">
                <a:solidFill>
                  <a:schemeClr val="tx2"/>
                </a:solidFill>
              </a:rPr>
              <a:t>쌀소동</a:t>
            </a:r>
            <a:r>
              <a:rPr lang="en-US" altLang="ko-KR" sz="28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2800" b="1" dirty="0" smtClean="0">
                <a:solidFill>
                  <a:schemeClr val="tx2"/>
                </a:solidFill>
              </a:rPr>
              <a:t>노동운동을 들 수 있다</a:t>
            </a:r>
            <a:r>
              <a:rPr lang="en-US" altLang="ko-KR" sz="2800" b="1" dirty="0" smtClean="0">
                <a:solidFill>
                  <a:schemeClr val="tx2"/>
                </a:solidFill>
              </a:rPr>
              <a:t>.</a:t>
            </a:r>
            <a:endParaRPr lang="ko-KR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>
                <a:solidFill>
                  <a:schemeClr val="bg1"/>
                </a:solidFill>
              </a:rPr>
              <a:t>다이쇼시대</a:t>
            </a:r>
            <a:r>
              <a:rPr lang="en-US" altLang="ko-KR" sz="3200" b="1" dirty="0">
                <a:solidFill>
                  <a:schemeClr val="bg1"/>
                </a:solidFill>
              </a:rPr>
              <a:t> </a:t>
            </a:r>
            <a:endParaRPr lang="en-US" altLang="ko-KR" sz="32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たいしょうじだい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23937" y="3071810"/>
            <a:ext cx="2582758" cy="400110"/>
          </a:xfrm>
          <a:prstGeom prst="rect">
            <a:avLst/>
          </a:prstGeom>
          <a:solidFill>
            <a:srgbClr val="DBF7FD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2"/>
                </a:solidFill>
                <a:latin typeface="+mn-ea"/>
              </a:rPr>
              <a:t>데모크라시의 출발점</a:t>
            </a:r>
            <a:endParaRPr lang="ko-KR" altLang="en-US" sz="20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3571876"/>
            <a:ext cx="650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23A3CB"/>
                </a:solidFill>
              </a:rPr>
              <a:t>러일전쟁후</a:t>
            </a:r>
            <a:r>
              <a:rPr lang="ko-KR" altLang="en-US" b="1" dirty="0" smtClean="0">
                <a:solidFill>
                  <a:srgbClr val="23A3CB"/>
                </a:solidFill>
              </a:rPr>
              <a:t> 일본이 승리하자 일본시민들은 러시아 와 강화조약을 반대하는 시민운동이 일어남</a:t>
            </a:r>
            <a:endParaRPr lang="ko-KR" altLang="en-US" b="1" dirty="0">
              <a:solidFill>
                <a:srgbClr val="23A3C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900" y="33265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solidFill>
                  <a:schemeClr val="bg1"/>
                </a:solidFill>
              </a:rPr>
              <a:t>다이쇼데모크라시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모서리가 둥근 직사각형 63"/>
          <p:cNvSpPr/>
          <p:nvPr/>
        </p:nvSpPr>
        <p:spPr>
          <a:xfrm>
            <a:off x="785786" y="1714488"/>
            <a:ext cx="3744416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근대적 중산계층이 광범위하게 성립되어 시민사회가 성립됨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도시지식인층의 확대에 따라 다양한 문화가 증대함</a:t>
            </a:r>
            <a:r>
              <a:rPr lang="en-US" altLang="ko-KR" dirty="0" smtClean="0"/>
              <a:t>,</a:t>
            </a:r>
            <a:r>
              <a:rPr lang="ko-KR" altLang="en-US" dirty="0" smtClean="0"/>
              <a:t> 저널리즘의 발전이 촉진되기도 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 신문의 발행부수가 급증하고 잡지도 각각 넓은 독자층을 확보</a:t>
            </a:r>
          </a:p>
          <a:p>
            <a:endParaRPr lang="ko-KR" altLang="en-US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4857752" y="1714488"/>
            <a:ext cx="3744416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4.</a:t>
            </a:r>
            <a:r>
              <a:rPr lang="ko-KR" altLang="en-US" dirty="0" smtClean="0"/>
              <a:t>각종 서적도 출판되는 등 활자문화의 대중화가 촉진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5.</a:t>
            </a:r>
            <a:r>
              <a:rPr lang="ko-KR" altLang="en-US" dirty="0" smtClean="0"/>
              <a:t>지식인을 중심으로 개인주의적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자유주의적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민주주의적 경향의 사상과 문화 </a:t>
            </a:r>
            <a:r>
              <a:rPr lang="en-US" altLang="ko-KR" dirty="0" smtClean="0"/>
              <a:t>· </a:t>
            </a:r>
            <a:r>
              <a:rPr lang="ko-KR" altLang="en-US" dirty="0" smtClean="0"/>
              <a:t>정치적 조류가 계속 발전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900" y="33265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solidFill>
                  <a:schemeClr val="bg1"/>
                </a:solidFill>
              </a:rPr>
              <a:t>다이쇼데모크라시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500042"/>
            <a:ext cx="5435169" cy="6858000"/>
          </a:xfrm>
          <a:prstGeom prst="rect">
            <a:avLst/>
          </a:prstGeom>
        </p:spPr>
      </p:pic>
      <p:pic>
        <p:nvPicPr>
          <p:cNvPr id="5" name="그림 4" descr="F1WXET4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3929090" cy="4100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5715017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23A3CB"/>
                </a:solidFill>
              </a:rPr>
              <a:t>☞ </a:t>
            </a:r>
            <a:r>
              <a:rPr lang="ko-KR" altLang="en-US" b="1" dirty="0" smtClean="0">
                <a:solidFill>
                  <a:srgbClr val="23A3CB"/>
                </a:solidFill>
                <a:latin typeface="맑은 고딕" pitchFamily="50" charset="-127"/>
                <a:ea typeface="맑은 고딕" pitchFamily="50" charset="-127"/>
              </a:rPr>
              <a:t>본명  </a:t>
            </a:r>
            <a:r>
              <a:rPr lang="ko-KR" altLang="en-US" b="1" dirty="0" err="1" smtClean="0">
                <a:solidFill>
                  <a:srgbClr val="23A3CB"/>
                </a:solidFill>
                <a:latin typeface="맑은 고딕" pitchFamily="50" charset="-127"/>
                <a:ea typeface="맑은 고딕" pitchFamily="50" charset="-127"/>
              </a:rPr>
              <a:t>요시히토</a:t>
            </a:r>
            <a:r>
              <a:rPr lang="en-US" altLang="ko-KR" b="1" dirty="0" smtClean="0">
                <a:solidFill>
                  <a:srgbClr val="23A3CB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23A3CB"/>
                </a:solidFill>
                <a:latin typeface="맑은 고딕" pitchFamily="50" charset="-127"/>
                <a:ea typeface="맑은 고딕" pitchFamily="50" charset="-127"/>
              </a:rPr>
              <a:t>嘉仁</a:t>
            </a:r>
            <a:r>
              <a:rPr lang="en-US" altLang="ko-KR" b="1" dirty="0" smtClean="0">
                <a:solidFill>
                  <a:srgbClr val="23A3CB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ko-KR" altLang="en-US" b="1" dirty="0" smtClean="0">
                <a:solidFill>
                  <a:srgbClr val="23A3CB"/>
                </a:solidFill>
                <a:latin typeface="맑은 고딕" pitchFamily="50" charset="-127"/>
                <a:ea typeface="맑은 고딕" pitchFamily="50" charset="-127"/>
              </a:rPr>
              <a:t>어릴 적 이름 </a:t>
            </a:r>
            <a:r>
              <a:rPr lang="ko-KR" altLang="en-US" b="1" dirty="0" err="1" smtClean="0">
                <a:solidFill>
                  <a:srgbClr val="23A3CB"/>
                </a:solidFill>
                <a:latin typeface="맑은 고딕" pitchFamily="50" charset="-127"/>
                <a:ea typeface="맑은 고딕" pitchFamily="50" charset="-127"/>
              </a:rPr>
              <a:t>하루노미야</a:t>
            </a:r>
            <a:r>
              <a:rPr lang="en-US" altLang="ko-KR" b="1" dirty="0" smtClean="0">
                <a:solidFill>
                  <a:srgbClr val="23A3CB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rgbClr val="23A3CB"/>
                </a:solidFill>
                <a:latin typeface="맑은 고딕" pitchFamily="50" charset="-127"/>
                <a:ea typeface="맑은 고딕" pitchFamily="50" charset="-127"/>
              </a:rPr>
              <a:t>明宮</a:t>
            </a:r>
            <a:r>
              <a:rPr lang="en-US" altLang="ko-KR" b="1" dirty="0" smtClean="0">
                <a:solidFill>
                  <a:srgbClr val="23A3CB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1" dirty="0">
              <a:solidFill>
                <a:srgbClr val="11BBB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292893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23A3CB"/>
                </a:solidFill>
              </a:rPr>
              <a:t>황위에 오른 뒤에는 정치권에서 그의 명령에 반발을 하는 등 천황으로서의 권위 실추를 맛보기도 하였다</a:t>
            </a:r>
            <a:endParaRPr lang="ko-KR" altLang="en-US" dirty="0">
              <a:solidFill>
                <a:srgbClr val="23A3C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435769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23A3CB"/>
                </a:solidFill>
              </a:rPr>
              <a:t>점차 </a:t>
            </a:r>
            <a:r>
              <a:rPr lang="ko-KR" altLang="en-US" dirty="0" err="1" smtClean="0">
                <a:solidFill>
                  <a:srgbClr val="23A3CB"/>
                </a:solidFill>
              </a:rPr>
              <a:t>뇌질환이</a:t>
            </a:r>
            <a:r>
              <a:rPr lang="ko-KR" altLang="en-US" dirty="0" smtClean="0">
                <a:solidFill>
                  <a:srgbClr val="23A3CB"/>
                </a:solidFill>
              </a:rPr>
              <a:t> 심해져 즉위 </a:t>
            </a:r>
            <a:r>
              <a:rPr lang="en-US" altLang="ko-KR" dirty="0" smtClean="0">
                <a:solidFill>
                  <a:srgbClr val="23A3CB"/>
                </a:solidFill>
              </a:rPr>
              <a:t>9</a:t>
            </a:r>
            <a:r>
              <a:rPr lang="ko-KR" altLang="en-US" dirty="0" smtClean="0">
                <a:solidFill>
                  <a:srgbClr val="23A3CB"/>
                </a:solidFill>
              </a:rPr>
              <a:t>년 만에 아들인 </a:t>
            </a:r>
            <a:r>
              <a:rPr lang="ko-KR" altLang="en-US" dirty="0" err="1" smtClean="0">
                <a:solidFill>
                  <a:srgbClr val="23A3CB"/>
                </a:solidFill>
              </a:rPr>
              <a:t>히로히토</a:t>
            </a:r>
            <a:r>
              <a:rPr lang="ko-KR" altLang="en-US" dirty="0" smtClean="0">
                <a:solidFill>
                  <a:srgbClr val="23A3CB"/>
                </a:solidFill>
              </a:rPr>
              <a:t> 친왕에게 권력을 넘겨준 뒤</a:t>
            </a:r>
            <a:r>
              <a:rPr lang="en-US" altLang="ko-KR" dirty="0" smtClean="0">
                <a:solidFill>
                  <a:srgbClr val="23A3CB"/>
                </a:solidFill>
              </a:rPr>
              <a:t>, </a:t>
            </a:r>
            <a:r>
              <a:rPr lang="ko-KR" altLang="en-US" dirty="0" smtClean="0">
                <a:solidFill>
                  <a:srgbClr val="23A3CB"/>
                </a:solidFill>
              </a:rPr>
              <a:t>천황의 자리에서 내려옴</a:t>
            </a:r>
            <a:endParaRPr lang="ko-KR" altLang="en-US" dirty="0">
              <a:solidFill>
                <a:srgbClr val="23A3C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64305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rgbClr val="23A3CB"/>
                </a:solidFill>
              </a:rPr>
              <a:t>1879</a:t>
            </a:r>
            <a:r>
              <a:rPr lang="ko-KR" altLang="en-US" sz="2000" dirty="0" smtClean="0">
                <a:solidFill>
                  <a:srgbClr val="23A3CB"/>
                </a:solidFill>
              </a:rPr>
              <a:t>년 </a:t>
            </a:r>
            <a:r>
              <a:rPr lang="en-US" altLang="ko-KR" sz="2000" dirty="0" smtClean="0">
                <a:solidFill>
                  <a:srgbClr val="23A3CB"/>
                </a:solidFill>
              </a:rPr>
              <a:t>8</a:t>
            </a:r>
            <a:r>
              <a:rPr lang="ko-KR" altLang="en-US" sz="2000" dirty="0" smtClean="0">
                <a:solidFill>
                  <a:srgbClr val="23A3CB"/>
                </a:solidFill>
              </a:rPr>
              <a:t>월 </a:t>
            </a:r>
            <a:r>
              <a:rPr lang="en-US" altLang="ko-KR" sz="2000" dirty="0" smtClean="0">
                <a:solidFill>
                  <a:srgbClr val="23A3CB"/>
                </a:solidFill>
              </a:rPr>
              <a:t>31</a:t>
            </a:r>
            <a:r>
              <a:rPr lang="ko-KR" altLang="en-US" sz="2000" dirty="0" smtClean="0">
                <a:solidFill>
                  <a:srgbClr val="23A3CB"/>
                </a:solidFill>
              </a:rPr>
              <a:t>일 </a:t>
            </a:r>
            <a:r>
              <a:rPr lang="en-US" altLang="ko-KR" sz="2000" dirty="0" smtClean="0">
                <a:solidFill>
                  <a:srgbClr val="23A3CB"/>
                </a:solidFill>
              </a:rPr>
              <a:t>~ 1926</a:t>
            </a:r>
            <a:r>
              <a:rPr lang="ko-KR" altLang="en-US" sz="2000" dirty="0" smtClean="0">
                <a:solidFill>
                  <a:srgbClr val="23A3CB"/>
                </a:solidFill>
              </a:rPr>
              <a:t>년 </a:t>
            </a:r>
            <a:r>
              <a:rPr lang="en-US" altLang="ko-KR" sz="2000" dirty="0" smtClean="0">
                <a:solidFill>
                  <a:srgbClr val="23A3CB"/>
                </a:solidFill>
              </a:rPr>
              <a:t>12</a:t>
            </a:r>
            <a:r>
              <a:rPr lang="ko-KR" altLang="en-US" sz="2000" dirty="0" smtClean="0">
                <a:solidFill>
                  <a:srgbClr val="23A3CB"/>
                </a:solidFill>
              </a:rPr>
              <a:t>월 </a:t>
            </a:r>
            <a:r>
              <a:rPr lang="en-US" altLang="ko-KR" sz="2000" dirty="0" smtClean="0">
                <a:solidFill>
                  <a:srgbClr val="23A3CB"/>
                </a:solidFill>
              </a:rPr>
              <a:t>25</a:t>
            </a:r>
            <a:r>
              <a:rPr lang="ko-KR" altLang="en-US" sz="2000" dirty="0" smtClean="0">
                <a:solidFill>
                  <a:srgbClr val="23A3CB"/>
                </a:solidFill>
              </a:rPr>
              <a:t>일</a:t>
            </a:r>
            <a:r>
              <a:rPr lang="en-US" altLang="ko-KR" sz="2000" dirty="0" smtClean="0">
                <a:solidFill>
                  <a:srgbClr val="23A3CB"/>
                </a:solidFill>
              </a:rPr>
              <a:t>) </a:t>
            </a:r>
            <a:r>
              <a:rPr lang="ko-KR" altLang="en-US" sz="2000" dirty="0" smtClean="0">
                <a:solidFill>
                  <a:srgbClr val="23A3CB"/>
                </a:solidFill>
              </a:rPr>
              <a:t>일본의 제</a:t>
            </a:r>
            <a:r>
              <a:rPr lang="en-US" altLang="ko-KR" sz="2000" dirty="0" smtClean="0">
                <a:solidFill>
                  <a:srgbClr val="23A3CB"/>
                </a:solidFill>
              </a:rPr>
              <a:t>123</a:t>
            </a:r>
            <a:r>
              <a:rPr lang="ko-KR" altLang="en-US" sz="2000" dirty="0" smtClean="0">
                <a:solidFill>
                  <a:srgbClr val="23A3CB"/>
                </a:solidFill>
              </a:rPr>
              <a:t>대 천황 </a:t>
            </a:r>
            <a:endParaRPr lang="ko-KR" altLang="en-US" sz="2000" dirty="0">
              <a:solidFill>
                <a:srgbClr val="23A3C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6064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chemeClr val="bg1"/>
                </a:solidFill>
              </a:rPr>
              <a:t>다이쇼천황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1881548" y="2030406"/>
            <a:ext cx="1594614" cy="1614578"/>
          </a:xfrm>
          <a:prstGeom prst="ellipse">
            <a:avLst/>
          </a:prstGeom>
          <a:noFill/>
          <a:ln>
            <a:solidFill>
              <a:srgbClr val="03D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162096" y="4140594"/>
            <a:ext cx="1656184" cy="1605693"/>
          </a:xfrm>
          <a:prstGeom prst="ellipse">
            <a:avLst/>
          </a:prstGeom>
          <a:noFill/>
          <a:ln>
            <a:solidFill>
              <a:srgbClr val="03D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5148756" y="4269837"/>
            <a:ext cx="1582792" cy="1534773"/>
          </a:xfrm>
          <a:prstGeom prst="ellipse">
            <a:avLst/>
          </a:prstGeom>
          <a:noFill/>
          <a:ln>
            <a:solidFill>
              <a:srgbClr val="03D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5724128" y="2104494"/>
            <a:ext cx="1512168" cy="1395191"/>
          </a:xfrm>
          <a:prstGeom prst="ellipse">
            <a:avLst/>
          </a:prstGeom>
          <a:noFill/>
          <a:ln>
            <a:solidFill>
              <a:srgbClr val="03D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8649" y="2159278"/>
            <a:ext cx="16731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1600" b="1" dirty="0" smtClean="0"/>
              <a:t>    </a:t>
            </a:r>
            <a:r>
              <a:rPr lang="en-US" altLang="ko-KR" sz="1600" dirty="0" smtClean="0"/>
              <a:t>1914</a:t>
            </a:r>
            <a:r>
              <a:rPr lang="ko-KR" altLang="en-US" sz="1600" dirty="0" smtClean="0"/>
              <a:t>년</a:t>
            </a:r>
            <a:endParaRPr lang="en-US" altLang="ko-KR" sz="1600" dirty="0" smtClean="0"/>
          </a:p>
          <a:p>
            <a:pPr fontAlgn="base" latinLnBrk="0"/>
            <a:endParaRPr lang="en-US" altLang="ko-KR" sz="1600" dirty="0" smtClean="0"/>
          </a:p>
          <a:p>
            <a:pPr fontAlgn="base" latinLnBrk="0"/>
            <a:r>
              <a:rPr lang="ko-KR" altLang="en-US" sz="1600" dirty="0" smtClean="0"/>
              <a:t>제</a:t>
            </a:r>
            <a:r>
              <a:rPr lang="en-US" altLang="ko-KR" sz="1600" dirty="0" smtClean="0"/>
              <a:t>1</a:t>
            </a:r>
            <a:r>
              <a:rPr lang="ko-KR" altLang="en-US" sz="1600" dirty="0" err="1" smtClean="0"/>
              <a:t>차세계대전</a:t>
            </a:r>
            <a:endParaRPr lang="en-US" altLang="ko-KR" sz="1600" dirty="0" smtClean="0"/>
          </a:p>
          <a:p>
            <a:pPr fontAlgn="base" latinLnBrk="0"/>
            <a:endParaRPr lang="en-US" altLang="ko-KR" sz="1600" dirty="0" smtClean="0"/>
          </a:p>
          <a:p>
            <a:pPr fontAlgn="base" latinLnBrk="0"/>
            <a:r>
              <a:rPr lang="ko-KR" altLang="en-US" sz="1600" dirty="0" smtClean="0"/>
              <a:t>   </a:t>
            </a:r>
            <a:r>
              <a:rPr lang="ko-KR" altLang="en-US" sz="1600" dirty="0" err="1" smtClean="0"/>
              <a:t>동경역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22528" y="2250657"/>
            <a:ext cx="93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en-US" altLang="ko-KR" sz="1600" dirty="0" smtClean="0"/>
              <a:t>1919</a:t>
            </a:r>
            <a:r>
              <a:rPr lang="ko-KR" altLang="en-US" sz="1600" dirty="0" smtClean="0"/>
              <a:t>년</a:t>
            </a:r>
            <a:endParaRPr lang="en-US" altLang="ko-KR" sz="1600" dirty="0" smtClean="0"/>
          </a:p>
          <a:p>
            <a:pPr algn="ctr" fontAlgn="base" latinLnBrk="0"/>
            <a:r>
              <a:rPr lang="en-US" altLang="ko-KR" sz="1600" dirty="0" smtClean="0"/>
              <a:t>3.1</a:t>
            </a:r>
          </a:p>
          <a:p>
            <a:pPr algn="ctr" fontAlgn="base" latinLnBrk="0"/>
            <a:r>
              <a:rPr lang="ko-KR" altLang="en-US" sz="1600" dirty="0" smtClean="0"/>
              <a:t>독립운동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15880" y="4651051"/>
            <a:ext cx="130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1600" dirty="0"/>
              <a:t>1923</a:t>
            </a:r>
            <a:r>
              <a:rPr lang="ko-KR" altLang="en-US" sz="1600" dirty="0" smtClean="0"/>
              <a:t>년</a:t>
            </a:r>
            <a:endParaRPr lang="en-US" altLang="ko-KR" sz="1600" dirty="0"/>
          </a:p>
          <a:p>
            <a:pPr fontAlgn="base" latinLnBrk="0"/>
            <a:r>
              <a:rPr lang="ko-KR" altLang="en-US" sz="1600" dirty="0" err="1" smtClean="0"/>
              <a:t>간동대지진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05356" y="452794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1600" dirty="0"/>
              <a:t>1925</a:t>
            </a:r>
            <a:r>
              <a:rPr lang="ko-KR" altLang="en-US" sz="1600" dirty="0" smtClean="0"/>
              <a:t>년</a:t>
            </a:r>
            <a:endParaRPr lang="en-US" altLang="ko-KR" sz="1600" dirty="0"/>
          </a:p>
          <a:p>
            <a:pPr fontAlgn="base" latinLnBrk="0"/>
            <a:r>
              <a:rPr lang="ko-KR" altLang="en-US" sz="1600" dirty="0" smtClean="0"/>
              <a:t>보통선거법 공표</a:t>
            </a:r>
            <a:endParaRPr lang="ko-KR" altLang="en-US" sz="1600" dirty="0"/>
          </a:p>
        </p:txBody>
      </p:sp>
      <p:sp>
        <p:nvSpPr>
          <p:cNvPr id="36" name="타원 35"/>
          <p:cNvSpPr/>
          <p:nvPr/>
        </p:nvSpPr>
        <p:spPr>
          <a:xfrm>
            <a:off x="3673284" y="894177"/>
            <a:ext cx="1611104" cy="1530463"/>
          </a:xfrm>
          <a:prstGeom prst="ellipse">
            <a:avLst/>
          </a:prstGeom>
          <a:noFill/>
          <a:ln>
            <a:solidFill>
              <a:srgbClr val="03D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6811" y="132160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1600" dirty="0"/>
              <a:t>1918</a:t>
            </a:r>
            <a:r>
              <a:rPr lang="ko-KR" altLang="en-US" sz="1600" dirty="0" smtClean="0"/>
              <a:t>년</a:t>
            </a:r>
            <a:endParaRPr lang="en-US" altLang="ko-KR" sz="1600" dirty="0" smtClean="0"/>
          </a:p>
          <a:p>
            <a:pPr fontAlgn="base" latinLnBrk="0"/>
            <a:r>
              <a:rPr lang="ko-KR" altLang="en-US" sz="1600" dirty="0" smtClean="0"/>
              <a:t>쌀 파동</a:t>
            </a:r>
            <a:endParaRPr lang="ko-KR" altLang="en-US" sz="1600" dirty="0"/>
          </a:p>
        </p:txBody>
      </p:sp>
      <p:sp>
        <p:nvSpPr>
          <p:cNvPr id="24" name="원호 23"/>
          <p:cNvSpPr/>
          <p:nvPr/>
        </p:nvSpPr>
        <p:spPr>
          <a:xfrm>
            <a:off x="3869680" y="1127022"/>
            <a:ext cx="2437224" cy="19549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원호 59"/>
          <p:cNvSpPr/>
          <p:nvPr/>
        </p:nvSpPr>
        <p:spPr>
          <a:xfrm rot="4209330">
            <a:off x="4872576" y="2487128"/>
            <a:ext cx="2714318" cy="190154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원호 61"/>
          <p:cNvSpPr/>
          <p:nvPr/>
        </p:nvSpPr>
        <p:spPr>
          <a:xfrm rot="7663224">
            <a:off x="3368164" y="3461592"/>
            <a:ext cx="1903616" cy="2260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원호 62"/>
          <p:cNvSpPr/>
          <p:nvPr/>
        </p:nvSpPr>
        <p:spPr>
          <a:xfrm rot="13655652">
            <a:off x="1691527" y="3392703"/>
            <a:ext cx="1930404" cy="1256341"/>
          </a:xfrm>
          <a:prstGeom prst="arc">
            <a:avLst>
              <a:gd name="adj1" fmla="val 1561107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원호 63"/>
          <p:cNvSpPr/>
          <p:nvPr/>
        </p:nvSpPr>
        <p:spPr>
          <a:xfrm rot="16687340">
            <a:off x="2746771" y="1101418"/>
            <a:ext cx="1994274" cy="211572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7" name="TextBox 2056"/>
          <p:cNvSpPr txBox="1"/>
          <p:nvPr/>
        </p:nvSpPr>
        <p:spPr>
          <a:xfrm>
            <a:off x="251520" y="260648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chemeClr val="bg1"/>
                </a:solidFill>
              </a:rPr>
              <a:t>역사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5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548</Words>
  <Application>Microsoft Office PowerPoint</Application>
  <PresentationFormat>화면 슬라이드 쇼(4:3)</PresentationFormat>
  <Paragraphs>193</Paragraphs>
  <Slides>34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다이쇼 시대의 소비문화 발전</vt:lpstr>
      <vt:lpstr>       다이쇼시대역사大正時代 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다이쇼 시대의 정치</vt:lpstr>
      <vt:lpstr>가쓰라 내각</vt:lpstr>
      <vt:lpstr>제 1차 호헌 운동 </vt:lpstr>
      <vt:lpstr>야마모토 내각</vt:lpstr>
      <vt:lpstr>오쿠마 내각</vt:lpstr>
      <vt:lpstr>데라우치 내각</vt:lpstr>
      <vt:lpstr>하라 내각</vt:lpstr>
      <vt:lpstr>제 2차 호헌 운동 </vt:lpstr>
      <vt:lpstr>가토 내각 이후 </vt:lpstr>
      <vt:lpstr>대통령제와 내각제 </vt:lpstr>
      <vt:lpstr>다이쇼 시대의 경제</vt:lpstr>
      <vt:lpstr>다이쇼 시대 이전 상황</vt:lpstr>
      <vt:lpstr> 지배하는 영토가 넓어지자 철도, 해운, 조선업이 발달하게 되었다. 하지만 해외 사업으로 부채와 외채는 늘어만 갔다. </vt:lpstr>
      <vt:lpstr>슬라이드 28</vt:lpstr>
      <vt:lpstr>제 1차 세계대전과 일본</vt:lpstr>
      <vt:lpstr>슬라이드 30</vt:lpstr>
      <vt:lpstr>슬라이드 31</vt:lpstr>
      <vt:lpstr>일본경재의 하락</vt:lpstr>
      <vt:lpstr>노동운동</vt:lpstr>
      <vt:lpstr>관동대지진(1923)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SJCOM</dc:creator>
  <cp:lastModifiedBy>SJCOM</cp:lastModifiedBy>
  <cp:revision>39</cp:revision>
  <dcterms:created xsi:type="dcterms:W3CDTF">2017-03-21T12:21:45Z</dcterms:created>
  <dcterms:modified xsi:type="dcterms:W3CDTF">2017-03-30T12:01:37Z</dcterms:modified>
</cp:coreProperties>
</file>