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</p:sldMasterIdLst>
  <p:notesMasterIdLst>
    <p:notesMasterId r:id="rId44"/>
  </p:notesMasterIdLst>
  <p:sldIdLst>
    <p:sldId id="256" r:id="rId12"/>
    <p:sldId id="257" r:id="rId13"/>
    <p:sldId id="258" r:id="rId14"/>
    <p:sldId id="286" r:id="rId15"/>
    <p:sldId id="259" r:id="rId16"/>
    <p:sldId id="260" r:id="rId17"/>
    <p:sldId id="261" r:id="rId18"/>
    <p:sldId id="262" r:id="rId19"/>
    <p:sldId id="285" r:id="rId20"/>
    <p:sldId id="263" r:id="rId21"/>
    <p:sldId id="265" r:id="rId22"/>
    <p:sldId id="266" r:id="rId23"/>
    <p:sldId id="275" r:id="rId24"/>
    <p:sldId id="267" r:id="rId25"/>
    <p:sldId id="269" r:id="rId26"/>
    <p:sldId id="274" r:id="rId27"/>
    <p:sldId id="271" r:id="rId28"/>
    <p:sldId id="272" r:id="rId29"/>
    <p:sldId id="273" r:id="rId30"/>
    <p:sldId id="270" r:id="rId31"/>
    <p:sldId id="268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7" r:id="rId42"/>
    <p:sldId id="288" r:id="rId4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3" autoAdjust="0"/>
    <p:restoredTop sz="94660"/>
  </p:normalViewPr>
  <p:slideViewPr>
    <p:cSldViewPr>
      <p:cViewPr varScale="1">
        <p:scale>
          <a:sx n="87" d="100"/>
          <a:sy n="87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07B9-FCF8-410F-BD3E-1CD78CD929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89527-38A2-490E-AAC8-E2FFF1F577F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 userDrawn="1"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 userDrawn="1"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 userDrawn="1"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 userDrawn="1"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 userDrawn="1"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 userDrawn="1"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 userDrawn="1"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타원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9" name="순서도: 처리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순서도: 처리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1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1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1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1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1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1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494FE22-8FF0-46E7-9AC7-3B75C4DC35D0}" type="datetimeFigureOut">
              <a:rPr lang="ko-KR" altLang="en-US" smtClean="0"/>
              <a:pPr/>
              <a:t>2010-09-27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9DAC12E-3E6C-42C7-9270-81FCAD9902A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3789040"/>
            <a:ext cx="6876256" cy="3501008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조 명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알고 싶어요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!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 일본문화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pPr algn="l">
              <a:buFont typeface="Wingdings" pitchFamily="2" charset="2"/>
              <a:buChar char="§"/>
            </a:pPr>
            <a:r>
              <a:rPr lang="ko-KR" altLang="en-US" dirty="0">
                <a:latin typeface="HY크리스탈M" pitchFamily="18" charset="-127"/>
                <a:ea typeface="HY크리스탈M" pitchFamily="18" charset="-127"/>
              </a:rPr>
              <a:t>조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원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조선혜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신지혜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손동구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서범수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		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남형욱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석선민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,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안태민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pPr algn="l">
              <a:buFont typeface="Wingdings" pitchFamily="2" charset="2"/>
              <a:buChar char="§"/>
            </a:pP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강의명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일본 사회와 문화</a:t>
            </a:r>
            <a:endParaRPr lang="en-US" altLang="ko-KR" dirty="0" smtClean="0">
              <a:latin typeface="HY크리스탈M" pitchFamily="18" charset="-127"/>
              <a:ea typeface="HY크리스탈M" pitchFamily="18" charset="-127"/>
            </a:endParaRPr>
          </a:p>
          <a:p>
            <a:pPr algn="l">
              <a:buFont typeface="Wingdings" pitchFamily="2" charset="2"/>
              <a:buChar char="§"/>
            </a:pP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교수님 </a:t>
            </a:r>
            <a:r>
              <a:rPr lang="en-US" altLang="ko-KR" dirty="0" smtClean="0">
                <a:latin typeface="HY크리스탈M" pitchFamily="18" charset="-127"/>
                <a:ea typeface="HY크리스탈M" pitchFamily="18" charset="-127"/>
              </a:rPr>
              <a:t>: </a:t>
            </a:r>
            <a:r>
              <a:rPr lang="ko-KR" altLang="en-US" dirty="0" smtClean="0">
                <a:latin typeface="HY크리스탈M" pitchFamily="18" charset="-127"/>
                <a:ea typeface="HY크리스탈M" pitchFamily="18" charset="-127"/>
              </a:rPr>
              <a:t>최장근 교수님</a:t>
            </a:r>
            <a:endParaRPr lang="ko-KR" altLang="en-US" dirty="0">
              <a:latin typeface="HY크리스탈M" pitchFamily="18" charset="-127"/>
              <a:ea typeface="HY크리스탈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843808" y="1628800"/>
            <a:ext cx="630019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6000" b="0" i="0" u="none" strike="noStrike" kern="1200" cap="none" spc="3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4584" y="548680"/>
            <a:ext cx="104347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0" b="1" spc="-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백송B" pitchFamily="18" charset="-127"/>
                <a:ea typeface="HY백송B" pitchFamily="18" charset="-127"/>
              </a:rPr>
              <a:t>원시</a:t>
            </a:r>
            <a:r>
              <a:rPr lang="en-US" altLang="ko-KR" sz="9000" b="1" spc="-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백송B" pitchFamily="18" charset="-127"/>
                <a:ea typeface="HY백송B" pitchFamily="18" charset="-127"/>
              </a:rPr>
              <a:t>·</a:t>
            </a:r>
            <a:r>
              <a:rPr lang="ko-KR" altLang="en-US" sz="9000" b="1" spc="-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백송B" pitchFamily="18" charset="-127"/>
                <a:ea typeface="HY백송B" pitchFamily="18" charset="-127"/>
              </a:rPr>
              <a:t>고대 시대의</a:t>
            </a:r>
            <a:endParaRPr lang="en-US" altLang="ko-KR" sz="9000" b="1" spc="-30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백송B" pitchFamily="18" charset="-127"/>
              <a:ea typeface="HY백송B" pitchFamily="18" charset="-127"/>
            </a:endParaRPr>
          </a:p>
          <a:p>
            <a:pPr algn="ctr"/>
            <a:r>
              <a:rPr lang="ko-KR" altLang="en-US" sz="9000" b="1" spc="-30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백송B" pitchFamily="18" charset="-127"/>
                <a:ea typeface="HY백송B" pitchFamily="18" charset="-127"/>
              </a:rPr>
              <a:t>일본사회와 문화</a:t>
            </a:r>
            <a:endParaRPr lang="en-US" altLang="ko-KR" sz="9000" b="1" spc="-30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백송B" pitchFamily="18" charset="-127"/>
              <a:ea typeface="HY백송B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1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야마토시대의</a:t>
            </a:r>
            <a:r>
              <a:rPr lang="ko-KR" altLang="en-US" dirty="0" smtClean="0"/>
              <a:t> 특징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843808" y="1916832"/>
            <a:ext cx="4896544" cy="1489187"/>
            <a:chOff x="2843808" y="1916832"/>
            <a:chExt cx="4896544" cy="1489187"/>
          </a:xfrm>
        </p:grpSpPr>
        <p:sp>
          <p:nvSpPr>
            <p:cNvPr id="7" name="톱니 모양의 오른쪽 화살표 6"/>
            <p:cNvSpPr/>
            <p:nvPr/>
          </p:nvSpPr>
          <p:spPr>
            <a:xfrm>
              <a:off x="2843808" y="2060848"/>
              <a:ext cx="1368152" cy="792088"/>
            </a:xfrm>
            <a:prstGeom prst="notched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순서도: 대체 처리 7"/>
            <p:cNvSpPr/>
            <p:nvPr/>
          </p:nvSpPr>
          <p:spPr>
            <a:xfrm>
              <a:off x="4355976" y="1916832"/>
              <a:ext cx="3384376" cy="1489187"/>
            </a:xfrm>
            <a:prstGeom prst="flowChartAlternateProcess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800" dirty="0" err="1" smtClean="0"/>
                <a:t>전방후원분</a:t>
              </a:r>
              <a:endParaRPr lang="ko-KR" altLang="en-US" sz="4800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491880" y="3406018"/>
            <a:ext cx="5184576" cy="2405374"/>
            <a:chOff x="3491880" y="3406018"/>
            <a:chExt cx="5184576" cy="2405374"/>
          </a:xfrm>
        </p:grpSpPr>
        <p:sp>
          <p:nvSpPr>
            <p:cNvPr id="9" name="순서도: 처리 8"/>
            <p:cNvSpPr/>
            <p:nvPr/>
          </p:nvSpPr>
          <p:spPr>
            <a:xfrm>
              <a:off x="6588224" y="4653136"/>
              <a:ext cx="2088232" cy="11582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smtClean="0"/>
                <a:t>앞 </a:t>
              </a:r>
              <a:r>
                <a:rPr lang="en-US" altLang="ko-KR" sz="2800" dirty="0" smtClean="0"/>
                <a:t>: </a:t>
              </a:r>
              <a:r>
                <a:rPr lang="ko-KR" altLang="en-US" sz="2800" dirty="0" smtClean="0"/>
                <a:t>네모</a:t>
              </a:r>
              <a:endParaRPr lang="ko-KR" altLang="en-US" sz="2800" dirty="0"/>
            </a:p>
          </p:txBody>
        </p:sp>
        <p:sp>
          <p:nvSpPr>
            <p:cNvPr id="10" name="순서도: 처리 9"/>
            <p:cNvSpPr/>
            <p:nvPr/>
          </p:nvSpPr>
          <p:spPr>
            <a:xfrm>
              <a:off x="3491880" y="4653136"/>
              <a:ext cx="2088232" cy="11582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smtClean="0"/>
                <a:t>뒤 </a:t>
              </a:r>
              <a:r>
                <a:rPr lang="en-US" altLang="ko-KR" sz="2800" dirty="0" smtClean="0"/>
                <a:t>: </a:t>
              </a:r>
              <a:r>
                <a:rPr lang="ko-KR" altLang="en-US" sz="2800" dirty="0" smtClean="0"/>
                <a:t>둥근</a:t>
              </a:r>
              <a:endParaRPr lang="ko-KR" altLang="en-US" sz="2800" dirty="0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rot="16200000" flipH="1">
              <a:off x="6216694" y="3237489"/>
              <a:ext cx="1247117" cy="15841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rot="5400000">
              <a:off x="4668522" y="3273493"/>
              <a:ext cx="1247117" cy="15121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27584" y="1988840"/>
            <a:ext cx="1848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spc="600" dirty="0" smtClean="0"/>
              <a:t>고분</a:t>
            </a:r>
            <a:endParaRPr lang="ko-KR" altLang="en-US" sz="60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실행 단추: 도움말 15">
            <a:hlinkClick r:id="" action="ppaction://noaction" highlightClick="1"/>
          </p:cNvPr>
          <p:cNvSpPr/>
          <p:nvPr/>
        </p:nvSpPr>
        <p:spPr>
          <a:xfrm>
            <a:off x="3563888" y="2348880"/>
            <a:ext cx="3816424" cy="3384376"/>
          </a:xfrm>
          <a:prstGeom prst="actionButtonHelp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야마토시대의</a:t>
            </a:r>
            <a:r>
              <a:rPr lang="ko-KR" altLang="en-US" dirty="0" smtClean="0"/>
              <a:t> 특징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15" name="순서도: 문서 14"/>
          <p:cNvSpPr/>
          <p:nvPr/>
        </p:nvSpPr>
        <p:spPr>
          <a:xfrm>
            <a:off x="179512" y="908720"/>
            <a:ext cx="2736304" cy="1296144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대표적 고분</a:t>
            </a:r>
          </a:p>
        </p:txBody>
      </p:sp>
      <p:pic>
        <p:nvPicPr>
          <p:cNvPr id="13" name="그림 12" descr="닌도쿠 천황릉 (전방후원분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144" y="1700808"/>
            <a:ext cx="7704856" cy="4851206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2411760" y="2708920"/>
            <a:ext cx="6732240" cy="2952328"/>
            <a:chOff x="2411760" y="2708920"/>
            <a:chExt cx="6732240" cy="2952328"/>
          </a:xfrm>
        </p:grpSpPr>
        <p:cxnSp>
          <p:nvCxnSpPr>
            <p:cNvPr id="18" name="직선 화살표 연결선 17"/>
            <p:cNvCxnSpPr/>
            <p:nvPr/>
          </p:nvCxnSpPr>
          <p:spPr>
            <a:xfrm>
              <a:off x="2411760" y="2708920"/>
              <a:ext cx="3600400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00191" y="4149080"/>
              <a:ext cx="3143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dirty="0" err="1" smtClean="0"/>
                <a:t>닌도쿠천황의</a:t>
              </a:r>
              <a:r>
                <a:rPr lang="ko-KR" altLang="en-US" sz="2800" dirty="0" smtClean="0"/>
                <a:t> 무덤</a:t>
              </a:r>
              <a:endParaRPr lang="ko-KR" altLang="en-US" sz="2800" dirty="0"/>
            </a:p>
          </p:txBody>
        </p:sp>
        <p:sp>
          <p:nvSpPr>
            <p:cNvPr id="21" name="순서도: 천공 테이프 20"/>
            <p:cNvSpPr/>
            <p:nvPr/>
          </p:nvSpPr>
          <p:spPr>
            <a:xfrm>
              <a:off x="5796136" y="4725144"/>
              <a:ext cx="3168352" cy="936104"/>
            </a:xfrm>
            <a:prstGeom prst="flowChartPunchedTap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err="1" smtClean="0"/>
                <a:t>전방후원분</a:t>
              </a:r>
              <a:endParaRPr lang="ko-KR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979713" y="1628800"/>
            <a:ext cx="5832648" cy="3312368"/>
          </a:xfrm>
        </p:spPr>
        <p:txBody>
          <a:bodyPr>
            <a:normAutofit/>
          </a:bodyPr>
          <a:lstStyle/>
          <a:p>
            <a:r>
              <a:rPr lang="ko-KR" altLang="en-US" sz="14000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endParaRPr lang="ko-KR" altLang="en-US" sz="1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93978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290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b="1" dirty="0" err="1" smtClean="0"/>
              <a:t>모노노베</a:t>
            </a:r>
            <a:endParaRPr lang="ko-KR" alt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340768"/>
            <a:ext cx="1848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spc="600" dirty="0" smtClean="0"/>
              <a:t>소가</a:t>
            </a:r>
            <a:endParaRPr lang="ko-KR" altLang="en-US" sz="6000" b="1" spc="600" dirty="0"/>
          </a:p>
        </p:txBody>
      </p:sp>
      <p:grpSp>
        <p:nvGrpSpPr>
          <p:cNvPr id="19" name="그룹 18"/>
          <p:cNvGrpSpPr/>
          <p:nvPr/>
        </p:nvGrpSpPr>
        <p:grpSpPr>
          <a:xfrm>
            <a:off x="755576" y="2336106"/>
            <a:ext cx="7920880" cy="1596950"/>
            <a:chOff x="755576" y="2336106"/>
            <a:chExt cx="7920880" cy="1596950"/>
          </a:xfrm>
        </p:grpSpPr>
        <p:grpSp>
          <p:nvGrpSpPr>
            <p:cNvPr id="17" name="그룹 16"/>
            <p:cNvGrpSpPr/>
            <p:nvPr/>
          </p:nvGrpSpPr>
          <p:grpSpPr>
            <a:xfrm>
              <a:off x="755576" y="2336106"/>
              <a:ext cx="3096344" cy="1596950"/>
              <a:chOff x="755576" y="2336106"/>
              <a:chExt cx="3096344" cy="1596950"/>
            </a:xfrm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755576" y="2924944"/>
                <a:ext cx="3096344" cy="100811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3200" dirty="0" smtClean="0"/>
                  <a:t>불교신앙 찬성</a:t>
                </a:r>
                <a:endParaRPr lang="ko-KR" altLang="en-US" sz="3200" dirty="0"/>
              </a:p>
            </p:txBody>
          </p:sp>
          <p:cxnSp>
            <p:nvCxnSpPr>
              <p:cNvPr id="9" name="직선 화살표 연결선 8"/>
              <p:cNvCxnSpPr>
                <a:stCxn id="5" idx="2"/>
                <a:endCxn id="7" idx="0"/>
              </p:cNvCxnSpPr>
              <p:nvPr/>
            </p:nvCxnSpPr>
            <p:spPr>
              <a:xfrm rot="16200000" flipH="1">
                <a:off x="1997087" y="2618283"/>
                <a:ext cx="588838" cy="244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" name="그룹 17"/>
            <p:cNvGrpSpPr/>
            <p:nvPr/>
          </p:nvGrpSpPr>
          <p:grpSpPr>
            <a:xfrm>
              <a:off x="5580112" y="2348880"/>
              <a:ext cx="3096344" cy="1584176"/>
              <a:chOff x="5580112" y="2348880"/>
              <a:chExt cx="3096344" cy="1584176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5580112" y="2924944"/>
                <a:ext cx="3096344" cy="100811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3200" dirty="0" smtClean="0"/>
                  <a:t>불교신앙 반대</a:t>
                </a:r>
                <a:endParaRPr lang="ko-KR" altLang="en-US" sz="3200" dirty="0"/>
              </a:p>
            </p:txBody>
          </p:sp>
          <p:cxnSp>
            <p:nvCxnSpPr>
              <p:cNvPr id="29" name="직선 화살표 연결선 28"/>
              <p:cNvCxnSpPr/>
              <p:nvPr/>
            </p:nvCxnSpPr>
            <p:spPr>
              <a:xfrm rot="16200000" flipH="1">
                <a:off x="6882111" y="2631057"/>
                <a:ext cx="588838" cy="2448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줄무늬가 있는 오른쪽 화살표 29"/>
          <p:cNvSpPr/>
          <p:nvPr/>
        </p:nvSpPr>
        <p:spPr>
          <a:xfrm rot="5400000">
            <a:off x="3635896" y="3068960"/>
            <a:ext cx="2520280" cy="1512168"/>
          </a:xfrm>
          <a:prstGeom prst="stripedRightArrow">
            <a:avLst>
              <a:gd name="adj1" fmla="val 32276"/>
              <a:gd name="adj2" fmla="val 307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3851920" y="1340768"/>
            <a:ext cx="2448272" cy="1080120"/>
            <a:chOff x="3851920" y="1340768"/>
            <a:chExt cx="2448272" cy="1080120"/>
          </a:xfrm>
        </p:grpSpPr>
        <p:sp>
          <p:nvSpPr>
            <p:cNvPr id="4" name="왼쪽/오른쪽 화살표 3"/>
            <p:cNvSpPr/>
            <p:nvPr/>
          </p:nvSpPr>
          <p:spPr>
            <a:xfrm>
              <a:off x="3851920" y="1340768"/>
              <a:ext cx="2448272" cy="1080120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2000" y="1556792"/>
              <a:ext cx="1159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spc="600" dirty="0" smtClean="0">
                  <a:solidFill>
                    <a:schemeClr val="bg1"/>
                  </a:solidFill>
                </a:rPr>
                <a:t>대립</a:t>
              </a:r>
              <a:endParaRPr lang="ko-KR" altLang="en-US" sz="3200" b="1" spc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2267744" y="5445224"/>
            <a:ext cx="6768752" cy="1080120"/>
            <a:chOff x="2267744" y="5445224"/>
            <a:chExt cx="6768752" cy="1080120"/>
          </a:xfrm>
        </p:grpSpPr>
        <p:sp>
          <p:nvSpPr>
            <p:cNvPr id="31" name="TextBox 30"/>
            <p:cNvSpPr txBox="1"/>
            <p:nvPr/>
          </p:nvSpPr>
          <p:spPr>
            <a:xfrm>
              <a:off x="2267744" y="5517232"/>
              <a:ext cx="2736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dirty="0" smtClean="0"/>
                <a:t>의 승리 </a:t>
              </a:r>
              <a:r>
                <a:rPr lang="en-US" altLang="ko-KR" sz="5400" dirty="0" smtClean="0"/>
                <a:t>!</a:t>
              </a:r>
              <a:endParaRPr lang="ko-KR" altLang="en-US" sz="5400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5004048" y="5445224"/>
              <a:ext cx="4032448" cy="1080120"/>
              <a:chOff x="5004048" y="5445224"/>
              <a:chExt cx="4032448" cy="1080120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6228184" y="5445224"/>
                <a:ext cx="2808312" cy="10801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3600" b="1" spc="300" dirty="0" err="1" smtClean="0"/>
                  <a:t>쇼토쿠태자</a:t>
                </a:r>
                <a:endParaRPr lang="ko-KR" altLang="en-US" sz="3600" b="1" spc="300" dirty="0"/>
              </a:p>
            </p:txBody>
          </p:sp>
          <p:cxnSp>
            <p:nvCxnSpPr>
              <p:cNvPr id="35" name="직선 화살표 연결선 34"/>
              <p:cNvCxnSpPr>
                <a:stCxn id="31" idx="3"/>
                <a:endCxn id="33" idx="1"/>
              </p:cNvCxnSpPr>
              <p:nvPr/>
            </p:nvCxnSpPr>
            <p:spPr>
              <a:xfrm>
                <a:off x="5004048" y="5978897"/>
                <a:ext cx="1224136" cy="63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5148064" y="5445224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3200" dirty="0" smtClean="0"/>
                  <a:t>연합</a:t>
                </a:r>
                <a:endParaRPr lang="ko-KR" altLang="en-US" sz="32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65226 0.5981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93978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1848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="1" spc="600" dirty="0" smtClean="0"/>
              <a:t>소가</a:t>
            </a:r>
            <a:endParaRPr lang="ko-KR" altLang="en-US" sz="6000" b="1" spc="6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1720" y="10527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 smtClean="0"/>
              <a:t>의 승리 </a:t>
            </a:r>
            <a:r>
              <a:rPr lang="en-US" altLang="ko-KR" sz="5400" dirty="0" smtClean="0"/>
              <a:t>!</a:t>
            </a:r>
            <a:endParaRPr lang="ko-KR" altLang="en-US" sz="5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1403648" y="980728"/>
            <a:ext cx="7416824" cy="2520280"/>
            <a:chOff x="1403648" y="980728"/>
            <a:chExt cx="7416824" cy="2520280"/>
          </a:xfrm>
        </p:grpSpPr>
        <p:cxnSp>
          <p:nvCxnSpPr>
            <p:cNvPr id="18" name="직선 화살표 연결선 17"/>
            <p:cNvCxnSpPr/>
            <p:nvPr/>
          </p:nvCxnSpPr>
          <p:spPr>
            <a:xfrm rot="5400000">
              <a:off x="2375756" y="2312876"/>
              <a:ext cx="504056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그룹 25"/>
            <p:cNvGrpSpPr/>
            <p:nvPr/>
          </p:nvGrpSpPr>
          <p:grpSpPr>
            <a:xfrm>
              <a:off x="1403648" y="980728"/>
              <a:ext cx="7416824" cy="2520280"/>
              <a:chOff x="1403648" y="980728"/>
              <a:chExt cx="7416824" cy="2520280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788024" y="980728"/>
                <a:ext cx="4032448" cy="1080120"/>
                <a:chOff x="4788024" y="980728"/>
                <a:chExt cx="4032448" cy="1080120"/>
              </a:xfrm>
            </p:grpSpPr>
            <p:sp>
              <p:nvSpPr>
                <p:cNvPr id="33" name="직사각형 32"/>
                <p:cNvSpPr/>
                <p:nvPr/>
              </p:nvSpPr>
              <p:spPr>
                <a:xfrm>
                  <a:off x="6012160" y="980728"/>
                  <a:ext cx="2808312" cy="108012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3600" b="1" spc="300" dirty="0" err="1" smtClean="0"/>
                    <a:t>쇼토쿠태자</a:t>
                  </a:r>
                  <a:endParaRPr lang="ko-KR" altLang="en-US" sz="3600" b="1" spc="300" dirty="0"/>
                </a:p>
              </p:txBody>
            </p:sp>
            <p:grpSp>
              <p:nvGrpSpPr>
                <p:cNvPr id="22" name="그룹 21"/>
                <p:cNvGrpSpPr/>
                <p:nvPr/>
              </p:nvGrpSpPr>
              <p:grpSpPr>
                <a:xfrm>
                  <a:off x="4788024" y="980728"/>
                  <a:ext cx="1224136" cy="584775"/>
                  <a:chOff x="4788024" y="980728"/>
                  <a:chExt cx="1224136" cy="584775"/>
                </a:xfrm>
              </p:grpSpPr>
              <p:cxnSp>
                <p:nvCxnSpPr>
                  <p:cNvPr id="35" name="직선 화살표 연결선 34"/>
                  <p:cNvCxnSpPr>
                    <a:stCxn id="31" idx="3"/>
                    <a:endCxn id="33" idx="1"/>
                  </p:cNvCxnSpPr>
                  <p:nvPr/>
                </p:nvCxnSpPr>
                <p:spPr>
                  <a:xfrm>
                    <a:off x="4788024" y="1514401"/>
                    <a:ext cx="1224136" cy="638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4932040" y="980728"/>
                    <a:ext cx="1005403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ko-KR" altLang="en-US" sz="3200" dirty="0" smtClean="0"/>
                      <a:t>연합</a:t>
                    </a:r>
                    <a:endParaRPr lang="ko-KR" altLang="en-US" sz="3200" dirty="0"/>
                  </a:p>
                </p:txBody>
              </p:sp>
            </p:grpSp>
          </p:grpSp>
          <p:sp>
            <p:nvSpPr>
              <p:cNvPr id="19" name="순서도: 대체 처리 18"/>
              <p:cNvSpPr/>
              <p:nvPr/>
            </p:nvSpPr>
            <p:spPr>
              <a:xfrm>
                <a:off x="1403648" y="2564904"/>
                <a:ext cx="2448272" cy="936104"/>
              </a:xfrm>
              <a:prstGeom prst="flowChartAlternateProcess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4000" dirty="0" smtClean="0"/>
                  <a:t>헌법 </a:t>
                </a:r>
                <a:r>
                  <a:rPr lang="en-US" altLang="ko-KR" sz="4000" dirty="0" smtClean="0"/>
                  <a:t>17</a:t>
                </a:r>
                <a:r>
                  <a:rPr lang="ko-KR" altLang="en-US" sz="4000" dirty="0" smtClean="0"/>
                  <a:t>조</a:t>
                </a:r>
                <a:endParaRPr lang="ko-KR" altLang="en-US" sz="4000" dirty="0"/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539552" y="3356992"/>
            <a:ext cx="6840760" cy="3122478"/>
            <a:chOff x="467544" y="3356992"/>
            <a:chExt cx="6840760" cy="3122478"/>
          </a:xfrm>
        </p:grpSpPr>
        <p:sp>
          <p:nvSpPr>
            <p:cNvPr id="14" name="구름 모양 설명선 13"/>
            <p:cNvSpPr/>
            <p:nvPr/>
          </p:nvSpPr>
          <p:spPr>
            <a:xfrm>
              <a:off x="4427984" y="3356992"/>
              <a:ext cx="2880320" cy="1440160"/>
            </a:xfrm>
            <a:prstGeom prst="cloudCallout">
              <a:avLst>
                <a:gd name="adj1" fmla="val -62867"/>
                <a:gd name="adj2" fmla="val 73698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44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544" y="4725144"/>
              <a:ext cx="3445174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ko-KR" altLang="en-US" sz="3600" dirty="0" smtClean="0"/>
                <a:t>목조건축물</a:t>
              </a:r>
              <a:endParaRPr lang="en-US" altLang="ko-KR" sz="3600" dirty="0" smtClean="0"/>
            </a:p>
            <a:p>
              <a:pPr>
                <a:buFont typeface="Wingdings" pitchFamily="2" charset="2"/>
                <a:buChar char="ü"/>
              </a:pPr>
              <a:r>
                <a:rPr lang="ko-KR" altLang="en-US" sz="3600" dirty="0" smtClean="0"/>
                <a:t>유네스코 지정</a:t>
              </a:r>
              <a:endParaRPr lang="en-US" altLang="ko-KR" sz="3600" dirty="0" smtClean="0"/>
            </a:p>
            <a:p>
              <a:pPr>
                <a:buFont typeface="Wingdings" pitchFamily="2" charset="2"/>
                <a:buChar char="ü"/>
              </a:pPr>
              <a:r>
                <a:rPr lang="ko-KR" altLang="en-US" sz="3600" dirty="0" smtClean="0"/>
                <a:t>세계문화유산</a:t>
              </a:r>
              <a:endParaRPr lang="ko-KR" altLang="en-US" sz="3600" dirty="0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4860032" y="2564904"/>
            <a:ext cx="3616568" cy="2147466"/>
            <a:chOff x="4860032" y="2564904"/>
            <a:chExt cx="3616568" cy="2147466"/>
          </a:xfrm>
        </p:grpSpPr>
        <p:sp>
          <p:nvSpPr>
            <p:cNvPr id="20" name="TextBox 19"/>
            <p:cNvSpPr txBox="1"/>
            <p:nvPr/>
          </p:nvSpPr>
          <p:spPr>
            <a:xfrm>
              <a:off x="4932040" y="2564904"/>
              <a:ext cx="35445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/>
                <a:t>불교보급을 위해</a:t>
              </a:r>
              <a:endParaRPr lang="en-US" altLang="ko-KR" sz="3600" dirty="0" smtClean="0"/>
            </a:p>
            <a:p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8304" y="3789040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dirty="0" smtClean="0"/>
                <a:t>건립</a:t>
              </a:r>
              <a:endParaRPr lang="en-US" altLang="ko-KR" sz="3600" dirty="0" smtClean="0"/>
            </a:p>
            <a:p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60032" y="3573016"/>
              <a:ext cx="23042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err="1" smtClean="0"/>
                <a:t>호류지</a:t>
              </a:r>
              <a:endParaRPr lang="ko-KR" altLang="en-US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세계 최고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最古</a:t>
            </a:r>
            <a:r>
              <a:rPr lang="en-US" altLang="ko-KR" sz="3200" b="1" dirty="0" smtClean="0"/>
              <a:t>)</a:t>
            </a:r>
            <a:r>
              <a:rPr lang="ko-KR" altLang="en-US" sz="3200" b="1" dirty="0" smtClean="0"/>
              <a:t>의 목조건축 </a:t>
            </a:r>
            <a:r>
              <a:rPr lang="en-US" altLang="ko-KR" sz="3200" b="1" dirty="0" smtClean="0"/>
              <a:t>!</a:t>
            </a:r>
            <a:endParaRPr lang="ko-KR" altLang="en-US" sz="3200" b="1" dirty="0"/>
          </a:p>
        </p:txBody>
      </p:sp>
      <p:pic>
        <p:nvPicPr>
          <p:cNvPr id="11" name="그림 10" descr="호류지-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048500" cy="4676775"/>
          </a:xfrm>
          <a:prstGeom prst="rect">
            <a:avLst/>
          </a:prstGeom>
        </p:spPr>
      </p:pic>
      <p:sp>
        <p:nvSpPr>
          <p:cNvPr id="14" name="타원형 설명선 13"/>
          <p:cNvSpPr/>
          <p:nvPr/>
        </p:nvSpPr>
        <p:spPr>
          <a:xfrm>
            <a:off x="5580112" y="1124744"/>
            <a:ext cx="3419872" cy="1944216"/>
          </a:xfrm>
          <a:prstGeom prst="wedgeEllipseCallout">
            <a:avLst>
              <a:gd name="adj1" fmla="val -38470"/>
              <a:gd name="adj2" fmla="val -60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b="1" dirty="0" smtClean="0">
                <a:solidFill>
                  <a:schemeClr val="tx1"/>
                </a:solidFill>
              </a:rPr>
              <a:t>最</a:t>
            </a:r>
            <a:r>
              <a:rPr lang="ko-KR" altLang="en-US" sz="2800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가장 최 </a:t>
            </a:r>
          </a:p>
          <a:p>
            <a:r>
              <a:rPr lang="ko-KR" altLang="en-US" sz="2800" b="1" dirty="0" smtClean="0">
                <a:solidFill>
                  <a:schemeClr val="tx1"/>
                </a:solidFill>
              </a:rPr>
              <a:t>古</a:t>
            </a:r>
            <a:r>
              <a:rPr lang="ko-KR" altLang="en-US" sz="2800" dirty="0" smtClean="0">
                <a:solidFill>
                  <a:schemeClr val="tx1"/>
                </a:solidFill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예 고 </a:t>
            </a:r>
          </a:p>
          <a:p>
            <a:r>
              <a:rPr lang="en-US" altLang="ko-K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ko-KR" alt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발음</a:t>
            </a:r>
            <a:r>
              <a:rPr lang="en-US" altLang="ko-K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r>
              <a:rPr lang="ko-K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최ː고</a:t>
            </a:r>
            <a:endParaRPr lang="en-US" altLang="ko-KR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2800" dirty="0" smtClean="0">
                <a:solidFill>
                  <a:schemeClr val="tx1"/>
                </a:solidFill>
              </a:rPr>
              <a:t>가장 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오래</a:t>
            </a:r>
            <a:r>
              <a:rPr lang="ko-KR" altLang="en-US" sz="2800" dirty="0" smtClean="0">
                <a:solidFill>
                  <a:schemeClr val="tx1"/>
                </a:solidFill>
              </a:rPr>
              <a:t> 됨 </a:t>
            </a:r>
            <a:r>
              <a:rPr lang="en-US" altLang="ko-KR" sz="2800" dirty="0" smtClean="0">
                <a:solidFill>
                  <a:schemeClr val="tx1"/>
                </a:solidFill>
              </a:rPr>
              <a:t>!</a:t>
            </a:r>
            <a:r>
              <a:rPr lang="ko-KR" altLang="en-US" sz="28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호류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5143500" cy="3838575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60648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호류지</a:t>
            </a:r>
            <a:r>
              <a:rPr lang="ko-KR" altLang="en-US" sz="3200" b="1" dirty="0" smtClean="0"/>
              <a:t> 전경</a:t>
            </a:r>
            <a:r>
              <a:rPr lang="en-US" altLang="ko-KR" sz="3200" b="1" dirty="0" smtClean="0"/>
              <a:t>1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60648"/>
            <a:ext cx="2536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호류지</a:t>
            </a:r>
            <a:r>
              <a:rPr lang="ko-KR" altLang="en-US" sz="3200" b="1" dirty="0" smtClean="0"/>
              <a:t> 전경</a:t>
            </a:r>
            <a:r>
              <a:rPr lang="en-US" altLang="ko-KR" sz="3200" b="1" dirty="0" smtClean="0"/>
              <a:t>2</a:t>
            </a:r>
            <a:endParaRPr lang="ko-KR" altLang="en-US" sz="3200" b="1" dirty="0"/>
          </a:p>
        </p:txBody>
      </p:sp>
      <p:pic>
        <p:nvPicPr>
          <p:cNvPr id="5" name="그림 4" descr="호류지 전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52387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나라 호류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8676456" cy="578068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6216" y="260648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나라 </a:t>
            </a:r>
            <a:r>
              <a:rPr lang="ko-KR" altLang="en-US" sz="3200" b="1" dirty="0" err="1" smtClean="0"/>
              <a:t>호류지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호류지 오층탑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0"/>
            <a:ext cx="4656667" cy="6858000"/>
          </a:xfrm>
          <a:prstGeom prst="rect">
            <a:avLst/>
          </a:prstGeom>
          <a:effectLst/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60648"/>
            <a:ext cx="3648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/>
              <a:t>호류지</a:t>
            </a:r>
            <a:r>
              <a:rPr lang="ko-KR" altLang="en-US" sz="3200" b="1" dirty="0" smtClean="0"/>
              <a:t> 오층탑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07904" y="0"/>
            <a:ext cx="4824536" cy="1412776"/>
          </a:xfrm>
        </p:spPr>
        <p:txBody>
          <a:bodyPr>
            <a:noAutofit/>
          </a:bodyPr>
          <a:lstStyle/>
          <a:p>
            <a:r>
              <a:rPr lang="en-US" altLang="ko-KR" sz="6500" b="1" i="1" spc="-300" dirty="0" smtClean="0">
                <a:latin typeface="HY견명조" pitchFamily="18" charset="-127"/>
                <a:ea typeface="HY견명조" pitchFamily="18" charset="-127"/>
              </a:rPr>
              <a:t>&lt; </a:t>
            </a:r>
            <a:r>
              <a:rPr lang="ko-KR" altLang="en-US" sz="6500" b="1" i="1" spc="-300" dirty="0" smtClean="0">
                <a:latin typeface="HY견명조" pitchFamily="18" charset="-127"/>
                <a:ea typeface="HY견명조" pitchFamily="18" charset="-127"/>
              </a:rPr>
              <a:t>목 차</a:t>
            </a:r>
            <a:r>
              <a:rPr lang="en-US" altLang="ko-KR" sz="6500" b="1" i="1" spc="-300" dirty="0" smtClean="0">
                <a:latin typeface="HY견명조" pitchFamily="18" charset="-127"/>
                <a:ea typeface="HY견명조" pitchFamily="18" charset="-127"/>
              </a:rPr>
              <a:t> &gt;</a:t>
            </a:r>
            <a:endParaRPr lang="ko-KR" altLang="en-US" sz="6500" b="1" i="1" spc="-3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4000" dirty="0" err="1" smtClean="0">
                <a:latin typeface="궁서체" pitchFamily="17" charset="-127"/>
                <a:ea typeface="궁서체" pitchFamily="17" charset="-127"/>
              </a:rPr>
              <a:t>야요이시대</a:t>
            </a:r>
            <a:r>
              <a:rPr lang="ko-KR" altLang="en-US" sz="4000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en-US" altLang="ko-KR" sz="4000" dirty="0" smtClean="0">
                <a:latin typeface="궁서체" pitchFamily="17" charset="-127"/>
                <a:ea typeface="궁서체" pitchFamily="17" charset="-127"/>
              </a:rPr>
              <a:t>/ </a:t>
            </a:r>
            <a:r>
              <a:rPr lang="ko-KR" altLang="en-US" sz="4000" dirty="0" err="1" smtClean="0">
                <a:latin typeface="궁서체" pitchFamily="17" charset="-127"/>
                <a:ea typeface="궁서체" pitchFamily="17" charset="-127"/>
              </a:rPr>
              <a:t>야마토시대</a:t>
            </a:r>
            <a:endParaRPr lang="en-US" altLang="ko-KR" sz="4000" dirty="0" smtClean="0">
              <a:latin typeface="궁서체" pitchFamily="17" charset="-127"/>
              <a:ea typeface="궁서체" pitchFamily="17" charset="-127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4000" dirty="0" err="1" smtClean="0">
                <a:latin typeface="궁서체" pitchFamily="17" charset="-127"/>
                <a:ea typeface="궁서체" pitchFamily="17" charset="-127"/>
              </a:rPr>
              <a:t>호류지</a:t>
            </a:r>
            <a:r>
              <a:rPr lang="ko-KR" altLang="en-US" sz="4000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en-US" altLang="ko-KR" sz="4000" dirty="0" smtClean="0">
                <a:latin typeface="궁서체" pitchFamily="17" charset="-127"/>
                <a:ea typeface="궁서체" pitchFamily="17" charset="-127"/>
              </a:rPr>
              <a:t>/ </a:t>
            </a:r>
            <a:r>
              <a:rPr lang="ko-KR" altLang="en-US" sz="4000" dirty="0" smtClean="0">
                <a:latin typeface="궁서체" pitchFamily="17" charset="-127"/>
                <a:ea typeface="궁서체" pitchFamily="17" charset="-127"/>
              </a:rPr>
              <a:t>나라시대</a:t>
            </a:r>
            <a:endParaRPr lang="en-US" altLang="ko-KR" sz="4000" dirty="0" smtClean="0">
              <a:latin typeface="궁서체" pitchFamily="17" charset="-127"/>
              <a:ea typeface="궁서체" pitchFamily="17" charset="-127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4000" dirty="0" err="1" smtClean="0">
                <a:latin typeface="궁서체" pitchFamily="17" charset="-127"/>
                <a:ea typeface="궁서체" pitchFamily="17" charset="-127"/>
              </a:rPr>
              <a:t>헤이안시대</a:t>
            </a:r>
            <a:r>
              <a:rPr lang="ko-KR" altLang="en-US" sz="4000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en-US" altLang="ko-KR" sz="4000" dirty="0" smtClean="0">
                <a:latin typeface="궁서체" pitchFamily="17" charset="-127"/>
                <a:ea typeface="궁서체" pitchFamily="17" charset="-127"/>
              </a:rPr>
              <a:t>/ </a:t>
            </a:r>
            <a:r>
              <a:rPr lang="ko-KR" altLang="en-US" sz="4000" dirty="0" err="1" smtClean="0">
                <a:latin typeface="궁서체" pitchFamily="17" charset="-127"/>
                <a:ea typeface="궁서체" pitchFamily="17" charset="-127"/>
              </a:rPr>
              <a:t>카나문자</a:t>
            </a:r>
            <a:endParaRPr lang="en-US" altLang="ko-KR" sz="4000" dirty="0" smtClean="0"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호류지 전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3744416" cy="280490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554805" cy="764704"/>
          </a:xfrm>
        </p:spPr>
        <p:txBody>
          <a:bodyPr/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호류지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호류지 오층탑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08920"/>
            <a:ext cx="2734759" cy="4027554"/>
          </a:xfrm>
          <a:prstGeom prst="rect">
            <a:avLst/>
          </a:prstGeom>
        </p:spPr>
      </p:pic>
      <p:pic>
        <p:nvPicPr>
          <p:cNvPr id="5" name="그림 4" descr="나라 호류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5112568" cy="3406248"/>
          </a:xfrm>
          <a:prstGeom prst="rect">
            <a:avLst/>
          </a:prstGeom>
        </p:spPr>
      </p:pic>
      <p:pic>
        <p:nvPicPr>
          <p:cNvPr id="13" name="그림 12" descr="호류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88640"/>
            <a:ext cx="4927476" cy="3193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260648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err="1" smtClean="0"/>
              <a:t>호류지</a:t>
            </a:r>
            <a:r>
              <a:rPr lang="ko-KR" altLang="en-US" sz="3200" b="1" dirty="0" smtClean="0"/>
              <a:t> 전경</a:t>
            </a:r>
            <a:endParaRPr lang="ko-KR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6165304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/>
              <a:t>호류지</a:t>
            </a:r>
            <a:r>
              <a:rPr lang="ko-KR" altLang="en-US" sz="2800" b="1" dirty="0" smtClean="0"/>
              <a:t> 오층탑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08912" cy="3528392"/>
          </a:xfrm>
        </p:spPr>
        <p:txBody>
          <a:bodyPr>
            <a:noAutofit/>
          </a:bodyPr>
          <a:lstStyle/>
          <a:p>
            <a:r>
              <a:rPr lang="ko-KR" altLang="en-US" sz="7500" dirty="0" smtClean="0"/>
              <a:t>나라시대</a:t>
            </a:r>
            <a:endParaRPr lang="ko-KR" altLang="en-US" sz="7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나라시대</a:t>
            </a:r>
            <a:endParaRPr lang="ko-KR" alt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3637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수도 </a:t>
            </a:r>
            <a:r>
              <a:rPr lang="ko-KR" altLang="en-US" sz="4800" spc="6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헤이죠코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3419872" y="1628800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83968" y="1484784"/>
            <a:ext cx="2512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나라시대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9" name="왼쪽/위쪽 화살표 8"/>
          <p:cNvSpPr/>
          <p:nvPr/>
        </p:nvSpPr>
        <p:spPr>
          <a:xfrm rot="8222554">
            <a:off x="6550772" y="1447332"/>
            <a:ext cx="864096" cy="864096"/>
          </a:xfrm>
          <a:prstGeom prst="leftUpArrow">
            <a:avLst>
              <a:gd name="adj1" fmla="val 988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236296" y="980728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귀 족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2132856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농 민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729556" y="476672"/>
            <a:ext cx="2414444" cy="3381474"/>
            <a:chOff x="6729556" y="476672"/>
            <a:chExt cx="2414444" cy="3381474"/>
          </a:xfrm>
        </p:grpSpPr>
        <p:sp>
          <p:nvSpPr>
            <p:cNvPr id="12" name="TextBox 11"/>
            <p:cNvSpPr txBox="1"/>
            <p:nvPr/>
          </p:nvSpPr>
          <p:spPr>
            <a:xfrm>
              <a:off x="6729556" y="476672"/>
              <a:ext cx="2414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spc="600" dirty="0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화려한</a:t>
              </a:r>
              <a:r>
                <a:rPr lang="ko-KR" altLang="en-US" sz="1200" spc="600" dirty="0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3200" spc="600" dirty="0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생활</a:t>
              </a:r>
              <a:endParaRPr lang="ko-KR" altLang="en-US" sz="3200" spc="600" dirty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29556" y="2780928"/>
              <a:ext cx="22525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spc="600" dirty="0" err="1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무거운조세</a:t>
              </a:r>
              <a:endParaRPr lang="en-US" altLang="ko-KR" sz="3200" spc="600" dirty="0" smtClean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/>
              <a:r>
                <a:rPr lang="ko-KR" altLang="en-US" sz="3200" spc="600" dirty="0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노역</a:t>
              </a:r>
              <a:endParaRPr lang="ko-KR" altLang="en-US" sz="3200" spc="600" dirty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-180528" y="3501008"/>
            <a:ext cx="3897221" cy="1911117"/>
            <a:chOff x="-180528" y="3501008"/>
            <a:chExt cx="3897221" cy="1911117"/>
          </a:xfrm>
        </p:grpSpPr>
        <p:sp>
          <p:nvSpPr>
            <p:cNvPr id="16" name="TextBox 15"/>
            <p:cNvSpPr txBox="1"/>
            <p:nvPr/>
          </p:nvSpPr>
          <p:spPr>
            <a:xfrm>
              <a:off x="467544" y="3501008"/>
              <a:ext cx="2512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화폐발행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80528" y="4581128"/>
              <a:ext cx="3897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“</a:t>
              </a:r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화동개진</a:t>
              </a:r>
              <a:r>
                <a:rPr lang="en-US" altLang="ko-KR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”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3419872" y="2852936"/>
            <a:ext cx="3270552" cy="3372182"/>
            <a:chOff x="3419872" y="2852936"/>
            <a:chExt cx="3270552" cy="3372182"/>
          </a:xfrm>
        </p:grpSpPr>
        <p:pic>
          <p:nvPicPr>
            <p:cNvPr id="18" name="그림 17" descr="화동개진(앞)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872" y="2852936"/>
              <a:ext cx="3263900" cy="32512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56176" y="5517232"/>
              <a:ext cx="534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앞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364117" y="2819483"/>
            <a:ext cx="3486576" cy="3300174"/>
            <a:chOff x="3347864" y="2852936"/>
            <a:chExt cx="3486576" cy="3300174"/>
          </a:xfrm>
        </p:grpSpPr>
        <p:pic>
          <p:nvPicPr>
            <p:cNvPr id="21" name="그림 20" descr="화동개진(뒤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7864" y="2852936"/>
              <a:ext cx="3312368" cy="327515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156176" y="5445224"/>
              <a:ext cx="678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뒤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나라시대의 문화 </a:t>
            </a:r>
            <a:r>
              <a:rPr lang="en-US" altLang="ko-KR" sz="4800" dirty="0" smtClean="0"/>
              <a:t>1</a:t>
            </a:r>
            <a:endParaRPr lang="ko-KR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556792"/>
            <a:ext cx="4257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6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간전영년사재법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4572000" y="1916832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20072" y="1268760"/>
            <a:ext cx="3094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유력자들의</a:t>
            </a:r>
            <a:endParaRPr lang="en-US" altLang="ko-KR" sz="4800" spc="6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8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토지개간</a:t>
            </a:r>
            <a:endParaRPr lang="ko-KR" altLang="en-US" sz="48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9" name="위쪽 화살표 설명선 28"/>
          <p:cNvSpPr>
            <a:spLocks noChangeAspect="1"/>
          </p:cNvSpPr>
          <p:nvPr/>
        </p:nvSpPr>
        <p:spPr>
          <a:xfrm>
            <a:off x="755576" y="2780928"/>
            <a:ext cx="7704856" cy="1584176"/>
          </a:xfrm>
          <a:prstGeom prst="up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atin typeface="휴먼모음T" pitchFamily="18" charset="-127"/>
                <a:ea typeface="휴먼모음T" pitchFamily="18" charset="-127"/>
              </a:rPr>
              <a:t>율령정치의 기본인 공지공민제도 붕괴</a:t>
            </a:r>
            <a:endParaRPr lang="ko-KR" altLang="en-US" sz="36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위쪽 화살표 설명선 29"/>
          <p:cNvSpPr>
            <a:spLocks noChangeAspect="1"/>
          </p:cNvSpPr>
          <p:nvPr/>
        </p:nvSpPr>
        <p:spPr>
          <a:xfrm>
            <a:off x="1619672" y="4653136"/>
            <a:ext cx="5976664" cy="1512168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휴먼모음T" pitchFamily="18" charset="-127"/>
                <a:ea typeface="휴먼모음T" pitchFamily="18" charset="-127"/>
              </a:rPr>
              <a:t>유력자들의 세력 강화</a:t>
            </a:r>
            <a:endParaRPr lang="ko-KR" altLang="en-US" sz="40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나라시대의 문화 </a:t>
            </a:r>
            <a:r>
              <a:rPr lang="en-US" altLang="ko-KR" sz="4800" dirty="0" smtClean="0"/>
              <a:t>2</a:t>
            </a:r>
            <a:endParaRPr lang="ko-KR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2204864"/>
            <a:ext cx="1601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도서</a:t>
            </a:r>
            <a:endParaRPr lang="ko-KR" altLang="en-US" sz="60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907704" y="1484784"/>
            <a:ext cx="3596591" cy="2415173"/>
            <a:chOff x="1889541" y="1556792"/>
            <a:chExt cx="3596591" cy="2415173"/>
          </a:xfrm>
        </p:grpSpPr>
        <p:sp>
          <p:nvSpPr>
            <p:cNvPr id="11" name="TextBox 10"/>
            <p:cNvSpPr txBox="1"/>
            <p:nvPr/>
          </p:nvSpPr>
          <p:spPr>
            <a:xfrm>
              <a:off x="2699792" y="3140968"/>
              <a:ext cx="2786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지방</a:t>
              </a:r>
              <a:r>
                <a:rPr lang="ko-KR" altLang="en-US" sz="2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편찬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2" name="1/2 액자 11"/>
            <p:cNvSpPr/>
            <p:nvPr/>
          </p:nvSpPr>
          <p:spPr>
            <a:xfrm rot="18996926">
              <a:off x="1889541" y="2089563"/>
              <a:ext cx="1217886" cy="1270232"/>
            </a:xfrm>
            <a:prstGeom prst="halfFrame">
              <a:avLst>
                <a:gd name="adj1" fmla="val 15192"/>
                <a:gd name="adj2" fmla="val 1443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9792" y="1556792"/>
              <a:ext cx="2786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조정</a:t>
              </a:r>
              <a:r>
                <a:rPr lang="ko-KR" altLang="en-US" sz="2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편찬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630111" y="908720"/>
            <a:ext cx="3110299" cy="1983125"/>
            <a:chOff x="5630111" y="908720"/>
            <a:chExt cx="3110299" cy="1983125"/>
          </a:xfrm>
        </p:grpSpPr>
        <p:sp>
          <p:nvSpPr>
            <p:cNvPr id="14" name="1/2 액자 13"/>
            <p:cNvSpPr/>
            <p:nvPr/>
          </p:nvSpPr>
          <p:spPr>
            <a:xfrm rot="18996926">
              <a:off x="5630111" y="1463823"/>
              <a:ext cx="875563" cy="913196"/>
            </a:xfrm>
            <a:prstGeom prst="halfFrame">
              <a:avLst>
                <a:gd name="adj1" fmla="val 15192"/>
                <a:gd name="adj2" fmla="val 1443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908720"/>
              <a:ext cx="1930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코지키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28184" y="2060848"/>
              <a:ext cx="25122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니혼쇼키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364088" y="3140968"/>
            <a:ext cx="3860302" cy="1446550"/>
            <a:chOff x="5364088" y="3140968"/>
            <a:chExt cx="3860302" cy="1446550"/>
          </a:xfrm>
        </p:grpSpPr>
        <p:sp>
          <p:nvSpPr>
            <p:cNvPr id="17" name="직사각형 16"/>
            <p:cNvSpPr/>
            <p:nvPr/>
          </p:nvSpPr>
          <p:spPr>
            <a:xfrm>
              <a:off x="5364088" y="3429000"/>
              <a:ext cx="792088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0192" y="3140968"/>
              <a:ext cx="292419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후도키</a:t>
              </a:r>
              <a:endParaRPr lang="en-US" altLang="ko-KR" sz="48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en-US" altLang="ko-KR" sz="40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40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신앙</a:t>
              </a:r>
              <a:r>
                <a:rPr lang="en-US" altLang="ko-KR" sz="40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,</a:t>
              </a:r>
              <a:r>
                <a:rPr lang="ko-KR" altLang="en-US" sz="40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풍습</a:t>
              </a:r>
              <a:r>
                <a:rPr lang="en-US" altLang="ko-KR" sz="40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40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603755" y="3090959"/>
            <a:ext cx="2090270" cy="2897230"/>
            <a:chOff x="1603755" y="3090959"/>
            <a:chExt cx="2090270" cy="2897230"/>
          </a:xfrm>
        </p:grpSpPr>
        <p:sp>
          <p:nvSpPr>
            <p:cNvPr id="19" name="직사각형 18"/>
            <p:cNvSpPr/>
            <p:nvPr/>
          </p:nvSpPr>
          <p:spPr>
            <a:xfrm rot="2731560">
              <a:off x="547841" y="4146873"/>
              <a:ext cx="2287676" cy="17584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63688" y="5157192"/>
              <a:ext cx="19303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err="1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만요슈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635896" y="5157192"/>
            <a:ext cx="6027562" cy="1569660"/>
            <a:chOff x="3635896" y="5157192"/>
            <a:chExt cx="6027562" cy="1569660"/>
          </a:xfrm>
        </p:grpSpPr>
        <p:sp>
          <p:nvSpPr>
            <p:cNvPr id="22" name="직사각형 21"/>
            <p:cNvSpPr/>
            <p:nvPr/>
          </p:nvSpPr>
          <p:spPr>
            <a:xfrm>
              <a:off x="3635896" y="5445224"/>
              <a:ext cx="792088" cy="1440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000" y="5157192"/>
              <a:ext cx="509145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고대인의 솔직한 </a:t>
              </a:r>
              <a:endParaRPr lang="en-US" altLang="ko-KR" sz="48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4800" spc="600" dirty="0" smtClean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감정표현</a:t>
              </a:r>
              <a:endParaRPr lang="ko-KR" altLang="en-US" sz="4800" spc="6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ko-KR" altLang="en-US" sz="4800" dirty="0" smtClean="0"/>
              <a:t>나라시대의 불교</a:t>
            </a:r>
            <a:endParaRPr lang="ko-KR" alt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556792"/>
            <a:ext cx="1601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불교</a:t>
            </a:r>
            <a:endParaRPr lang="ko-KR" altLang="en-US" sz="6000" spc="6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4" name="오른쪽 화살표 23"/>
          <p:cNvSpPr/>
          <p:nvPr/>
        </p:nvSpPr>
        <p:spPr>
          <a:xfrm>
            <a:off x="2267744" y="1700808"/>
            <a:ext cx="1368152" cy="5040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07904" y="1556792"/>
            <a:ext cx="3534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나라시대</a:t>
            </a:r>
            <a:r>
              <a:rPr lang="ko-KR" altLang="en-US" sz="4000" spc="-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000" spc="6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중엽</a:t>
            </a:r>
            <a:endParaRPr lang="en-US" altLang="ko-KR" sz="4000" spc="6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내란</a:t>
            </a:r>
            <a:r>
              <a:rPr lang="en-US" altLang="ko-KR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·</a:t>
            </a:r>
            <a:r>
              <a:rPr lang="ko-KR" altLang="en-US" sz="40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전염병</a:t>
            </a:r>
            <a:endParaRPr lang="ko-KR" altLang="en-US" sz="40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6" name="위로 굽은 화살표 25"/>
          <p:cNvSpPr/>
          <p:nvPr/>
        </p:nvSpPr>
        <p:spPr>
          <a:xfrm rot="10800000" flipH="1">
            <a:off x="7236296" y="1772816"/>
            <a:ext cx="1440160" cy="1296144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659024" y="3284984"/>
            <a:ext cx="24849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pc="3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쇼무천황의</a:t>
            </a:r>
            <a:endParaRPr lang="en-US" altLang="ko-KR" sz="4000" spc="3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000" spc="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금동대불</a:t>
            </a:r>
            <a:endParaRPr lang="ko-KR" altLang="en-US" sz="4000" spc="3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8" name="오른쪽 화살표 27"/>
          <p:cNvSpPr/>
          <p:nvPr/>
        </p:nvSpPr>
        <p:spPr>
          <a:xfrm flipH="1">
            <a:off x="5076056" y="3573016"/>
            <a:ext cx="1440160" cy="5040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31640" y="3284984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spc="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7~9</a:t>
            </a:r>
            <a:r>
              <a:rPr lang="ko-KR" altLang="en-US" sz="4000" spc="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세기 </a:t>
            </a:r>
            <a:r>
              <a:rPr lang="ko-KR" altLang="en-US" sz="4000" spc="3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견당사</a:t>
            </a:r>
            <a:endParaRPr lang="en-US" altLang="ko-KR" sz="4000" spc="300" dirty="0" smtClean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  <a:p>
            <a:r>
              <a:rPr lang="ko-KR" altLang="en-US" sz="4000" spc="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당나라 파견</a:t>
            </a:r>
            <a:endParaRPr lang="ko-KR" altLang="en-US" sz="4000" spc="3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0" name="U자형 화살표 29"/>
          <p:cNvSpPr/>
          <p:nvPr/>
        </p:nvSpPr>
        <p:spPr>
          <a:xfrm rot="16200000" flipH="1">
            <a:off x="-432556" y="4329100"/>
            <a:ext cx="2304256" cy="1080120"/>
          </a:xfrm>
          <a:prstGeom prst="uturnArrow">
            <a:avLst>
              <a:gd name="adj1" fmla="val 25000"/>
              <a:gd name="adj2" fmla="val 19961"/>
              <a:gd name="adj3" fmla="val 28023"/>
              <a:gd name="adj4" fmla="val 43750"/>
              <a:gd name="adj5" fmla="val 7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00" y="5445224"/>
            <a:ext cx="29049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spc="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불교</a:t>
            </a:r>
            <a:r>
              <a:rPr lang="ko-KR" altLang="en-US" sz="45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의</a:t>
            </a:r>
            <a:r>
              <a:rPr lang="ko-KR" altLang="en-US" sz="4500" spc="-3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4500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번성</a:t>
            </a:r>
            <a:endParaRPr lang="ko-KR" altLang="en-US" sz="45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3851920" y="5589240"/>
            <a:ext cx="1368152" cy="50405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92080" y="5517232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pc="300" dirty="0" err="1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텐표문화</a:t>
            </a:r>
            <a:endParaRPr lang="ko-KR" altLang="en-US" sz="4000" spc="300" dirty="0">
              <a:solidFill>
                <a:schemeClr val="bg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308303" y="5157192"/>
            <a:ext cx="1835697" cy="1457003"/>
            <a:chOff x="7308304" y="5229200"/>
            <a:chExt cx="1835697" cy="1457003"/>
          </a:xfrm>
        </p:grpSpPr>
        <p:sp>
          <p:nvSpPr>
            <p:cNvPr id="34" name="TextBox 33"/>
            <p:cNvSpPr txBox="1"/>
            <p:nvPr/>
          </p:nvSpPr>
          <p:spPr>
            <a:xfrm>
              <a:off x="7380313" y="5301208"/>
              <a:ext cx="17636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spc="-150" dirty="0" err="1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쇼무천황이</a:t>
              </a:r>
              <a:endParaRPr lang="en-US" altLang="ko-KR" sz="2800" spc="-150" dirty="0" smtClean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2800" spc="-150" dirty="0" err="1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텐표연간에</a:t>
              </a:r>
              <a:endParaRPr lang="en-US" altLang="ko-KR" sz="2800" spc="-150" dirty="0" smtClean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r>
                <a:rPr lang="ko-KR" altLang="en-US" sz="2800" spc="-150" dirty="0" smtClean="0">
                  <a:solidFill>
                    <a:schemeClr val="tx1">
                      <a:lumMod val="75000"/>
                    </a:schemeClr>
                  </a:solidFill>
                  <a:latin typeface="휴먼모음T" pitchFamily="18" charset="-127"/>
                  <a:ea typeface="휴먼모음T" pitchFamily="18" charset="-127"/>
                </a:rPr>
                <a:t>번창</a:t>
              </a:r>
              <a:endParaRPr lang="ko-KR" altLang="en-US" sz="2800" spc="-150" dirty="0">
                <a:solidFill>
                  <a:schemeClr val="tx1">
                    <a:lumMod val="75000"/>
                  </a:schemeClr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6" name="양쪽 대괄호 35"/>
            <p:cNvSpPr/>
            <p:nvPr/>
          </p:nvSpPr>
          <p:spPr>
            <a:xfrm>
              <a:off x="7308304" y="5229200"/>
              <a:ext cx="1656184" cy="1440160"/>
            </a:xfrm>
            <a:prstGeom prst="bracketPair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26" grpId="0" animBg="1"/>
      <p:bldP spid="28" grpId="0" animBg="1"/>
      <p:bldP spid="30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3528392"/>
          </a:xfrm>
        </p:spPr>
        <p:txBody>
          <a:bodyPr>
            <a:noAutofit/>
          </a:bodyPr>
          <a:lstStyle/>
          <a:p>
            <a:r>
              <a:rPr lang="ko-KR" altLang="en-US" sz="12000" dirty="0" err="1" smtClean="0"/>
              <a:t>헤이안</a:t>
            </a:r>
            <a:r>
              <a:rPr lang="ko-KR" altLang="en-US" sz="12000" dirty="0" smtClean="0"/>
              <a:t> 시대</a:t>
            </a:r>
            <a:endParaRPr lang="ko-KR" altLang="en-US" sz="1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936104"/>
          </a:xfrm>
        </p:spPr>
        <p:txBody>
          <a:bodyPr>
            <a:noAutofit/>
          </a:bodyPr>
          <a:lstStyle/>
          <a:p>
            <a:r>
              <a:rPr lang="ko-KR" alt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헤이안</a:t>
            </a:r>
            <a:r>
              <a:rPr lang="ko-KR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시대</a:t>
            </a:r>
            <a:endParaRPr lang="ko-KR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372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 smtClean="0">
                <a:latin typeface="HY동녘M" pitchFamily="18" charset="-127"/>
                <a:ea typeface="HY동녘M" pitchFamily="18" charset="-127"/>
              </a:rPr>
              <a:t>수도</a:t>
            </a:r>
            <a:r>
              <a:rPr lang="ko-KR" altLang="en-US" sz="3000" spc="-3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en-US" altLang="ko-KR" sz="3000" spc="-300" dirty="0" smtClean="0">
                <a:latin typeface="HY동녘M" pitchFamily="18" charset="-127"/>
                <a:ea typeface="HY동녘M" pitchFamily="18" charset="-127"/>
              </a:rPr>
              <a:t>: </a:t>
            </a:r>
            <a:r>
              <a:rPr lang="ko-KR" altLang="en-US" sz="4800" dirty="0" err="1" smtClean="0">
                <a:latin typeface="HY동녘M" pitchFamily="18" charset="-127"/>
                <a:ea typeface="HY동녘M" pitchFamily="18" charset="-127"/>
              </a:rPr>
              <a:t>교토</a:t>
            </a:r>
            <a:r>
              <a:rPr lang="ko-KR" altLang="en-US" sz="3000" dirty="0" err="1" smtClean="0">
                <a:latin typeface="HY동녘M" pitchFamily="18" charset="-127"/>
                <a:ea typeface="HY동녘M" pitchFamily="18" charset="-127"/>
              </a:rPr>
              <a:t>로</a:t>
            </a:r>
            <a:r>
              <a:rPr lang="ko-KR" altLang="en-US" sz="3000" dirty="0" smtClean="0">
                <a:latin typeface="HY동녘M" pitchFamily="18" charset="-127"/>
                <a:ea typeface="HY동녘M" pitchFamily="18" charset="-127"/>
              </a:rPr>
              <a:t> 이전</a:t>
            </a:r>
            <a:endParaRPr lang="ko-KR" altLang="en-US" sz="30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780928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pc="600" dirty="0" smtClean="0">
                <a:latin typeface="HY동녘M" pitchFamily="18" charset="-127"/>
                <a:ea typeface="HY동녘M" pitchFamily="18" charset="-127"/>
              </a:rPr>
              <a:t>장원 증가</a:t>
            </a:r>
            <a:endParaRPr lang="ko-KR" altLang="en-US" sz="4000" spc="6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293096"/>
            <a:ext cx="31774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700" spc="600" dirty="0" smtClean="0">
                <a:latin typeface="HY동녘M" pitchFamily="18" charset="-127"/>
                <a:ea typeface="HY동녘M" pitchFamily="18" charset="-127"/>
              </a:rPr>
              <a:t>당나라쇠퇴</a:t>
            </a:r>
            <a:endParaRPr lang="en-US" altLang="ko-KR" sz="3700" spc="6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3700" spc="600" dirty="0" err="1" smtClean="0">
                <a:latin typeface="HY동녘M" pitchFamily="18" charset="-127"/>
                <a:ea typeface="HY동녘M" pitchFamily="18" charset="-127"/>
              </a:rPr>
              <a:t>견당사</a:t>
            </a:r>
            <a:r>
              <a:rPr lang="ko-KR" altLang="en-US" sz="3700" spc="600" dirty="0" smtClean="0">
                <a:latin typeface="HY동녘M" pitchFamily="18" charset="-127"/>
                <a:ea typeface="HY동녘M" pitchFamily="18" charset="-127"/>
              </a:rPr>
              <a:t> 폐지</a:t>
            </a:r>
            <a:endParaRPr lang="ko-KR" altLang="en-US" sz="3700" spc="600" dirty="0"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691680" y="2276872"/>
            <a:ext cx="648072" cy="1872208"/>
            <a:chOff x="1691680" y="2276872"/>
            <a:chExt cx="648072" cy="1872208"/>
          </a:xfrm>
        </p:grpSpPr>
        <p:sp>
          <p:nvSpPr>
            <p:cNvPr id="6" name="갈매기형 수장 5"/>
            <p:cNvSpPr/>
            <p:nvPr/>
          </p:nvSpPr>
          <p:spPr>
            <a:xfrm rot="5400000">
              <a:off x="1835696" y="2132856"/>
              <a:ext cx="360040" cy="648072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갈매기형 수장 6"/>
            <p:cNvSpPr/>
            <p:nvPr/>
          </p:nvSpPr>
          <p:spPr>
            <a:xfrm rot="5400000">
              <a:off x="1835696" y="3645024"/>
              <a:ext cx="360040" cy="648072"/>
            </a:xfrm>
            <a:prstGeom prst="chevron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3995936" y="1556792"/>
            <a:ext cx="5256584" cy="553998"/>
            <a:chOff x="3995936" y="1556792"/>
            <a:chExt cx="5256584" cy="553998"/>
          </a:xfrm>
        </p:grpSpPr>
        <p:sp>
          <p:nvSpPr>
            <p:cNvPr id="8" name="직사각형 7"/>
            <p:cNvSpPr/>
            <p:nvPr/>
          </p:nvSpPr>
          <p:spPr>
            <a:xfrm>
              <a:off x="3995936" y="1772816"/>
              <a:ext cx="648072" cy="1440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6016" y="1556792"/>
              <a:ext cx="45365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 smtClean="0">
                  <a:latin typeface="HY동녘M" pitchFamily="18" charset="-127"/>
                  <a:ea typeface="HY동녘M" pitchFamily="18" charset="-127"/>
                </a:rPr>
                <a:t>평화의 지속 기원을 의미</a:t>
              </a:r>
              <a:endParaRPr lang="ko-KR" altLang="en-US" sz="3000" dirty="0"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779912" y="2564904"/>
            <a:ext cx="4905132" cy="3830652"/>
            <a:chOff x="3779912" y="2564904"/>
            <a:chExt cx="4905132" cy="3830652"/>
          </a:xfrm>
        </p:grpSpPr>
        <p:pic>
          <p:nvPicPr>
            <p:cNvPr id="10" name="그림 9" descr="교토-여행지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912" y="2564904"/>
              <a:ext cx="4905132" cy="3240360"/>
            </a:xfrm>
            <a:prstGeom prst="rect">
              <a:avLst/>
            </a:prstGeom>
            <a:scene3d>
              <a:camera prst="perspectiveLeft"/>
              <a:lightRig rig="threePt" dir="t"/>
            </a:scene3d>
          </p:spPr>
        </p:pic>
        <p:sp>
          <p:nvSpPr>
            <p:cNvPr id="11" name="TextBox 10"/>
            <p:cNvSpPr txBox="1"/>
            <p:nvPr/>
          </p:nvSpPr>
          <p:spPr>
            <a:xfrm>
              <a:off x="6876256" y="5949280"/>
              <a:ext cx="165942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dirty="0" err="1" smtClean="0">
                  <a:solidFill>
                    <a:schemeClr val="bg1"/>
                  </a:solidFill>
                  <a:latin typeface="HY동녘M" pitchFamily="18" charset="-127"/>
                  <a:ea typeface="HY동녘M" pitchFamily="18" charset="-127"/>
                </a:rPr>
                <a:t>교토여행지</a:t>
              </a:r>
              <a:endParaRPr lang="ko-KR" altLang="en-US" sz="2300" dirty="0">
                <a:solidFill>
                  <a:schemeClr val="bg1"/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936104"/>
          </a:xfrm>
        </p:spPr>
        <p:txBody>
          <a:bodyPr>
            <a:noAutofit/>
          </a:bodyPr>
          <a:lstStyle/>
          <a:p>
            <a:r>
              <a:rPr lang="ko-KR" alt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헤이안</a:t>
            </a:r>
            <a:r>
              <a:rPr lang="ko-KR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시대의 문화</a:t>
            </a:r>
            <a:endParaRPr lang="ko-KR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4869160"/>
            <a:ext cx="431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신덴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즈쿠리</a:t>
            </a:r>
            <a:r>
              <a:rPr lang="ko-KR" altLang="en-US" sz="2800" dirty="0" smtClean="0">
                <a:latin typeface="HY동녘M" pitchFamily="18" charset="-127"/>
                <a:ea typeface="HY동녘M" pitchFamily="18" charset="-127"/>
              </a:rPr>
              <a:t> 형식의 정원</a:t>
            </a:r>
            <a:endParaRPr lang="en-US" altLang="ko-KR" sz="2800" dirty="0" smtClean="0"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79512" y="1484784"/>
            <a:ext cx="8806755" cy="3384376"/>
            <a:chOff x="179512" y="1484784"/>
            <a:chExt cx="8806755" cy="3384376"/>
          </a:xfrm>
        </p:grpSpPr>
        <p:pic>
          <p:nvPicPr>
            <p:cNvPr id="13" name="그림 12" descr="신덴-즈쿠리-형식의-정원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9992" y="1556792"/>
              <a:ext cx="4486275" cy="3240360"/>
            </a:xfrm>
            <a:prstGeom prst="rect">
              <a:avLst/>
            </a:prstGeom>
          </p:spPr>
        </p:pic>
        <p:pic>
          <p:nvPicPr>
            <p:cNvPr id="15" name="그림 14" descr="헤이안시대-의복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1484784"/>
              <a:ext cx="4185734" cy="338437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83568" y="4941168"/>
            <a:ext cx="3114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동녘M" pitchFamily="18" charset="-127"/>
                <a:ea typeface="HY동녘M" pitchFamily="18" charset="-127"/>
              </a:rPr>
              <a:t>남자 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–</a:t>
            </a:r>
            <a:r>
              <a:rPr lang="ko-KR" altLang="en-US" sz="2800" dirty="0" smtClean="0">
                <a:latin typeface="HY동녘M" pitchFamily="18" charset="-127"/>
                <a:ea typeface="HY동녘M" pitchFamily="18" charset="-127"/>
              </a:rPr>
              <a:t>의관</a:t>
            </a:r>
            <a:endParaRPr lang="en-US" altLang="ko-KR" sz="28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800" dirty="0" smtClean="0">
                <a:latin typeface="HY동녘M" pitchFamily="18" charset="-127"/>
                <a:ea typeface="HY동녘M" pitchFamily="18" charset="-127"/>
              </a:rPr>
              <a:t>여자 </a:t>
            </a:r>
            <a:r>
              <a:rPr lang="en-US" altLang="ko-KR" sz="2800" dirty="0" smtClean="0">
                <a:latin typeface="HY동녘M" pitchFamily="18" charset="-127"/>
                <a:ea typeface="HY동녘M" pitchFamily="18" charset="-127"/>
              </a:rPr>
              <a:t>-</a:t>
            </a:r>
            <a:r>
              <a:rPr lang="ko-KR" altLang="en-US" sz="2800" dirty="0" err="1" smtClean="0">
                <a:latin typeface="HY동녘M" pitchFamily="18" charset="-127"/>
                <a:ea typeface="HY동녘M" pitchFamily="18" charset="-127"/>
              </a:rPr>
              <a:t>쥬니히토에</a:t>
            </a:r>
            <a:endParaRPr lang="en-US" altLang="ko-KR" sz="2800" dirty="0" smtClean="0"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836712"/>
            <a:ext cx="7344816" cy="864096"/>
            <a:chOff x="899592" y="836712"/>
            <a:chExt cx="7344816" cy="864096"/>
          </a:xfrm>
        </p:grpSpPr>
        <p:sp>
          <p:nvSpPr>
            <p:cNvPr id="17" name="위쪽 리본 16"/>
            <p:cNvSpPr/>
            <p:nvPr/>
          </p:nvSpPr>
          <p:spPr>
            <a:xfrm>
              <a:off x="899592" y="836712"/>
              <a:ext cx="2808312" cy="864096"/>
            </a:xfrm>
            <a:prstGeom prst="ribbon2">
              <a:avLst>
                <a:gd name="adj1" fmla="val 16667"/>
                <a:gd name="adj2" fmla="val 596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 smtClean="0">
                  <a:latin typeface="HY동녘M" pitchFamily="18" charset="-127"/>
                  <a:ea typeface="HY동녘M" pitchFamily="18" charset="-127"/>
                </a:rPr>
                <a:t>복장</a:t>
              </a:r>
              <a:endParaRPr lang="en-US" altLang="ko-KR" sz="4000" dirty="0" smtClean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18" name="위쪽 리본 17"/>
            <p:cNvSpPr/>
            <p:nvPr/>
          </p:nvSpPr>
          <p:spPr>
            <a:xfrm>
              <a:off x="5436096" y="836712"/>
              <a:ext cx="2808312" cy="864096"/>
            </a:xfrm>
            <a:prstGeom prst="ribbon2">
              <a:avLst>
                <a:gd name="adj1" fmla="val 16667"/>
                <a:gd name="adj2" fmla="val 596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dirty="0" smtClean="0">
                  <a:latin typeface="HY동녘M" pitchFamily="18" charset="-127"/>
                  <a:ea typeface="HY동녘M" pitchFamily="18" charset="-127"/>
                </a:rPr>
                <a:t>주택</a:t>
              </a:r>
              <a:endParaRPr lang="en-US" altLang="ko-KR" sz="4000" dirty="0" smtClean="0">
                <a:latin typeface="HY동녘M" pitchFamily="18" charset="-127"/>
                <a:ea typeface="HY동녘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936104"/>
          </a:xfrm>
        </p:spPr>
        <p:txBody>
          <a:bodyPr>
            <a:noAutofit/>
          </a:bodyPr>
          <a:lstStyle/>
          <a:p>
            <a:r>
              <a:rPr lang="ko-KR" altLang="en-US" sz="4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헤이안</a:t>
            </a:r>
            <a:r>
              <a:rPr lang="ko-KR" alt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시대의 종교</a:t>
            </a:r>
            <a:endParaRPr lang="ko-KR" altLang="en-US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양쪽 중괄호 8"/>
          <p:cNvSpPr/>
          <p:nvPr/>
        </p:nvSpPr>
        <p:spPr>
          <a:xfrm>
            <a:off x="3419872" y="1556792"/>
            <a:ext cx="2448272" cy="936104"/>
          </a:xfrm>
          <a:prstGeom prst="brace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51520" y="1700808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 smtClean="0">
                <a:latin typeface="HY동녘M" pitchFamily="18" charset="-127"/>
                <a:ea typeface="HY동녘M" pitchFamily="18" charset="-127"/>
              </a:rPr>
              <a:t>사이쵸와</a:t>
            </a:r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200" dirty="0" err="1" smtClean="0">
                <a:latin typeface="HY동녘M" pitchFamily="18" charset="-127"/>
                <a:ea typeface="HY동녘M" pitchFamily="18" charset="-127"/>
              </a:rPr>
              <a:t>쿠카이</a:t>
            </a:r>
            <a:endParaRPr lang="ko-KR" altLang="en-US" sz="32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119675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천태종</a:t>
            </a:r>
            <a:endParaRPr lang="ko-KR" altLang="en-US" sz="40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132856"/>
            <a:ext cx="1795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 smtClean="0">
                <a:latin typeface="HY동녘M" pitchFamily="18" charset="-127"/>
                <a:ea typeface="HY동녘M" pitchFamily="18" charset="-127"/>
              </a:rPr>
              <a:t>진언종</a:t>
            </a:r>
            <a:endParaRPr lang="ko-KR" altLang="en-US" sz="40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1628800"/>
            <a:ext cx="2634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조정</a:t>
            </a:r>
            <a:r>
              <a:rPr lang="en-US" altLang="ko-KR" sz="3200" dirty="0" smtClean="0">
                <a:latin typeface="HY동녘M" pitchFamily="18" charset="-127"/>
                <a:ea typeface="HY동녘M" pitchFamily="18" charset="-127"/>
              </a:rPr>
              <a:t>, </a:t>
            </a:r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귀족</a:t>
            </a:r>
            <a:endParaRPr lang="en-US" altLang="ko-KR" sz="3200" dirty="0" smtClean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사이에 보급</a:t>
            </a:r>
            <a:r>
              <a:rPr lang="en-US" altLang="ko-KR" sz="3200" dirty="0" smtClean="0">
                <a:latin typeface="HY동녘M" pitchFamily="18" charset="-127"/>
                <a:ea typeface="HY동녘M" pitchFamily="18" charset="-127"/>
              </a:rPr>
              <a:t>.</a:t>
            </a:r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 </a:t>
            </a:r>
            <a:endParaRPr lang="ko-KR" altLang="en-US" sz="32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" name="오각형 20"/>
          <p:cNvSpPr/>
          <p:nvPr/>
        </p:nvSpPr>
        <p:spPr>
          <a:xfrm>
            <a:off x="179512" y="908720"/>
            <a:ext cx="1872208" cy="576064"/>
          </a:xfrm>
          <a:prstGeom prst="homePlate">
            <a:avLst>
              <a:gd name="adj" fmla="val 367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100" b="1" dirty="0" smtClean="0"/>
              <a:t>10</a:t>
            </a:r>
            <a:r>
              <a:rPr lang="ko-KR" altLang="en-US" sz="2100" b="1" dirty="0" smtClean="0"/>
              <a:t>세기 초엽</a:t>
            </a:r>
            <a:endParaRPr lang="ko-KR" altLang="en-US" sz="2100" b="1" dirty="0"/>
          </a:p>
        </p:txBody>
      </p:sp>
      <p:sp>
        <p:nvSpPr>
          <p:cNvPr id="22" name="오각형 21"/>
          <p:cNvSpPr/>
          <p:nvPr/>
        </p:nvSpPr>
        <p:spPr>
          <a:xfrm>
            <a:off x="179512" y="3140968"/>
            <a:ext cx="1872208" cy="576064"/>
          </a:xfrm>
          <a:prstGeom prst="homePlate">
            <a:avLst>
              <a:gd name="adj" fmla="val 3677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100" b="1" dirty="0" smtClean="0"/>
              <a:t>10</a:t>
            </a:r>
            <a:r>
              <a:rPr lang="ko-KR" altLang="en-US" sz="2100" b="1" dirty="0" smtClean="0"/>
              <a:t>세기 중엽</a:t>
            </a:r>
            <a:endParaRPr lang="ko-KR" altLang="en-US" sz="2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414908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HY동녘M" pitchFamily="18" charset="-127"/>
                <a:ea typeface="HY동녘M" pitchFamily="18" charset="-127"/>
              </a:rPr>
              <a:t>정토교</a:t>
            </a:r>
            <a:endParaRPr lang="ko-KR" altLang="en-US" sz="3200" dirty="0">
              <a:latin typeface="HY동녘M" pitchFamily="18" charset="-127"/>
              <a:ea typeface="HY동녘M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811308" y="4149080"/>
            <a:ext cx="5424988" cy="584775"/>
            <a:chOff x="1811308" y="4149080"/>
            <a:chExt cx="5424988" cy="584775"/>
          </a:xfrm>
        </p:grpSpPr>
        <p:sp>
          <p:nvSpPr>
            <p:cNvPr id="24" name="TextBox 23"/>
            <p:cNvSpPr txBox="1"/>
            <p:nvPr/>
          </p:nvSpPr>
          <p:spPr>
            <a:xfrm>
              <a:off x="2542382" y="4149080"/>
              <a:ext cx="46939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 smtClean="0">
                  <a:latin typeface="HY동녘M" pitchFamily="18" charset="-127"/>
                  <a:ea typeface="HY동녘M" pitchFamily="18" charset="-127"/>
                </a:rPr>
                <a:t>귀족</a:t>
              </a:r>
              <a:r>
                <a:rPr lang="en-US" altLang="ko-KR" sz="3200" dirty="0" smtClean="0">
                  <a:latin typeface="HY동녘M" pitchFamily="18" charset="-127"/>
                  <a:ea typeface="HY동녘M" pitchFamily="18" charset="-127"/>
                </a:rPr>
                <a:t>, </a:t>
              </a:r>
              <a:r>
                <a:rPr lang="ko-KR" altLang="en-US" sz="3200" dirty="0" smtClean="0">
                  <a:latin typeface="HY동녘M" pitchFamily="18" charset="-127"/>
                  <a:ea typeface="HY동녘M" pitchFamily="18" charset="-127"/>
                </a:rPr>
                <a:t>서민 사이에 보급</a:t>
              </a:r>
              <a:r>
                <a:rPr lang="en-US" altLang="ko-KR" sz="3200" dirty="0" smtClean="0">
                  <a:latin typeface="HY동녘M" pitchFamily="18" charset="-127"/>
                  <a:ea typeface="HY동녘M" pitchFamily="18" charset="-127"/>
                </a:rPr>
                <a:t>.</a:t>
              </a:r>
              <a:r>
                <a:rPr lang="ko-KR" altLang="en-US" sz="3200" dirty="0" smtClean="0">
                  <a:latin typeface="HY동녘M" pitchFamily="18" charset="-127"/>
                  <a:ea typeface="HY동녘M" pitchFamily="18" charset="-127"/>
                </a:rPr>
                <a:t> </a:t>
              </a:r>
              <a:endParaRPr lang="ko-KR" altLang="en-US" sz="3200" dirty="0">
                <a:latin typeface="HY동녘M" pitchFamily="18" charset="-127"/>
                <a:ea typeface="HY동녘M" pitchFamily="18" charset="-127"/>
              </a:endParaRPr>
            </a:p>
          </p:txBody>
        </p:sp>
        <p:cxnSp>
          <p:nvCxnSpPr>
            <p:cNvPr id="26" name="직선 연결선 25"/>
            <p:cNvCxnSpPr>
              <a:stCxn id="23" idx="3"/>
              <a:endCxn id="24" idx="1"/>
            </p:cNvCxnSpPr>
            <p:nvPr/>
          </p:nvCxnSpPr>
          <p:spPr>
            <a:xfrm>
              <a:off x="1811308" y="4441468"/>
              <a:ext cx="731074" cy="0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467544" y="2276872"/>
            <a:ext cx="3171901" cy="590292"/>
            <a:chOff x="467544" y="2276872"/>
            <a:chExt cx="3171901" cy="590292"/>
          </a:xfrm>
        </p:grpSpPr>
        <p:sp>
          <p:nvSpPr>
            <p:cNvPr id="30" name="굽은 화살표 29"/>
            <p:cNvSpPr/>
            <p:nvPr/>
          </p:nvSpPr>
          <p:spPr>
            <a:xfrm flipV="1">
              <a:off x="467544" y="2276872"/>
              <a:ext cx="504056" cy="504056"/>
            </a:xfrm>
            <a:prstGeom prst="ben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99592" y="2420888"/>
              <a:ext cx="27398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dirty="0" err="1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헤이안</a:t>
              </a:r>
              <a:r>
                <a:rPr lang="ko-KR" altLang="en-US" sz="23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불교의 중핵</a:t>
              </a:r>
              <a:endParaRPr lang="ko-KR" altLang="en-US" sz="2300" dirty="0">
                <a:solidFill>
                  <a:schemeClr val="tx1">
                    <a:lumMod val="50000"/>
                  </a:schemeClr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572000" y="2924944"/>
            <a:ext cx="3245512" cy="1082735"/>
            <a:chOff x="4572000" y="2924944"/>
            <a:chExt cx="3245512" cy="1082735"/>
          </a:xfrm>
        </p:grpSpPr>
        <p:sp>
          <p:nvSpPr>
            <p:cNvPr id="33" name="굽은 화살표 32"/>
            <p:cNvSpPr/>
            <p:nvPr/>
          </p:nvSpPr>
          <p:spPr>
            <a:xfrm flipV="1">
              <a:off x="4572000" y="2924944"/>
              <a:ext cx="504056" cy="504056"/>
            </a:xfrm>
            <a:prstGeom prst="ben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068960"/>
              <a:ext cx="2741456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3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두 종파 모두 </a:t>
              </a:r>
              <a:endParaRPr lang="en-US" altLang="ko-KR" sz="2300" dirty="0" smtClean="0">
                <a:solidFill>
                  <a:schemeClr val="tx1">
                    <a:lumMod val="50000"/>
                  </a:schemeClr>
                </a:solidFill>
                <a:latin typeface="HY동녘M" pitchFamily="18" charset="-127"/>
                <a:ea typeface="HY동녘M" pitchFamily="18" charset="-127"/>
              </a:endParaRPr>
            </a:p>
            <a:p>
              <a:r>
                <a:rPr lang="ko-KR" altLang="en-US" sz="3200" spc="6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기도</a:t>
              </a:r>
              <a:r>
                <a:rPr lang="ko-KR" altLang="en-US" sz="23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를 </a:t>
              </a:r>
              <a:r>
                <a:rPr lang="ko-KR" altLang="en-US" sz="2300" dirty="0" err="1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주용시</a:t>
              </a:r>
              <a:r>
                <a:rPr lang="ko-KR" altLang="en-US" sz="23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r>
                <a:rPr lang="en-US" altLang="ko-KR" sz="23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!</a:t>
              </a:r>
              <a:r>
                <a:rPr lang="ko-KR" altLang="en-US" sz="2400" dirty="0" smtClean="0">
                  <a:solidFill>
                    <a:schemeClr val="tx1">
                      <a:lumMod val="50000"/>
                    </a:schemeClr>
                  </a:solidFill>
                  <a:latin typeface="HY동녘M" pitchFamily="18" charset="-127"/>
                  <a:ea typeface="HY동녘M" pitchFamily="18" charset="-127"/>
                </a:rPr>
                <a:t> </a:t>
              </a:r>
              <a:endParaRPr lang="ko-KR" altLang="en-US" sz="2300" dirty="0">
                <a:solidFill>
                  <a:schemeClr val="tx1">
                    <a:lumMod val="50000"/>
                  </a:schemeClr>
                </a:solidFill>
                <a:latin typeface="HY동녘M" pitchFamily="18" charset="-127"/>
                <a:ea typeface="HY동녘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58000"/>
          </a:xfrm>
        </p:spPr>
        <p:txBody>
          <a:bodyPr>
            <a:normAutofit/>
          </a:bodyPr>
          <a:lstStyle/>
          <a:p>
            <a:r>
              <a:rPr lang="ko-KR" altLang="en-US" sz="11000" dirty="0" err="1" smtClean="0"/>
              <a:t>야요이</a:t>
            </a:r>
            <a:r>
              <a:rPr lang="ko-KR" altLang="en-US" sz="11000" dirty="0" smtClean="0"/>
              <a:t> 시대</a:t>
            </a:r>
            <a:endParaRPr lang="ko-KR" altLang="en-US" sz="1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0"/>
            <a:ext cx="8352928" cy="764704"/>
          </a:xfrm>
        </p:spPr>
        <p:txBody>
          <a:bodyPr>
            <a:noAutofit/>
          </a:bodyPr>
          <a:lstStyle/>
          <a:p>
            <a:pPr algn="l"/>
            <a:r>
              <a:rPr lang="ko-KR" altLang="en-US" spc="600" dirty="0" err="1" smtClean="0">
                <a:solidFill>
                  <a:schemeClr val="tx2">
                    <a:lumMod val="7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카나문자</a:t>
            </a:r>
            <a:endParaRPr lang="ko-KR" altLang="en-US" spc="600" dirty="0">
              <a:solidFill>
                <a:schemeClr val="tx2">
                  <a:lumMod val="7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8" name="그림 7" descr="히라가나-카타카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04664"/>
            <a:ext cx="5124450" cy="614362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619672" y="1556792"/>
            <a:ext cx="2088232" cy="3672408"/>
            <a:chOff x="1619672" y="1556792"/>
            <a:chExt cx="2088232" cy="3672408"/>
          </a:xfrm>
        </p:grpSpPr>
        <p:sp>
          <p:nvSpPr>
            <p:cNvPr id="4" name="직사각형 3"/>
            <p:cNvSpPr/>
            <p:nvPr/>
          </p:nvSpPr>
          <p:spPr>
            <a:xfrm>
              <a:off x="1619672" y="1556792"/>
              <a:ext cx="2088232" cy="72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500" spc="-150" dirty="0" smtClean="0">
                  <a:latin typeface="HY동녘M" pitchFamily="18" charset="-127"/>
                  <a:ea typeface="HY동녘M" pitchFamily="18" charset="-127"/>
                </a:rPr>
                <a:t>히라가나 </a:t>
              </a:r>
              <a:endParaRPr lang="ko-KR" altLang="en-US" sz="3500" spc="-150" dirty="0">
                <a:latin typeface="HY동녘M" pitchFamily="18" charset="-127"/>
                <a:ea typeface="HY동녘M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619672" y="4509120"/>
              <a:ext cx="2088232" cy="7200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500" spc="-150" dirty="0" err="1" smtClean="0">
                  <a:latin typeface="HY동녘M" pitchFamily="18" charset="-127"/>
                  <a:ea typeface="HY동녘M" pitchFamily="18" charset="-127"/>
                </a:rPr>
                <a:t>카타카나</a:t>
              </a:r>
              <a:endParaRPr lang="ko-KR" altLang="en-US" sz="3500" spc="-150" dirty="0">
                <a:latin typeface="HY동녘M" pitchFamily="18" charset="-127"/>
                <a:ea typeface="HY동녘M" pitchFamily="18" charset="-127"/>
              </a:endParaRPr>
            </a:p>
          </p:txBody>
        </p:sp>
      </p:grpSp>
      <p:sp>
        <p:nvSpPr>
          <p:cNvPr id="10" name="오른쪽 화살표 설명선 9"/>
          <p:cNvSpPr/>
          <p:nvPr/>
        </p:nvSpPr>
        <p:spPr>
          <a:xfrm>
            <a:off x="179512" y="1916832"/>
            <a:ext cx="1512168" cy="2880320"/>
          </a:xfrm>
          <a:prstGeom prst="righ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만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 algn="ctr"/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요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 algn="ctr"/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가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  <a:p>
            <a:pPr algn="ctr"/>
            <a:r>
              <a:rPr lang="ko-KR" altLang="en-US" sz="4000" dirty="0" smtClean="0">
                <a:latin typeface="HY동녘M" pitchFamily="18" charset="-127"/>
                <a:ea typeface="HY동녘M" pitchFamily="18" charset="-127"/>
              </a:rPr>
              <a:t>나</a:t>
            </a:r>
            <a:endParaRPr lang="en-US" altLang="ko-KR" sz="4000" dirty="0" smtClean="0"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635896" y="2132856"/>
            <a:ext cx="2304256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15000" dirty="0" smtClean="0">
                <a:latin typeface="궁서체" pitchFamily="17" charset="-127"/>
                <a:ea typeface="궁서체" pitchFamily="17" charset="-127"/>
              </a:rPr>
              <a:t>끝</a:t>
            </a:r>
            <a:endParaRPr lang="ko-KR" altLang="en-US" sz="15000" dirty="0"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472386" cy="2855810"/>
          </a:xfrm>
        </p:spPr>
        <p:txBody>
          <a:bodyPr>
            <a:normAutofit/>
          </a:bodyPr>
          <a:lstStyle/>
          <a:p>
            <a:pPr algn="ctr"/>
            <a:r>
              <a:rPr lang="ko-KR" altLang="en-US" sz="8800" dirty="0" smtClean="0">
                <a:latin typeface="궁서체" pitchFamily="17" charset="-127"/>
                <a:ea typeface="궁서체" pitchFamily="17" charset="-127"/>
              </a:rPr>
              <a:t>감사합니다 </a:t>
            </a:r>
            <a:r>
              <a:rPr lang="en-US" altLang="ko-KR" sz="8800" dirty="0" smtClean="0">
                <a:latin typeface="궁서체" pitchFamily="17" charset="-127"/>
                <a:ea typeface="궁서체" pitchFamily="17" charset="-127"/>
              </a:rPr>
              <a:t>!</a:t>
            </a:r>
            <a:r>
              <a:rPr lang="ko-KR" altLang="en-US" sz="8800" dirty="0" smtClean="0">
                <a:latin typeface="궁서체" pitchFamily="17" charset="-127"/>
                <a:ea typeface="궁서체" pitchFamily="17" charset="-127"/>
              </a:rPr>
              <a:t> </a:t>
            </a:r>
            <a:r>
              <a:rPr lang="en-US" altLang="ko-KR" sz="8800" dirty="0">
                <a:latin typeface="궁서체" pitchFamily="17" charset="-127"/>
                <a:ea typeface="궁서체" pitchFamily="17" charset="-127"/>
              </a:rPr>
              <a:t/>
            </a:r>
            <a:br>
              <a:rPr lang="en-US" altLang="ko-KR" sz="8800" dirty="0">
                <a:latin typeface="궁서체" pitchFamily="17" charset="-127"/>
                <a:ea typeface="궁서체" pitchFamily="17" charset="-127"/>
              </a:rPr>
            </a:br>
            <a:r>
              <a:rPr lang="en-US" altLang="ko-KR" sz="8800" dirty="0" smtClean="0">
                <a:latin typeface="궁서체" pitchFamily="17" charset="-127"/>
                <a:ea typeface="궁서체" pitchFamily="17" charset="-127"/>
              </a:rPr>
              <a:t>(</a:t>
            </a:r>
            <a:r>
              <a:rPr lang="en-US" altLang="ko-KR" sz="8800" spc="600" dirty="0" smtClean="0">
                <a:latin typeface="궁서체" pitchFamily="17" charset="-127"/>
                <a:ea typeface="궁서체" pitchFamily="17" charset="-127"/>
              </a:rPr>
              <a:t>--</a:t>
            </a:r>
            <a:r>
              <a:rPr lang="en-US" altLang="ko-KR" sz="8800" dirty="0" smtClean="0">
                <a:latin typeface="궁서체" pitchFamily="17" charset="-127"/>
                <a:ea typeface="궁서체" pitchFamily="17" charset="-127"/>
              </a:rPr>
              <a:t>)(</a:t>
            </a:r>
            <a:r>
              <a:rPr lang="en-US" altLang="ko-KR" sz="8800" spc="600" dirty="0" smtClean="0">
                <a:latin typeface="궁서체" pitchFamily="17" charset="-127"/>
                <a:ea typeface="궁서체" pitchFamily="17" charset="-127"/>
              </a:rPr>
              <a:t>__</a:t>
            </a:r>
            <a:r>
              <a:rPr lang="en-US" altLang="ko-KR" sz="8800" dirty="0" smtClean="0">
                <a:latin typeface="궁서체" pitchFamily="17" charset="-127"/>
                <a:ea typeface="궁서체" pitchFamily="17" charset="-127"/>
              </a:rPr>
              <a:t>)</a:t>
            </a:r>
            <a:endParaRPr lang="ko-KR" altLang="en-US" sz="8800" dirty="0">
              <a:latin typeface="궁서체" pitchFamily="17" charset="-127"/>
              <a:ea typeface="궁서체" pitchFamily="17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 descr="일본의 벼농사.jpg"/>
          <p:cNvPicPr>
            <a:picLocks noChangeAspect="1"/>
          </p:cNvPicPr>
          <p:nvPr/>
        </p:nvPicPr>
        <p:blipFill>
          <a:blip r:embed="rId2" cstate="print">
            <a:lum bright="18000" contrast="-39000"/>
          </a:blip>
          <a:stretch>
            <a:fillRect/>
          </a:stretch>
        </p:blipFill>
        <p:spPr>
          <a:xfrm>
            <a:off x="2555776" y="2348880"/>
            <a:ext cx="6406278" cy="4260174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일본의 벼농사 문화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23529" y="1700808"/>
            <a:ext cx="2592288" cy="14401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주거형태</a:t>
            </a:r>
            <a:endParaRPr lang="ko-KR" altLang="en-US" sz="4000" dirty="0"/>
          </a:p>
        </p:txBody>
      </p:sp>
      <p:sp>
        <p:nvSpPr>
          <p:cNvPr id="9" name="타원 8"/>
          <p:cNvSpPr/>
          <p:nvPr/>
        </p:nvSpPr>
        <p:spPr>
          <a:xfrm>
            <a:off x="3707905" y="1700808"/>
            <a:ext cx="3168352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수혈주거</a:t>
            </a:r>
            <a:endParaRPr lang="ko-KR" altLang="en-US" sz="4000" dirty="0"/>
          </a:p>
        </p:txBody>
      </p:sp>
      <p:cxnSp>
        <p:nvCxnSpPr>
          <p:cNvPr id="11" name="직선 화살표 연결선 10"/>
          <p:cNvCxnSpPr>
            <a:stCxn id="8" idx="3"/>
            <a:endCxn id="9" idx="2"/>
          </p:cNvCxnSpPr>
          <p:nvPr/>
        </p:nvCxnSpPr>
        <p:spPr>
          <a:xfrm>
            <a:off x="2915817" y="2420888"/>
            <a:ext cx="792088" cy="1588"/>
          </a:xfrm>
          <a:prstGeom prst="straightConnector1">
            <a:avLst/>
          </a:prstGeom>
          <a:ln w="158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타원 15"/>
          <p:cNvSpPr/>
          <p:nvPr/>
        </p:nvSpPr>
        <p:spPr>
          <a:xfrm>
            <a:off x="323528" y="4725144"/>
            <a:ext cx="3203848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/>
              <a:t>죠몬토기</a:t>
            </a:r>
            <a:endParaRPr lang="ko-KR" altLang="en-US" sz="4000" dirty="0"/>
          </a:p>
        </p:txBody>
      </p:sp>
      <p:sp>
        <p:nvSpPr>
          <p:cNvPr id="17" name="타원 16"/>
          <p:cNvSpPr/>
          <p:nvPr/>
        </p:nvSpPr>
        <p:spPr>
          <a:xfrm>
            <a:off x="3995936" y="4725144"/>
            <a:ext cx="3168352" cy="144016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/>
              <a:t>죠몬시</a:t>
            </a:r>
            <a:r>
              <a:rPr lang="ko-KR" altLang="en-US" sz="4000" dirty="0" err="1"/>
              <a:t>대</a:t>
            </a:r>
            <a:endParaRPr lang="ko-KR" altLang="en-US" sz="4000" dirty="0"/>
          </a:p>
        </p:txBody>
      </p:sp>
      <p:cxnSp>
        <p:nvCxnSpPr>
          <p:cNvPr id="18" name="직선 화살표 연결선 17"/>
          <p:cNvCxnSpPr>
            <a:stCxn id="16" idx="6"/>
            <a:endCxn id="17" idx="2"/>
          </p:cNvCxnSpPr>
          <p:nvPr/>
        </p:nvCxnSpPr>
        <p:spPr>
          <a:xfrm>
            <a:off x="3527376" y="5445224"/>
            <a:ext cx="468560" cy="1588"/>
          </a:xfrm>
          <a:prstGeom prst="straightConnector1">
            <a:avLst/>
          </a:prstGeom>
          <a:ln w="158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죠몬시대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1043608" y="1268760"/>
            <a:ext cx="6984776" cy="28083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아래쪽 화살표 4"/>
          <p:cNvSpPr/>
          <p:nvPr/>
        </p:nvSpPr>
        <p:spPr>
          <a:xfrm>
            <a:off x="3995936" y="4149080"/>
            <a:ext cx="108012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2267744" y="4797152"/>
            <a:ext cx="4608512" cy="1844824"/>
          </a:xfrm>
          <a:prstGeom prst="horizontalScroll">
            <a:avLst>
              <a:gd name="adj" fmla="val 184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err="1" smtClean="0"/>
              <a:t>야요이시대</a:t>
            </a:r>
            <a:endParaRPr lang="ko-KR" altLang="en-US" sz="4800" dirty="0" smtClean="0"/>
          </a:p>
        </p:txBody>
      </p:sp>
      <p:sp>
        <p:nvSpPr>
          <p:cNvPr id="9" name="눈물 방울 8"/>
          <p:cNvSpPr/>
          <p:nvPr/>
        </p:nvSpPr>
        <p:spPr>
          <a:xfrm rot="630225">
            <a:off x="1747642" y="1827776"/>
            <a:ext cx="2331699" cy="1618273"/>
          </a:xfrm>
          <a:prstGeom prst="teardrop">
            <a:avLst>
              <a:gd name="adj" fmla="val 11180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2204864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3</a:t>
            </a:r>
            <a:r>
              <a:rPr lang="ko-KR" altLang="en-US" sz="4400" dirty="0" smtClean="0"/>
              <a:t>세기경</a:t>
            </a:r>
            <a:endParaRPr lang="ko-KR" alt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22768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~600</a:t>
            </a:r>
            <a:r>
              <a:rPr lang="ko-KR" altLang="en-US" sz="3600" dirty="0" smtClean="0"/>
              <a:t>년간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/>
              <a:t>야요이시대의</a:t>
            </a:r>
            <a:r>
              <a:rPr lang="ko-KR" altLang="en-US" dirty="0" smtClean="0"/>
              <a:t> 특징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467544" y="548680"/>
            <a:ext cx="7200800" cy="1440160"/>
            <a:chOff x="467544" y="548680"/>
            <a:chExt cx="7200800" cy="1440160"/>
          </a:xfrm>
        </p:grpSpPr>
        <p:sp>
          <p:nvSpPr>
            <p:cNvPr id="4" name="오른쪽으로 구부러진 화살표 3"/>
            <p:cNvSpPr/>
            <p:nvPr/>
          </p:nvSpPr>
          <p:spPr>
            <a:xfrm>
              <a:off x="467544" y="548680"/>
              <a:ext cx="1368152" cy="1368152"/>
            </a:xfrm>
            <a:prstGeom prst="curvedRightArrow">
              <a:avLst>
                <a:gd name="adj1" fmla="val 6826"/>
                <a:gd name="adj2" fmla="val 20465"/>
                <a:gd name="adj3" fmla="val 25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979712" y="1196752"/>
              <a:ext cx="5688632" cy="7920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smtClean="0"/>
                <a:t>구리나 철로 만든 금속기 사용</a:t>
              </a:r>
              <a:endParaRPr lang="ko-KR" altLang="en-US" sz="3200" dirty="0"/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3131840" y="2996952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5373216"/>
            <a:ext cx="5328592" cy="115212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벼농사를 위해 저지대주거</a:t>
            </a:r>
            <a:endParaRPr lang="ko-KR" altLang="en-US" sz="3200" dirty="0"/>
          </a:p>
        </p:txBody>
      </p:sp>
      <p:sp>
        <p:nvSpPr>
          <p:cNvPr id="10" name="오른쪽 화살표 9"/>
          <p:cNvSpPr/>
          <p:nvPr/>
        </p:nvSpPr>
        <p:spPr>
          <a:xfrm>
            <a:off x="5724128" y="558924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876256" y="5301208"/>
            <a:ext cx="180020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마을형성</a:t>
            </a:r>
            <a:endParaRPr lang="ko-KR" altLang="en-US" sz="4000" dirty="0"/>
          </a:p>
        </p:txBody>
      </p:sp>
      <p:sp>
        <p:nvSpPr>
          <p:cNvPr id="12" name="실행 단추: 도움말 11">
            <a:hlinkClick r:id="" action="ppaction://noaction" highlightClick="1"/>
          </p:cNvPr>
          <p:cNvSpPr/>
          <p:nvPr/>
        </p:nvSpPr>
        <p:spPr>
          <a:xfrm>
            <a:off x="6084168" y="2780928"/>
            <a:ext cx="1656184" cy="1368152"/>
          </a:xfrm>
          <a:prstGeom prst="actionButtonHel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야요이시대-동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4032448" cy="302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43608" y="2852936"/>
            <a:ext cx="20313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spc="600" dirty="0" smtClean="0"/>
              <a:t>동탁</a:t>
            </a:r>
            <a:endParaRPr lang="ko-KR" altLang="en-US" sz="66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ko-KR" dirty="0" smtClean="0"/>
              <a:t>-</a:t>
            </a:r>
            <a:r>
              <a:rPr lang="ko-KR" altLang="en-US" dirty="0" err="1" smtClean="0">
                <a:latin typeface="휴먼둥근헤드라인" pitchFamily="18" charset="-127"/>
                <a:ea typeface="휴먼둥근헤드라인" pitchFamily="18" charset="-127"/>
              </a:rPr>
              <a:t>히미코</a:t>
            </a:r>
            <a:r>
              <a:rPr lang="ko-KR" altLang="en-US" dirty="0" smtClean="0">
                <a:latin typeface="휴먼둥근헤드라인" pitchFamily="18" charset="-127"/>
                <a:ea typeface="휴먼둥근헤드라인" pitchFamily="18" charset="-127"/>
              </a:rPr>
              <a:t> 여왕</a:t>
            </a:r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-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539552" y="980728"/>
            <a:ext cx="216024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/>
              <a:t>마을</a:t>
            </a:r>
            <a:endParaRPr lang="ko-KR" altLang="en-US" sz="4400" dirty="0"/>
          </a:p>
        </p:txBody>
      </p:sp>
      <p:sp>
        <p:nvSpPr>
          <p:cNvPr id="5" name="타원 4"/>
          <p:cNvSpPr/>
          <p:nvPr/>
        </p:nvSpPr>
        <p:spPr>
          <a:xfrm>
            <a:off x="467544" y="2564904"/>
            <a:ext cx="2448272" cy="14401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err="1" smtClean="0"/>
              <a:t>왜인전</a:t>
            </a:r>
            <a:endParaRPr lang="ko-KR" altLang="en-US" sz="4000" dirty="0"/>
          </a:p>
        </p:txBody>
      </p:sp>
      <p:grpSp>
        <p:nvGrpSpPr>
          <p:cNvPr id="33" name="그룹 32"/>
          <p:cNvGrpSpPr/>
          <p:nvPr/>
        </p:nvGrpSpPr>
        <p:grpSpPr>
          <a:xfrm>
            <a:off x="2771800" y="2852936"/>
            <a:ext cx="5760640" cy="864096"/>
            <a:chOff x="2915816" y="3068960"/>
            <a:chExt cx="5760640" cy="864096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3635896" y="3068960"/>
              <a:ext cx="5040560" cy="86409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dirty="0" smtClean="0"/>
                <a:t>왜인의 나라는 </a:t>
              </a:r>
              <a:r>
                <a:rPr lang="en-US" altLang="ko-KR" sz="2800" dirty="0" smtClean="0"/>
                <a:t>30</a:t>
              </a:r>
              <a:r>
                <a:rPr lang="ko-KR" altLang="en-US" sz="2800" dirty="0" err="1" smtClean="0"/>
                <a:t>여개의</a:t>
              </a:r>
              <a:r>
                <a:rPr lang="ko-KR" altLang="en-US" sz="2800" dirty="0" smtClean="0"/>
                <a:t> 소국</a:t>
              </a:r>
              <a:endParaRPr lang="ko-KR" altLang="en-US" sz="2800" dirty="0"/>
            </a:p>
          </p:txBody>
        </p:sp>
        <p:cxnSp>
          <p:nvCxnSpPr>
            <p:cNvPr id="8" name="직선 화살표 연결선 7"/>
            <p:cNvCxnSpPr>
              <a:stCxn id="5" idx="6"/>
              <a:endCxn id="6" idx="1"/>
            </p:cNvCxnSpPr>
            <p:nvPr/>
          </p:nvCxnSpPr>
          <p:spPr>
            <a:xfrm>
              <a:off x="2915816" y="3429000"/>
              <a:ext cx="72008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타원 9"/>
          <p:cNvSpPr/>
          <p:nvPr/>
        </p:nvSpPr>
        <p:spPr>
          <a:xfrm>
            <a:off x="6228184" y="1052736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/>
              <a:t>나라</a:t>
            </a:r>
            <a:endParaRPr lang="ko-KR" altLang="en-US" sz="40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2555776" y="1052736"/>
            <a:ext cx="3528392" cy="646331"/>
            <a:chOff x="2699792" y="1124744"/>
            <a:chExt cx="3528392" cy="646331"/>
          </a:xfrm>
        </p:grpSpPr>
        <p:cxnSp>
          <p:nvCxnSpPr>
            <p:cNvPr id="12" name="직선 화살표 연결선 11"/>
            <p:cNvCxnSpPr>
              <a:stCxn id="4" idx="6"/>
              <a:endCxn id="10" idx="2"/>
            </p:cNvCxnSpPr>
            <p:nvPr/>
          </p:nvCxnSpPr>
          <p:spPr>
            <a:xfrm>
              <a:off x="2699792" y="1700808"/>
              <a:ext cx="3528392" cy="1588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31840" y="1124744"/>
              <a:ext cx="287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600" spc="600" dirty="0" smtClean="0"/>
                <a:t>벼농사발달</a:t>
              </a:r>
              <a:endParaRPr lang="ko-KR" altLang="en-US" sz="3600" spc="6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203848" y="4725144"/>
            <a:ext cx="5472608" cy="1296144"/>
            <a:chOff x="3203848" y="4725144"/>
            <a:chExt cx="5472608" cy="1296144"/>
          </a:xfrm>
        </p:grpSpPr>
        <p:sp>
          <p:nvSpPr>
            <p:cNvPr id="28" name="줄무늬가 있는 오른쪽 화살표 27"/>
            <p:cNvSpPr/>
            <p:nvPr/>
          </p:nvSpPr>
          <p:spPr>
            <a:xfrm>
              <a:off x="3203848" y="4797152"/>
              <a:ext cx="2664296" cy="1080120"/>
            </a:xfrm>
            <a:prstGeom prst="stripedRightArrow">
              <a:avLst>
                <a:gd name="adj1" fmla="val 56047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이중 물결 28"/>
            <p:cNvSpPr/>
            <p:nvPr/>
          </p:nvSpPr>
          <p:spPr>
            <a:xfrm>
              <a:off x="6084168" y="4725144"/>
              <a:ext cx="2592288" cy="1296144"/>
            </a:xfrm>
            <a:prstGeom prst="doubleWav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dirty="0" smtClean="0"/>
                <a:t>더욱 </a:t>
              </a:r>
              <a:r>
                <a:rPr lang="ko-KR" altLang="en-US" sz="4400" b="1" dirty="0" smtClean="0"/>
                <a:t>큰</a:t>
              </a:r>
              <a:r>
                <a:rPr lang="ko-KR" altLang="en-US" sz="3200" dirty="0" smtClean="0"/>
                <a:t> 나라</a:t>
              </a:r>
              <a:endParaRPr lang="ko-KR" altLang="en-US" sz="3200" dirty="0"/>
            </a:p>
          </p:txBody>
        </p:sp>
      </p:grpSp>
      <p:sp>
        <p:nvSpPr>
          <p:cNvPr id="30" name="대각선 방향의 모서리가 둥근 사각형 29"/>
          <p:cNvSpPr/>
          <p:nvPr/>
        </p:nvSpPr>
        <p:spPr>
          <a:xfrm>
            <a:off x="755576" y="4293096"/>
            <a:ext cx="2088232" cy="936104"/>
          </a:xfrm>
          <a:prstGeom prst="round2DiagRect">
            <a:avLst>
              <a:gd name="adj1" fmla="val 0"/>
              <a:gd name="adj2" fmla="val 269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/>
              <a:t>강한 왕</a:t>
            </a:r>
            <a:endParaRPr lang="ko-KR" altLang="en-US" sz="3600" dirty="0"/>
          </a:p>
        </p:txBody>
      </p:sp>
      <p:sp>
        <p:nvSpPr>
          <p:cNvPr id="31" name="대각선 방향의 모서리가 둥근 사각형 30"/>
          <p:cNvSpPr/>
          <p:nvPr/>
        </p:nvSpPr>
        <p:spPr>
          <a:xfrm>
            <a:off x="971600" y="5805264"/>
            <a:ext cx="1656184" cy="720080"/>
          </a:xfrm>
          <a:prstGeom prst="round2DiagRect">
            <a:avLst>
              <a:gd name="adj1" fmla="val 0"/>
              <a:gd name="adj2" fmla="val 269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약한 왕</a:t>
            </a:r>
            <a:endParaRPr lang="ko-KR" altLang="en-US" sz="3200" dirty="0"/>
          </a:p>
        </p:txBody>
      </p:sp>
      <p:grpSp>
        <p:nvGrpSpPr>
          <p:cNvPr id="38" name="그룹 37"/>
          <p:cNvGrpSpPr/>
          <p:nvPr/>
        </p:nvGrpSpPr>
        <p:grpSpPr>
          <a:xfrm>
            <a:off x="1654882" y="5157986"/>
            <a:ext cx="1237514" cy="666442"/>
            <a:chOff x="1798898" y="5229994"/>
            <a:chExt cx="1237514" cy="666442"/>
          </a:xfrm>
        </p:grpSpPr>
        <p:cxnSp>
          <p:nvCxnSpPr>
            <p:cNvPr id="36" name="직선 화살표 연결선 35"/>
            <p:cNvCxnSpPr>
              <a:stCxn id="31" idx="3"/>
              <a:endCxn id="30" idx="1"/>
            </p:cNvCxnSpPr>
            <p:nvPr/>
          </p:nvCxnSpPr>
          <p:spPr>
            <a:xfrm rot="5400000" flipH="1" flipV="1">
              <a:off x="1511660" y="5517232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979712" y="5373216"/>
              <a:ext cx="10567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spc="600" dirty="0" smtClean="0"/>
                <a:t>굴복</a:t>
              </a:r>
              <a:endParaRPr lang="ko-KR" altLang="en-US" sz="2800" spc="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858000"/>
          </a:xfrm>
        </p:spPr>
        <p:txBody>
          <a:bodyPr>
            <a:normAutofit/>
          </a:bodyPr>
          <a:lstStyle/>
          <a:p>
            <a:r>
              <a:rPr lang="ko-KR" altLang="en-US" sz="10400" spc="600" dirty="0" err="1" smtClean="0"/>
              <a:t>야마토</a:t>
            </a:r>
            <a:r>
              <a:rPr lang="ko-KR" altLang="en-US" sz="10400" spc="600" dirty="0" smtClean="0"/>
              <a:t> 시대</a:t>
            </a:r>
            <a:endParaRPr lang="ko-KR" altLang="en-US" sz="10400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US" altLang="ko-KR" dirty="0" smtClean="0"/>
              <a:t>-</a:t>
            </a:r>
            <a:r>
              <a:rPr lang="ko-KR" altLang="en-US" dirty="0" err="1" smtClean="0"/>
              <a:t>야마토시대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sp>
        <p:nvSpPr>
          <p:cNvPr id="5" name="왼쪽/오른쪽/위쪽/아래쪽 설명선 4"/>
          <p:cNvSpPr/>
          <p:nvPr/>
        </p:nvSpPr>
        <p:spPr>
          <a:xfrm>
            <a:off x="1152129" y="1916832"/>
            <a:ext cx="4214008" cy="3888432"/>
          </a:xfrm>
          <a:prstGeom prst="quadArrowCallout">
            <a:avLst>
              <a:gd name="adj1" fmla="val 3979"/>
              <a:gd name="adj2" fmla="val 5723"/>
              <a:gd name="adj3" fmla="val 10956"/>
              <a:gd name="adj4" fmla="val 4812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dirty="0" err="1" smtClean="0"/>
              <a:t>야마토</a:t>
            </a:r>
            <a:endParaRPr lang="en-US" altLang="ko-KR" sz="4400" dirty="0" smtClean="0"/>
          </a:p>
          <a:p>
            <a:pPr algn="ctr"/>
            <a:r>
              <a:rPr lang="ko-KR" altLang="en-US" sz="4400" dirty="0" smtClean="0"/>
              <a:t>정권</a:t>
            </a:r>
            <a:endParaRPr lang="ko-KR" altLang="en-US" sz="4400" dirty="0"/>
          </a:p>
        </p:txBody>
      </p:sp>
      <p:grpSp>
        <p:nvGrpSpPr>
          <p:cNvPr id="3" name="그룹 9"/>
          <p:cNvGrpSpPr/>
          <p:nvPr/>
        </p:nvGrpSpPr>
        <p:grpSpPr>
          <a:xfrm>
            <a:off x="0" y="1268760"/>
            <a:ext cx="6480720" cy="5244390"/>
            <a:chOff x="107504" y="1268760"/>
            <a:chExt cx="6755204" cy="5244390"/>
          </a:xfrm>
        </p:grpSpPr>
        <p:sp>
          <p:nvSpPr>
            <p:cNvPr id="6" name="TextBox 5"/>
            <p:cNvSpPr txBox="1"/>
            <p:nvPr/>
          </p:nvSpPr>
          <p:spPr>
            <a:xfrm>
              <a:off x="2843808" y="1268760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/>
                <a:t>호족</a:t>
              </a:r>
              <a:endParaRPr lang="ko-KR" altLang="en-US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7504" y="350100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/>
                <a:t>호족</a:t>
              </a:r>
              <a:endParaRPr lang="ko-KR" altLang="en-US" sz="4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808" y="580526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smtClean="0"/>
                <a:t>호족</a:t>
              </a:r>
              <a:endParaRPr lang="ko-KR" altLang="en-US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2120" y="350100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 smtClean="0"/>
                <a:t>호족</a:t>
              </a:r>
              <a:endParaRPr lang="ko-KR" altLang="en-US" sz="4000" dirty="0"/>
            </a:p>
          </p:txBody>
        </p:sp>
      </p:grpSp>
      <p:sp>
        <p:nvSpPr>
          <p:cNvPr id="12" name="오른쪽으로 구부러진 화살표 11"/>
          <p:cNvSpPr/>
          <p:nvPr/>
        </p:nvSpPr>
        <p:spPr>
          <a:xfrm rot="16200000">
            <a:off x="5688124" y="3969060"/>
            <a:ext cx="1008112" cy="3816424"/>
          </a:xfrm>
          <a:prstGeom prst="curvedRightArrow">
            <a:avLst>
              <a:gd name="adj1" fmla="val 20611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순서도: 대체 처리 13"/>
          <p:cNvSpPr/>
          <p:nvPr/>
        </p:nvSpPr>
        <p:spPr>
          <a:xfrm>
            <a:off x="6660232" y="3645024"/>
            <a:ext cx="2304256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err="1" smtClean="0"/>
              <a:t>야마토</a:t>
            </a:r>
            <a:endParaRPr lang="en-US" altLang="ko-KR" sz="4400" dirty="0" smtClean="0"/>
          </a:p>
          <a:p>
            <a:pPr algn="ctr"/>
            <a:r>
              <a:rPr lang="ko-KR" altLang="en-US" sz="4400" dirty="0" smtClean="0"/>
              <a:t>국가</a:t>
            </a:r>
          </a:p>
        </p:txBody>
      </p:sp>
      <p:grpSp>
        <p:nvGrpSpPr>
          <p:cNvPr id="4" name="그룹 16"/>
          <p:cNvGrpSpPr/>
          <p:nvPr/>
        </p:nvGrpSpPr>
        <p:grpSpPr>
          <a:xfrm>
            <a:off x="6372200" y="1196752"/>
            <a:ext cx="2664296" cy="1489521"/>
            <a:chOff x="6372200" y="1196752"/>
            <a:chExt cx="2664296" cy="1489521"/>
          </a:xfrm>
        </p:grpSpPr>
        <p:sp>
          <p:nvSpPr>
            <p:cNvPr id="15" name="순서도: 추출 14"/>
            <p:cNvSpPr/>
            <p:nvPr/>
          </p:nvSpPr>
          <p:spPr>
            <a:xfrm>
              <a:off x="6372200" y="1196752"/>
              <a:ext cx="2664296" cy="144016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32240" y="1916832"/>
              <a:ext cx="187743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dirty="0" err="1" smtClean="0"/>
                <a:t>오키미</a:t>
              </a:r>
              <a:endParaRPr lang="ko-KR" altLang="en-US" sz="4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948264" y="4766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/>
              <a:t>지배자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보자기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흐름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고려청자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415</TotalTime>
  <Words>372</Words>
  <Application>Microsoft Office PowerPoint</Application>
  <PresentationFormat>화면 슬라이드 쇼(4:3)</PresentationFormat>
  <Paragraphs>175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11</vt:i4>
      </vt:variant>
      <vt:variant>
        <vt:lpstr>슬라이드 제목</vt:lpstr>
      </vt:variant>
      <vt:variant>
        <vt:i4>32</vt:i4>
      </vt:variant>
    </vt:vector>
  </HeadingPairs>
  <TitlesOfParts>
    <vt:vector size="43" baseType="lpstr">
      <vt:lpstr>보자기</vt:lpstr>
      <vt:lpstr>연꽃 당초 무늬</vt:lpstr>
      <vt:lpstr>고려청자</vt:lpstr>
      <vt:lpstr>태양</vt:lpstr>
      <vt:lpstr>광선</vt:lpstr>
      <vt:lpstr>고구려 벽화</vt:lpstr>
      <vt:lpstr>1_고구려 벽화</vt:lpstr>
      <vt:lpstr>2_고구려 벽화</vt:lpstr>
      <vt:lpstr>3_고구려 벽화</vt:lpstr>
      <vt:lpstr>흐름</vt:lpstr>
      <vt:lpstr>Office 테마</vt:lpstr>
      <vt:lpstr>슬라이드 1</vt:lpstr>
      <vt:lpstr>&lt; 목 차 &gt;</vt:lpstr>
      <vt:lpstr>야요이 시대</vt:lpstr>
      <vt:lpstr>-일본의 벼농사 문화-</vt:lpstr>
      <vt:lpstr>-죠몬시대-</vt:lpstr>
      <vt:lpstr>-야요이시대의 특징-</vt:lpstr>
      <vt:lpstr>-히미코 여왕-</vt:lpstr>
      <vt:lpstr>야마토 시대</vt:lpstr>
      <vt:lpstr>-야마토시대-</vt:lpstr>
      <vt:lpstr>-야마토시대의 특징-</vt:lpstr>
      <vt:lpstr>-야마토시대의 특징-</vt:lpstr>
      <vt:lpstr>호류지</vt:lpstr>
      <vt:lpstr>-호류지-</vt:lpstr>
      <vt:lpstr>-호류지-</vt:lpstr>
      <vt:lpstr>-호류지-</vt:lpstr>
      <vt:lpstr>-호류지-</vt:lpstr>
      <vt:lpstr>-호류지-</vt:lpstr>
      <vt:lpstr>-호류지-</vt:lpstr>
      <vt:lpstr>-호류지-</vt:lpstr>
      <vt:lpstr>-호류지-</vt:lpstr>
      <vt:lpstr>나라시대</vt:lpstr>
      <vt:lpstr>나라시대</vt:lpstr>
      <vt:lpstr>나라시대의 문화 1</vt:lpstr>
      <vt:lpstr>나라시대의 문화 2</vt:lpstr>
      <vt:lpstr>나라시대의 불교</vt:lpstr>
      <vt:lpstr>헤이안 시대</vt:lpstr>
      <vt:lpstr>헤이안 시대</vt:lpstr>
      <vt:lpstr>헤이안 시대의 문화</vt:lpstr>
      <vt:lpstr>헤이안 시대의 종교</vt:lpstr>
      <vt:lpstr>카나문자</vt:lpstr>
      <vt:lpstr>끝</vt:lpstr>
      <vt:lpstr>감사합니다 !  (--)(__)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원시·고대 시대의  일본사회와 문화</dc:title>
  <dc:creator>무진</dc:creator>
  <cp:lastModifiedBy>무진</cp:lastModifiedBy>
  <cp:revision>69</cp:revision>
  <dcterms:created xsi:type="dcterms:W3CDTF">2010-09-24T02:27:45Z</dcterms:created>
  <dcterms:modified xsi:type="dcterms:W3CDTF">2010-09-26T15:26:31Z</dcterms:modified>
</cp:coreProperties>
</file>