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259" r:id="rId12"/>
    <p:sldId id="325" r:id="rId13"/>
    <p:sldId id="267" r:id="rId14"/>
    <p:sldId id="327" r:id="rId15"/>
    <p:sldId id="324" r:id="rId16"/>
    <p:sldId id="288" r:id="rId17"/>
    <p:sldId id="304" r:id="rId18"/>
    <p:sldId id="268" r:id="rId19"/>
    <p:sldId id="289" r:id="rId20"/>
    <p:sldId id="269" r:id="rId21"/>
    <p:sldId id="290" r:id="rId22"/>
    <p:sldId id="326" r:id="rId23"/>
    <p:sldId id="270" r:id="rId24"/>
    <p:sldId id="291" r:id="rId25"/>
    <p:sldId id="260" r:id="rId26"/>
    <p:sldId id="328" r:id="rId27"/>
    <p:sldId id="329" r:id="rId28"/>
    <p:sldId id="330" r:id="rId29"/>
    <p:sldId id="331" r:id="rId30"/>
    <p:sldId id="346" r:id="rId31"/>
    <p:sldId id="332" r:id="rId32"/>
    <p:sldId id="347" r:id="rId33"/>
    <p:sldId id="333" r:id="rId34"/>
    <p:sldId id="334" r:id="rId35"/>
    <p:sldId id="335" r:id="rId36"/>
    <p:sldId id="336" r:id="rId37"/>
    <p:sldId id="337" r:id="rId38"/>
    <p:sldId id="283" r:id="rId39"/>
  </p:sldIdLst>
  <p:sldSz cx="12192000" cy="6858000"/>
  <p:notesSz cx="6858000" cy="9144000"/>
  <p:embeddedFontLst>
    <p:embeddedFont>
      <p:font typeface="함초롬바탕" panose="02030604000101010101" pitchFamily="18" charset="-127"/>
      <p:regular r:id="rId41"/>
      <p:bold r:id="rId42"/>
    </p:embeddedFont>
    <p:embeddedFont>
      <p:font typeface="THE정고딕140" panose="02020603020101020101" pitchFamily="18" charset="-127"/>
      <p:regular r:id="rId43"/>
    </p:embeddedFont>
    <p:embeddedFont>
      <p:font typeface="THE정고딕160" panose="02020603020101020101" pitchFamily="18" charset="-127"/>
      <p:regular r:id="rId44"/>
    </p:embeddedFont>
    <p:embeddedFont>
      <p:font typeface="맑은 고딕" panose="020B0503020000020004" pitchFamily="50" charset="-127"/>
      <p:regular r:id="rId45"/>
      <p:bold r:id="rId46"/>
    </p:embeddedFont>
    <p:embeddedFont>
      <p:font typeface="THE정고딕150" panose="02020603020101020101" pitchFamily="18" charset="-127"/>
      <p:regular r:id="rId4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4E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DC78C-A845-4D97-B7CC-0E09341D1A67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6BAB5-9FDB-4F56-A3FE-BB48A8F7A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48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6045C-2DB1-BD53-BACA-1B5B27EA2B6C}" type="slidenum">
              <a:rPr lang="ko-KR" altLang="en-US">
                <a:uFillTx/>
              </a:rPr>
              <a:pPr/>
              <a:t>3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445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09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3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9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99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45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7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78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54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77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01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D7D8-9836-4E6F-B013-B63F80783179}" type="datetimeFigureOut">
              <a:rPr lang="ko-KR" altLang="en-US" smtClean="0"/>
              <a:t>2015-12-10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BD52-0ADA-4ED4-94E1-EDE2CFC40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11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kr/url?sa=i&amp;rct=j&amp;q=&amp;esrc=s&amp;source=images&amp;cd=&amp;cad=rja&amp;uact=8&amp;ved=0ahUKEwiQ4c2E-KbJAhXohaYKHXZVBZIQjRwIBw&amp;url=http://kcm.kr/dic_view.php?nid=39926&amp;psig=AFQjCNEHzTJMzQlxM0JcuGgTDKVfocxFGg&amp;ust=144838156647618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CAcQjRxqFQoTCM_79b_JhcgCFQIjlAodIA8D0w&amp;url=http://soidong.khan.kr/848&amp;bvm=bv.103073922,d.dGo&amp;psig=AFQjCNGBhyaoWslH4argVs17bVMsbe7sEg&amp;ust=14428371766556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n.wikipedia.org/wiki/File:Bdrates_of_Japan_since_1950.sv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kr/url?sa=i&amp;rct=j&amp;q=&amp;esrc=s&amp;source=images&amp;cd=&amp;cad=rja&amp;uact=8&amp;ved=0CAcQjRxqFQoTCMDjypzThcgCFUEblAodvZYK0g&amp;url=http://www.minjog21.com/news/quickViewArticleView.html?idxno=4576&amp;bvm=bv.103073922,d.dGo&amp;psig=AFQjCNFW9EluzCqilkKTDE7BdGqvQL4tmw&amp;ust=144283976575666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kr/url?sa=i&amp;rct=j&amp;q=&amp;esrc=s&amp;source=images&amp;cd=&amp;cad=rja&amp;uact=8&amp;ved=0ahUKEwi3pZjR46bJAhVnIKYKHbo0A-AQjRwIBw&amp;url=https://www.rocketpunch.com/companies/fuji-bank&amp;bvm=bv.108194040,d.dGY&amp;psig=AFQjCNFh3Ku_K9Jm9yJx67QRkf3zpFSleA&amp;ust=1448376111489857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hyperlink" Target="https://www.google.co.kr/url?sa=i&amp;rct=j&amp;q=&amp;esrc=s&amp;source=images&amp;cd=&amp;cad=rja&amp;uact=8&amp;ved=0ahUKEwiczs224KbJAhWjHaYKHfp3BJEQjRwIAw&amp;url=https://namu.wiki/w/%EB%AF%B8%EC%B8%A0%EB%B9%84%EC%8B%9C&amp;psig=AFQjCNFAJU0Of73JBgvbOoujRBgsNtY1qQ&amp;ust=14483752565788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kr/url?sa=i&amp;rct=j&amp;q=&amp;esrc=s&amp;source=images&amp;cd=&amp;cad=rja&amp;uact=8&amp;ved=0ahUKEwipp9764KbJAhVGlKYKHaI2BTwQjRwIBw&amp;url=https://ko.wikipedia.org/wiki/%EC%8A%A4%EB%AF%B8%ED%86%A0%EB%AA%A8_%EC%83%81%EC%82%AC&amp;bvm=bv.108194040,d.dGY&amp;psig=AFQjCNGMcIgYSUsXtgIUHosfdT_KuWReog&amp;ust=1448375370881600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hyperlink" Target="https://www.google.co.kr/url?sa=i&amp;rct=j&amp;q=&amp;esrc=s&amp;source=images&amp;cd=&amp;cad=rja&amp;uact=8&amp;ved=0ahUKEwj8vtDf4KbJAhUCJKYKHQXRCtMQjRwIBw&amp;url=https://namu.wiki/w/%EB%AF%B8%EC%93%B0%EC%9D%B4&amp;bvm=bv.108194040,d.dGY&amp;psig=AFQjCNE4YHipUSsGsUJ7thM6RYKJbW5RsQ&amp;ust=1448375300825297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kr/url?sa=i&amp;rct=j&amp;q=&amp;esrc=s&amp;source=images&amp;cd=&amp;cad=rja&amp;uact=8&amp;ved=0ahUKEwiNvcG79abJAhXhXaYKHew0AMAQjRwIBw&amp;url=http://nongak.net/board/index.html?id=nca123&amp;asort=&amp;smode=author&amp;skey=%C1%A4%B9%AE&amp;no=19585&amp;bvm=bv.108194040,d.dGY&amp;psig=AFQjCNHW3nfH79FAf4YEj-YJ7Nvm6gs4XQ&amp;ust=14483808445969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blog.daum.net/kmozzart/53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233464" y="3041550"/>
            <a:ext cx="5725072" cy="1083992"/>
            <a:chOff x="3233464" y="3041550"/>
            <a:chExt cx="5725072" cy="1083992"/>
          </a:xfrm>
        </p:grpSpPr>
        <p:grpSp>
          <p:nvGrpSpPr>
            <p:cNvPr id="32" name="그룹 31"/>
            <p:cNvGrpSpPr/>
            <p:nvPr/>
          </p:nvGrpSpPr>
          <p:grpSpPr>
            <a:xfrm>
              <a:off x="3233464" y="3041550"/>
              <a:ext cx="5725072" cy="1083992"/>
              <a:chOff x="4163095" y="2598299"/>
              <a:chExt cx="5725072" cy="108399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163095" y="2598299"/>
                <a:ext cx="5725072" cy="37779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3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현대 일본은 어떻게 발전해 갔을까</a:t>
                </a:r>
                <a:r>
                  <a:rPr lang="en-US" altLang="ko-KR" sz="3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?</a:t>
                </a:r>
                <a:endParaRPr lang="ko-KR" altLang="en-US" sz="3000" spc="-15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289225" y="3333478"/>
                <a:ext cx="5458265" cy="348813"/>
              </a:xfrm>
              <a:prstGeom prst="rect">
                <a:avLst/>
              </a:prstGeom>
              <a:solidFill>
                <a:schemeClr val="tx1">
                  <a:alpha val="75000"/>
                </a:schemeClr>
              </a:solidFill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15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일 본 근 현 대 사 </a:t>
                </a:r>
                <a:r>
                  <a:rPr lang="en-US" altLang="ko-KR" sz="15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5 </a:t>
                </a:r>
                <a:r>
                  <a:rPr lang="ko-KR" altLang="en-US" sz="15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조</a:t>
                </a:r>
                <a:endParaRPr lang="ko-KR" altLang="en-US" sz="15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233464" y="3412893"/>
              <a:ext cx="5725072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z="2500" spc="-150" dirty="0" smtClean="0">
                  <a:solidFill>
                    <a:srgbClr val="FF9900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</a:t>
              </a:r>
              <a:r>
                <a:rPr lang="ko-KR" altLang="en-US" sz="2500" spc="-150" dirty="0" smtClean="0">
                  <a:solidFill>
                    <a:srgbClr val="FF9900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부</a:t>
              </a:r>
              <a:endParaRPr lang="ko-KR" altLang="en-US" sz="2500" spc="-150" dirty="0">
                <a:solidFill>
                  <a:srgbClr val="FF9900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1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2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cxnSp>
          <p:nvCxnSpPr>
            <p:cNvPr id="3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6"/>
            <p:cNvSpPr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문화</a:t>
              </a:r>
            </a:p>
          </p:txBody>
        </p:sp>
        <p:sp>
          <p:nvSpPr>
            <p:cNvPr id="5" name="TextBox 7"/>
            <p:cNvSpPr/>
            <p:nvPr/>
          </p:nvSpPr>
          <p:spPr>
            <a:xfrm>
              <a:off x="168807" y="223269"/>
              <a:ext cx="1589408" cy="60529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</a:rPr>
                <a:t>1945~1960</a:t>
              </a:r>
              <a:r>
                <a:rPr lang="ko-KR" altLang="en-US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년대</a:t>
              </a:r>
            </a:p>
          </p:txBody>
        </p:sp>
        <p:sp>
          <p:nvSpPr>
            <p:cNvPr id="6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7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</p:grpSp>
      <p:sp>
        <p:nvSpPr>
          <p:cNvPr id="12" name="TextBox 12"/>
          <p:cNvSpPr/>
          <p:nvPr/>
        </p:nvSpPr>
        <p:spPr>
          <a:xfrm>
            <a:off x="809588" y="1142984"/>
            <a:ext cx="566750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ko-KR" altLang="en-US" sz="2600" spc="-150" dirty="0">
                <a:uFillTx/>
                <a:latin typeface="THE정고딕140"/>
                <a:ea typeface="THE정고딕140"/>
                <a:sym typeface="THE정고딕140"/>
              </a:rPr>
              <a:t>일본의 배상문제</a:t>
            </a:r>
          </a:p>
        </p:txBody>
      </p:sp>
      <p:grpSp>
        <p:nvGrpSpPr>
          <p:cNvPr id="25" name="그룹 1"/>
          <p:cNvGrpSpPr/>
          <p:nvPr/>
        </p:nvGrpSpPr>
        <p:grpSpPr>
          <a:xfrm>
            <a:off x="595274" y="1643050"/>
            <a:ext cx="7286677" cy="1643074"/>
            <a:chOff x="6313750" y="2267822"/>
            <a:chExt cx="6890980" cy="1643074"/>
          </a:xfrm>
        </p:grpSpPr>
        <p:sp>
          <p:nvSpPr>
            <p:cNvPr id="26" name="직사각형 43"/>
            <p:cNvSpPr/>
            <p:nvPr/>
          </p:nvSpPr>
          <p:spPr>
            <a:xfrm>
              <a:off x="6400835" y="2319486"/>
              <a:ext cx="2412584" cy="3055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uFillTx/>
                </a:rPr>
                <a:t>샌프란시스코 평화조약</a:t>
              </a:r>
              <a:endParaRPr lang="ko-KR" altLang="en-US" dirty="0">
                <a:uFillTx/>
              </a:endParaRPr>
            </a:p>
          </p:txBody>
        </p:sp>
        <p:sp>
          <p:nvSpPr>
            <p:cNvPr id="27" name="TextBox 44"/>
            <p:cNvSpPr/>
            <p:nvPr/>
          </p:nvSpPr>
          <p:spPr>
            <a:xfrm>
              <a:off x="6313750" y="2325876"/>
              <a:ext cx="2428892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endParaRPr lang="en-US" altLang="ko-KR" sz="2000" spc="-150" dirty="0">
                <a:solidFill>
                  <a:schemeClr val="bg1"/>
                </a:solidFill>
                <a:uFillTx/>
                <a:latin typeface="THE정고딕140"/>
                <a:ea typeface="THE정고딕140"/>
              </a:endParaRPr>
            </a:p>
          </p:txBody>
        </p:sp>
        <p:sp>
          <p:nvSpPr>
            <p:cNvPr id="28" name="직사각형 45"/>
            <p:cNvSpPr/>
            <p:nvPr/>
          </p:nvSpPr>
          <p:spPr>
            <a:xfrm>
              <a:off x="6342813" y="2267822"/>
              <a:ext cx="5645861" cy="164307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29" name="그룹 55"/>
            <p:cNvGrpSpPr/>
            <p:nvPr/>
          </p:nvGrpSpPr>
          <p:grpSpPr>
            <a:xfrm>
              <a:off x="6477893" y="2697164"/>
              <a:ext cx="6726837" cy="417832"/>
              <a:chOff x="5576137" y="2697164"/>
              <a:chExt cx="6726837" cy="417832"/>
            </a:xfrm>
          </p:grpSpPr>
          <p:sp>
            <p:nvSpPr>
              <p:cNvPr id="39" name="TextBox 46"/>
              <p:cNvSpPr/>
              <p:nvPr/>
            </p:nvSpPr>
            <p:spPr>
              <a:xfrm>
                <a:off x="5757744" y="2697164"/>
                <a:ext cx="6545230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전쟁에 대한 죄를 포함하고 있지 않음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40" name="타원 47"/>
              <p:cNvSpPr/>
              <p:nvPr/>
            </p:nvSpPr>
            <p:spPr>
              <a:xfrm>
                <a:off x="5576137" y="2762873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41" name="TextBox 48"/>
              <p:cNvSpPr/>
              <p:nvPr/>
            </p:nvSpPr>
            <p:spPr>
              <a:xfrm>
                <a:off x="5583110" y="2714886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30" name="그룹 57"/>
            <p:cNvGrpSpPr/>
            <p:nvPr/>
          </p:nvGrpSpPr>
          <p:grpSpPr>
            <a:xfrm>
              <a:off x="6434351" y="3071234"/>
              <a:ext cx="4068034" cy="417832"/>
              <a:chOff x="5539568" y="3052367"/>
              <a:chExt cx="4068034" cy="417832"/>
            </a:xfrm>
          </p:grpSpPr>
          <p:grpSp>
            <p:nvGrpSpPr>
              <p:cNvPr id="35" name="그룹 56"/>
              <p:cNvGrpSpPr/>
              <p:nvPr/>
            </p:nvGrpSpPr>
            <p:grpSpPr>
              <a:xfrm>
                <a:off x="5576137" y="3052367"/>
                <a:ext cx="4031465" cy="400110"/>
                <a:chOff x="5576137" y="3052367"/>
                <a:chExt cx="4031465" cy="400110"/>
              </a:xfrm>
            </p:grpSpPr>
            <p:sp>
              <p:nvSpPr>
                <p:cNvPr id="37" name="TextBox 49"/>
                <p:cNvSpPr/>
                <p:nvPr/>
              </p:nvSpPr>
              <p:spPr>
                <a:xfrm>
                  <a:off x="5757745" y="3052367"/>
                  <a:ext cx="3849857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THE정고딕140"/>
                      <a:ea typeface="THE정고딕140"/>
                    </a:rPr>
                    <a:t>단지 전쟁상태가 끝난 것만을 선언</a:t>
                  </a:r>
                  <a:endParaRPr lang="en-US" altLang="ko-KR" sz="2000" spc="-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endParaRPr>
                </a:p>
              </p:txBody>
            </p:sp>
            <p:sp>
              <p:nvSpPr>
                <p:cNvPr id="38" name="타원 50"/>
                <p:cNvSpPr/>
                <p:nvPr/>
              </p:nvSpPr>
              <p:spPr>
                <a:xfrm>
                  <a:off x="5576137" y="3118076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uFillTx/>
                  </a:endParaRPr>
                </a:p>
              </p:txBody>
            </p:sp>
          </p:grpSp>
          <p:sp>
            <p:nvSpPr>
              <p:cNvPr id="36" name="TextBox 51"/>
              <p:cNvSpPr/>
              <p:nvPr/>
            </p:nvSpPr>
            <p:spPr>
              <a:xfrm>
                <a:off x="5539568" y="3070089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2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31" name="그룹 58"/>
            <p:cNvGrpSpPr/>
            <p:nvPr/>
          </p:nvGrpSpPr>
          <p:grpSpPr>
            <a:xfrm>
              <a:off x="6434351" y="3445304"/>
              <a:ext cx="5824558" cy="417832"/>
              <a:chOff x="5534466" y="3421947"/>
              <a:chExt cx="5824558" cy="417832"/>
            </a:xfrm>
          </p:grpSpPr>
          <p:sp>
            <p:nvSpPr>
              <p:cNvPr id="32" name="TextBox 52"/>
              <p:cNvSpPr/>
              <p:nvPr/>
            </p:nvSpPr>
            <p:spPr>
              <a:xfrm>
                <a:off x="5752642" y="3421947"/>
                <a:ext cx="5606382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특별히 정해진 것을 빼고는 </a:t>
                </a:r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배상청거권을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 포기한다고 선언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33" name="타원 53"/>
              <p:cNvSpPr/>
              <p:nvPr/>
            </p:nvSpPr>
            <p:spPr>
              <a:xfrm>
                <a:off x="5571035" y="3487656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34" name="TextBox 54"/>
              <p:cNvSpPr/>
              <p:nvPr/>
            </p:nvSpPr>
            <p:spPr>
              <a:xfrm>
                <a:off x="5534466" y="3439669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3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pic>
        <p:nvPicPr>
          <p:cNvPr id="44034" name="Picture 2" descr="http://kcm.kr/dic_image/9787b9bf35099246d97fa41fdc66d4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6" y="1071546"/>
            <a:ext cx="5072098" cy="2857520"/>
          </a:xfrm>
          <a:prstGeom prst="rect">
            <a:avLst/>
          </a:prstGeom>
          <a:noFill/>
        </p:spPr>
      </p:pic>
      <p:sp>
        <p:nvSpPr>
          <p:cNvPr id="42" name="TextBox 15"/>
          <p:cNvSpPr/>
          <p:nvPr/>
        </p:nvSpPr>
        <p:spPr>
          <a:xfrm>
            <a:off x="809588" y="3929066"/>
            <a:ext cx="566750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ko-KR" altLang="en-US" sz="2600" spc="-150" dirty="0">
                <a:uFillTx/>
                <a:latin typeface="THE정고딕140"/>
                <a:ea typeface="THE정고딕140"/>
                <a:sym typeface="THE정고딕140"/>
              </a:rPr>
              <a:t>자위대의 출범</a:t>
            </a:r>
          </a:p>
        </p:txBody>
      </p:sp>
      <p:grpSp>
        <p:nvGrpSpPr>
          <p:cNvPr id="96" name="그룹 95"/>
          <p:cNvGrpSpPr/>
          <p:nvPr/>
        </p:nvGrpSpPr>
        <p:grpSpPr>
          <a:xfrm>
            <a:off x="238084" y="4572008"/>
            <a:ext cx="2928958" cy="1500198"/>
            <a:chOff x="964951" y="4029125"/>
            <a:chExt cx="2928958" cy="1500198"/>
          </a:xfrm>
        </p:grpSpPr>
        <p:grpSp>
          <p:nvGrpSpPr>
            <p:cNvPr id="97" name="그룹 64"/>
            <p:cNvGrpSpPr/>
            <p:nvPr/>
          </p:nvGrpSpPr>
          <p:grpSpPr>
            <a:xfrm>
              <a:off x="970423" y="4078956"/>
              <a:ext cx="1923354" cy="377841"/>
              <a:chOff x="4078512" y="3914545"/>
              <a:chExt cx="1923354" cy="377841"/>
            </a:xfrm>
          </p:grpSpPr>
          <p:sp>
            <p:nvSpPr>
              <p:cNvPr id="102" name="직사각형 74"/>
              <p:cNvSpPr/>
              <p:nvPr/>
            </p:nvSpPr>
            <p:spPr>
              <a:xfrm>
                <a:off x="4136534" y="3914545"/>
                <a:ext cx="1865332" cy="30735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103" name="TextBox 75"/>
              <p:cNvSpPr/>
              <p:nvPr/>
            </p:nvSpPr>
            <p:spPr>
              <a:xfrm>
                <a:off x="4078512" y="3943573"/>
                <a:ext cx="1709040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/>
                    <a:ea typeface="THE정고딕140"/>
                  </a:rPr>
                  <a:t>한국전쟁 발발</a:t>
                </a: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98" name="직사각형 65"/>
            <p:cNvSpPr/>
            <p:nvPr/>
          </p:nvSpPr>
          <p:spPr>
            <a:xfrm>
              <a:off x="964951" y="4029125"/>
              <a:ext cx="2928958" cy="15001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99" name="그룹 66"/>
            <p:cNvGrpSpPr/>
            <p:nvPr/>
          </p:nvGrpSpPr>
          <p:grpSpPr>
            <a:xfrm>
              <a:off x="1107827" y="4457753"/>
              <a:ext cx="2786082" cy="1015663"/>
              <a:chOff x="1107827" y="2346216"/>
              <a:chExt cx="2786082" cy="1015663"/>
            </a:xfrm>
          </p:grpSpPr>
          <p:sp>
            <p:nvSpPr>
              <p:cNvPr id="100" name="TextBox 71"/>
              <p:cNvSpPr/>
              <p:nvPr/>
            </p:nvSpPr>
            <p:spPr>
              <a:xfrm>
                <a:off x="1107827" y="2346216"/>
                <a:ext cx="2786082" cy="101566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재일미군 </a:t>
                </a:r>
                <a:r>
                  <a:rPr lang="en-US" altLang="ko-KR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4</a:t>
                </a:r>
                <a:r>
                  <a:rPr lang="ko-KR" altLang="en-US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개 사단이 한국으로 이동으로 생긴 공백 발생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101" name="TextBox 73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sp>
        <p:nvSpPr>
          <p:cNvPr id="104" name="타원 69"/>
          <p:cNvSpPr/>
          <p:nvPr/>
        </p:nvSpPr>
        <p:spPr>
          <a:xfrm>
            <a:off x="3595670" y="5072074"/>
            <a:ext cx="428628" cy="5000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105" name="오른쪽 화살표 104"/>
          <p:cNvSpPr/>
          <p:nvPr/>
        </p:nvSpPr>
        <p:spPr>
          <a:xfrm>
            <a:off x="3667108" y="5143512"/>
            <a:ext cx="285752" cy="35719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6" name="그룹 105"/>
          <p:cNvGrpSpPr/>
          <p:nvPr/>
        </p:nvGrpSpPr>
        <p:grpSpPr>
          <a:xfrm>
            <a:off x="4310050" y="4572008"/>
            <a:ext cx="3071834" cy="1500198"/>
            <a:chOff x="964951" y="4029125"/>
            <a:chExt cx="3071834" cy="1500198"/>
          </a:xfrm>
        </p:grpSpPr>
        <p:grpSp>
          <p:nvGrpSpPr>
            <p:cNvPr id="107" name="그룹 64"/>
            <p:cNvGrpSpPr/>
            <p:nvPr/>
          </p:nvGrpSpPr>
          <p:grpSpPr>
            <a:xfrm>
              <a:off x="970423" y="4078956"/>
              <a:ext cx="1923354" cy="377841"/>
              <a:chOff x="4078512" y="3914545"/>
              <a:chExt cx="1923354" cy="377841"/>
            </a:xfrm>
          </p:grpSpPr>
          <p:sp>
            <p:nvSpPr>
              <p:cNvPr id="112" name="직사각형 74"/>
              <p:cNvSpPr/>
              <p:nvPr/>
            </p:nvSpPr>
            <p:spPr>
              <a:xfrm>
                <a:off x="4136534" y="3914545"/>
                <a:ext cx="1865332" cy="30735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113" name="TextBox 75"/>
              <p:cNvSpPr/>
              <p:nvPr/>
            </p:nvSpPr>
            <p:spPr>
              <a:xfrm>
                <a:off x="4078512" y="3943573"/>
                <a:ext cx="1923354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경찰예비대 창설</a:t>
                </a: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108" name="직사각형 65"/>
            <p:cNvSpPr/>
            <p:nvPr/>
          </p:nvSpPr>
          <p:spPr>
            <a:xfrm>
              <a:off x="964951" y="4029125"/>
              <a:ext cx="2928958" cy="15001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109" name="그룹 66"/>
            <p:cNvGrpSpPr/>
            <p:nvPr/>
          </p:nvGrpSpPr>
          <p:grpSpPr>
            <a:xfrm>
              <a:off x="1107827" y="4457753"/>
              <a:ext cx="2928958" cy="1015663"/>
              <a:chOff x="1107827" y="2346216"/>
              <a:chExt cx="2928958" cy="1015663"/>
            </a:xfrm>
          </p:grpSpPr>
          <p:sp>
            <p:nvSpPr>
              <p:cNvPr id="110" name="TextBox 71"/>
              <p:cNvSpPr/>
              <p:nvPr/>
            </p:nvSpPr>
            <p:spPr>
              <a:xfrm>
                <a:off x="1107827" y="2346216"/>
                <a:ext cx="2928958" cy="101566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장래  일본육군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(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경비대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)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의 기초로 삼고자 함  추후 보안청설치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111" name="TextBox 73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sp>
        <p:nvSpPr>
          <p:cNvPr id="114" name="타원 69"/>
          <p:cNvSpPr/>
          <p:nvPr/>
        </p:nvSpPr>
        <p:spPr>
          <a:xfrm>
            <a:off x="7739074" y="5072074"/>
            <a:ext cx="428628" cy="5000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115" name="오른쪽 화살표 114"/>
          <p:cNvSpPr/>
          <p:nvPr/>
        </p:nvSpPr>
        <p:spPr>
          <a:xfrm>
            <a:off x="7810512" y="5143512"/>
            <a:ext cx="285752" cy="35719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6" name="그룹 115"/>
          <p:cNvGrpSpPr/>
          <p:nvPr/>
        </p:nvGrpSpPr>
        <p:grpSpPr>
          <a:xfrm>
            <a:off x="8524892" y="4572008"/>
            <a:ext cx="2857520" cy="1500198"/>
            <a:chOff x="964951" y="4029125"/>
            <a:chExt cx="2857520" cy="1500198"/>
          </a:xfrm>
        </p:grpSpPr>
        <p:grpSp>
          <p:nvGrpSpPr>
            <p:cNvPr id="117" name="그룹 64"/>
            <p:cNvGrpSpPr/>
            <p:nvPr/>
          </p:nvGrpSpPr>
          <p:grpSpPr>
            <a:xfrm>
              <a:off x="970423" y="4078956"/>
              <a:ext cx="1637602" cy="377841"/>
              <a:chOff x="4078512" y="3914545"/>
              <a:chExt cx="1637602" cy="377841"/>
            </a:xfrm>
          </p:grpSpPr>
          <p:sp>
            <p:nvSpPr>
              <p:cNvPr id="122" name="직사각형 74"/>
              <p:cNvSpPr/>
              <p:nvPr/>
            </p:nvSpPr>
            <p:spPr>
              <a:xfrm>
                <a:off x="4136534" y="3914545"/>
                <a:ext cx="1508142" cy="30735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123" name="TextBox 75"/>
              <p:cNvSpPr/>
              <p:nvPr/>
            </p:nvSpPr>
            <p:spPr>
              <a:xfrm>
                <a:off x="4078512" y="3943573"/>
                <a:ext cx="1637602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/>
                    <a:ea typeface="THE정고딕140"/>
                  </a:rPr>
                  <a:t>자위대 출범</a:t>
                </a: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118" name="직사각형 65"/>
            <p:cNvSpPr/>
            <p:nvPr/>
          </p:nvSpPr>
          <p:spPr>
            <a:xfrm>
              <a:off x="964951" y="4029125"/>
              <a:ext cx="2857520" cy="15001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119" name="그룹 66"/>
            <p:cNvGrpSpPr/>
            <p:nvPr/>
          </p:nvGrpSpPr>
          <p:grpSpPr>
            <a:xfrm>
              <a:off x="1107827" y="4457753"/>
              <a:ext cx="2714644" cy="707886"/>
              <a:chOff x="1107827" y="2346216"/>
              <a:chExt cx="2714644" cy="707886"/>
            </a:xfrm>
          </p:grpSpPr>
          <p:sp>
            <p:nvSpPr>
              <p:cNvPr id="120" name="TextBox 71"/>
              <p:cNvSpPr/>
              <p:nvPr/>
            </p:nvSpPr>
            <p:spPr>
              <a:xfrm>
                <a:off x="1107827" y="2346216"/>
                <a:ext cx="2714644" cy="70788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54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년 보안대와 경비대를 모태로 자위대가 출범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121" name="TextBox 73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8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04" grpId="0" animBg="1"/>
      <p:bldP spid="105" grpId="0" animBg="1"/>
      <p:bldP spid="114" grpId="0" animBg="1"/>
      <p:bldP spid="1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file25.uf.tistory.com/original/12263E344E19B171200F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94688"/>
            <a:ext cx="12192000" cy="32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280150" y="1494689"/>
            <a:ext cx="2510965" cy="320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350489" y="3152919"/>
            <a:ext cx="2363131" cy="73353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1970</a:t>
            </a:r>
            <a:r>
              <a:rPr lang="ko-KR" altLang="en-US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년대</a:t>
            </a:r>
            <a:endParaRPr lang="en-US" altLang="ko-KR" sz="2500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  <a:p>
            <a:pPr algn="ctr"/>
            <a:r>
              <a:rPr lang="ko-KR" altLang="en-US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</a:t>
            </a:r>
            <a:endParaRPr lang="ko-KR" altLang="en-US" sz="25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3621" y="2593982"/>
            <a:ext cx="1462923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30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PART 2</a:t>
            </a:r>
            <a:endParaRPr lang="ko-KR" altLang="en-US" sz="30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4811149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0" y="1390356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86082" y="4811149"/>
            <a:ext cx="299831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r">
              <a:lnSpc>
                <a:spcPts val="1950"/>
              </a:lnSpc>
            </a:pPr>
            <a:r>
              <a:rPr lang="ko-KR" altLang="en-US" sz="1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발표자 경영학과 이석현</a:t>
            </a:r>
            <a:endParaRPr lang="ko-KR" altLang="en-US" sz="15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19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0" y="0"/>
            <a:ext cx="12192000" cy="975964"/>
            <a:chOff x="0" y="-1"/>
            <a:chExt cx="12192000" cy="975964"/>
          </a:xfrm>
        </p:grpSpPr>
        <p:sp>
          <p:nvSpPr>
            <p:cNvPr id="28" name="직사각형 27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일본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2020797" y="1507913"/>
            <a:ext cx="2112522" cy="400110"/>
            <a:chOff x="6183583" y="4931141"/>
            <a:chExt cx="2112522" cy="400110"/>
          </a:xfrm>
        </p:grpSpPr>
        <p:sp>
          <p:nvSpPr>
            <p:cNvPr id="42" name="직사각형 41"/>
            <p:cNvSpPr/>
            <p:nvPr/>
          </p:nvSpPr>
          <p:spPr>
            <a:xfrm>
              <a:off x="6524818" y="4976258"/>
              <a:ext cx="1448918" cy="3098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83583" y="4931141"/>
              <a:ext cx="211252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 서울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7761194" y="1507913"/>
            <a:ext cx="2112522" cy="400110"/>
            <a:chOff x="6183583" y="4931141"/>
            <a:chExt cx="2112522" cy="400110"/>
          </a:xfrm>
        </p:grpSpPr>
        <p:sp>
          <p:nvSpPr>
            <p:cNvPr id="45" name="직사각형 44"/>
            <p:cNvSpPr/>
            <p:nvPr/>
          </p:nvSpPr>
          <p:spPr>
            <a:xfrm>
              <a:off x="6524818" y="4976258"/>
              <a:ext cx="1448918" cy="3098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83583" y="4931141"/>
              <a:ext cx="211252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 도쿄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2190994"/>
            <a:ext cx="12192000" cy="43504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0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/>
          <p:cNvGrpSpPr/>
          <p:nvPr/>
        </p:nvGrpSpPr>
        <p:grpSpPr>
          <a:xfrm>
            <a:off x="0" y="0"/>
            <a:ext cx="12192000" cy="975964"/>
            <a:chOff x="0" y="-1"/>
            <a:chExt cx="12192000" cy="975964"/>
          </a:xfrm>
        </p:grpSpPr>
        <p:sp>
          <p:nvSpPr>
            <p:cNvPr id="59" name="직사각형 58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0" name="직선 연결선 59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정치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37879" y="1375031"/>
            <a:ext cx="2703361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ko-KR" altLang="en-US" sz="2600" spc="-15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종전 후 대외 상황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cxnSp>
        <p:nvCxnSpPr>
          <p:cNvPr id="69" name="직선 연결선 68"/>
          <p:cNvCxnSpPr/>
          <p:nvPr/>
        </p:nvCxnSpPr>
        <p:spPr>
          <a:xfrm>
            <a:off x="1146374" y="2821024"/>
            <a:ext cx="9841196" cy="0"/>
          </a:xfrm>
          <a:prstGeom prst="line">
            <a:avLst/>
          </a:prstGeom>
          <a:ln w="22860">
            <a:solidFill>
              <a:schemeClr val="tx1">
                <a:lumMod val="50000"/>
                <a:lumOff val="50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>
            <a:off x="1893313" y="2483342"/>
            <a:ext cx="3753365" cy="3276183"/>
            <a:chOff x="3693077" y="2105978"/>
            <a:chExt cx="3753365" cy="3276183"/>
          </a:xfrm>
        </p:grpSpPr>
        <p:sp>
          <p:nvSpPr>
            <p:cNvPr id="97" name="직사각형 96"/>
            <p:cNvSpPr/>
            <p:nvPr/>
          </p:nvSpPr>
          <p:spPr>
            <a:xfrm>
              <a:off x="3693077" y="3144321"/>
              <a:ext cx="3753364" cy="223784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4025377" y="3141702"/>
              <a:ext cx="2967426" cy="400110"/>
              <a:chOff x="5661639" y="4406197"/>
              <a:chExt cx="2967426" cy="400110"/>
            </a:xfrm>
          </p:grpSpPr>
          <p:sp>
            <p:nvSpPr>
              <p:cNvPr id="80" name="직사각형 79"/>
              <p:cNvSpPr/>
              <p:nvPr/>
            </p:nvSpPr>
            <p:spPr>
              <a:xfrm>
                <a:off x="6476822" y="4476198"/>
                <a:ext cx="1366087" cy="28588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661639" y="4406197"/>
                <a:ext cx="2967426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spc="-3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대일평화조약</a:t>
                </a:r>
                <a:endParaRPr lang="en-US" altLang="ko-KR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4886283" y="2105978"/>
              <a:ext cx="1171212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1951. 9. 8</a:t>
              </a:r>
            </a:p>
          </p:txBody>
        </p:sp>
        <p:cxnSp>
          <p:nvCxnSpPr>
            <p:cNvPr id="95" name="직선 연결선 94"/>
            <p:cNvCxnSpPr/>
            <p:nvPr/>
          </p:nvCxnSpPr>
          <p:spPr>
            <a:xfrm flipH="1">
              <a:off x="5480679" y="2442299"/>
              <a:ext cx="2177" cy="633365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4009602" y="3642930"/>
              <a:ext cx="3031467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52</a:t>
              </a:r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개 연합국과 일본간 서명</a:t>
              </a:r>
              <a:endParaRPr lang="en-US" altLang="ko-KR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3776485" y="3627541"/>
              <a:ext cx="268692" cy="400110"/>
              <a:chOff x="4523175" y="3544676"/>
              <a:chExt cx="268692" cy="400110"/>
            </a:xfrm>
          </p:grpSpPr>
          <p:sp>
            <p:nvSpPr>
              <p:cNvPr id="107" name="타원 106"/>
              <p:cNvSpPr/>
              <p:nvPr/>
            </p:nvSpPr>
            <p:spPr>
              <a:xfrm>
                <a:off x="4523175" y="3592663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530148" y="3544676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grpSp>
          <p:nvGrpSpPr>
            <p:cNvPr id="109" name="그룹 108"/>
            <p:cNvGrpSpPr/>
            <p:nvPr/>
          </p:nvGrpSpPr>
          <p:grpSpPr>
            <a:xfrm>
              <a:off x="3739916" y="4072394"/>
              <a:ext cx="305261" cy="400110"/>
              <a:chOff x="4486606" y="3530162"/>
              <a:chExt cx="305261" cy="400110"/>
            </a:xfrm>
          </p:grpSpPr>
          <p:sp>
            <p:nvSpPr>
              <p:cNvPr id="110" name="타원 109"/>
              <p:cNvSpPr/>
              <p:nvPr/>
            </p:nvSpPr>
            <p:spPr>
              <a:xfrm>
                <a:off x="4523175" y="3592663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486606" y="3530162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2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4004040" y="4099089"/>
              <a:ext cx="3442402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한반도 독립 승인</a:t>
              </a:r>
              <a:r>
                <a: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/</a:t>
              </a:r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일본의 모든 권리 포기</a:t>
              </a:r>
              <a:endParaRPr lang="en-US" altLang="ko-KR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grpSp>
          <p:nvGrpSpPr>
            <p:cNvPr id="113" name="그룹 112"/>
            <p:cNvGrpSpPr/>
            <p:nvPr/>
          </p:nvGrpSpPr>
          <p:grpSpPr>
            <a:xfrm>
              <a:off x="3732661" y="4515080"/>
              <a:ext cx="305261" cy="400110"/>
              <a:chOff x="4486606" y="3530162"/>
              <a:chExt cx="305261" cy="400110"/>
            </a:xfrm>
          </p:grpSpPr>
          <p:sp>
            <p:nvSpPr>
              <p:cNvPr id="114" name="타원 113"/>
              <p:cNvSpPr/>
              <p:nvPr/>
            </p:nvSpPr>
            <p:spPr>
              <a:xfrm>
                <a:off x="4523175" y="3592663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486606" y="3530162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3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3996785" y="4527261"/>
              <a:ext cx="2672538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해외 일본 자산 차압</a:t>
              </a:r>
              <a:endParaRPr lang="en-US" altLang="ko-KR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grpSp>
          <p:nvGrpSpPr>
            <p:cNvPr id="117" name="그룹 116"/>
            <p:cNvGrpSpPr/>
            <p:nvPr/>
          </p:nvGrpSpPr>
          <p:grpSpPr>
            <a:xfrm>
              <a:off x="3739916" y="4914162"/>
              <a:ext cx="305261" cy="400110"/>
              <a:chOff x="4486606" y="3530162"/>
              <a:chExt cx="305261" cy="400110"/>
            </a:xfrm>
          </p:grpSpPr>
          <p:sp>
            <p:nvSpPr>
              <p:cNvPr id="118" name="타원 117"/>
              <p:cNvSpPr/>
              <p:nvPr/>
            </p:nvSpPr>
            <p:spPr>
              <a:xfrm>
                <a:off x="4523175" y="3592663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486606" y="3530162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4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004039" y="4926343"/>
              <a:ext cx="3071113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일본의 개별적</a:t>
              </a:r>
              <a:r>
                <a: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/</a:t>
              </a:r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집단적 자위권 승인</a:t>
              </a:r>
              <a:endParaRPr lang="en-US" altLang="ko-KR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789801" y="2483342"/>
            <a:ext cx="4515352" cy="3276183"/>
            <a:chOff x="7879848" y="2105978"/>
            <a:chExt cx="4515352" cy="3276183"/>
          </a:xfrm>
        </p:grpSpPr>
        <p:sp>
          <p:nvSpPr>
            <p:cNvPr id="121" name="직사각형 120"/>
            <p:cNvSpPr/>
            <p:nvPr/>
          </p:nvSpPr>
          <p:spPr>
            <a:xfrm>
              <a:off x="7879848" y="3153529"/>
              <a:ext cx="4515352" cy="22286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7934536" y="2105978"/>
              <a:ext cx="4460664" cy="3200524"/>
              <a:chOff x="7920022" y="2105978"/>
              <a:chExt cx="4460664" cy="3200524"/>
            </a:xfrm>
          </p:grpSpPr>
          <p:cxnSp>
            <p:nvCxnSpPr>
              <p:cNvPr id="96" name="직선 연결선 95"/>
              <p:cNvCxnSpPr/>
              <p:nvPr/>
            </p:nvCxnSpPr>
            <p:spPr>
              <a:xfrm flipH="1">
                <a:off x="10090352" y="2435089"/>
                <a:ext cx="2177" cy="633365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그룹 28"/>
              <p:cNvGrpSpPr/>
              <p:nvPr/>
            </p:nvGrpSpPr>
            <p:grpSpPr>
              <a:xfrm>
                <a:off x="7920022" y="2105978"/>
                <a:ext cx="4460664" cy="3200524"/>
                <a:chOff x="7920022" y="2105978"/>
                <a:chExt cx="4460664" cy="3200524"/>
              </a:xfrm>
            </p:grpSpPr>
            <p:grpSp>
              <p:nvGrpSpPr>
                <p:cNvPr id="84" name="그룹 83"/>
                <p:cNvGrpSpPr/>
                <p:nvPr/>
              </p:nvGrpSpPr>
              <p:grpSpPr>
                <a:xfrm>
                  <a:off x="8606639" y="3163477"/>
                  <a:ext cx="2967426" cy="400110"/>
                  <a:chOff x="5812712" y="4566428"/>
                  <a:chExt cx="2967426" cy="400110"/>
                </a:xfrm>
              </p:grpSpPr>
              <p:sp>
                <p:nvSpPr>
                  <p:cNvPr id="90" name="직사각형 89"/>
                  <p:cNvSpPr/>
                  <p:nvPr/>
                </p:nvSpPr>
                <p:spPr>
                  <a:xfrm>
                    <a:off x="6450095" y="4625166"/>
                    <a:ext cx="1750716" cy="30440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812712" y="4566428"/>
                    <a:ext cx="2967426" cy="400110"/>
                  </a:xfrm>
                  <a:prstGeom prst="rect">
                    <a:avLst/>
                  </a:prstGeom>
                  <a:noFill/>
                  <a:scene3d>
                    <a:camera prst="obliqueTopLeft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2000" spc="-300" dirty="0" smtClean="0">
                        <a:solidFill>
                          <a:schemeClr val="bg1"/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미일안전보장조약</a:t>
                    </a:r>
                    <a:endParaRPr lang="en-US" altLang="ko-KR" sz="2000" spc="-300" dirty="0" smtClean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endParaRPr>
                  </a:p>
                </p:txBody>
              </p:sp>
            </p:grpSp>
            <p:sp>
              <p:nvSpPr>
                <p:cNvPr id="94" name="TextBox 93"/>
                <p:cNvSpPr txBox="1"/>
                <p:nvPr/>
              </p:nvSpPr>
              <p:spPr>
                <a:xfrm>
                  <a:off x="9495303" y="2105978"/>
                  <a:ext cx="1190098" cy="369332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pc="-15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1952. 4. 28</a:t>
                  </a:r>
                </a:p>
              </p:txBody>
            </p:sp>
            <p:grpSp>
              <p:nvGrpSpPr>
                <p:cNvPr id="28" name="그룹 27"/>
                <p:cNvGrpSpPr/>
                <p:nvPr/>
              </p:nvGrpSpPr>
              <p:grpSpPr>
                <a:xfrm>
                  <a:off x="7964132" y="3633273"/>
                  <a:ext cx="3753364" cy="400110"/>
                  <a:chOff x="7964132" y="3633273"/>
                  <a:chExt cx="3753364" cy="400110"/>
                </a:xfrm>
              </p:grpSpPr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8197249" y="3648662"/>
                    <a:ext cx="3520247" cy="369332"/>
                  </a:xfrm>
                  <a:prstGeom prst="rect">
                    <a:avLst/>
                  </a:prstGeom>
                  <a:noFill/>
                  <a:scene3d>
                    <a:camera prst="obliqueTopLeft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pc="-3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대일평화조약 발효와 함께 독립된 조약</a:t>
                    </a:r>
                    <a:endParaRPr lang="en-US" altLang="ko-KR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endParaRPr>
                  </a:p>
                </p:txBody>
              </p:sp>
              <p:sp>
                <p:nvSpPr>
                  <p:cNvPr id="125" name="타원 124"/>
                  <p:cNvSpPr/>
                  <p:nvPr/>
                </p:nvSpPr>
                <p:spPr>
                  <a:xfrm>
                    <a:off x="7964132" y="3681260"/>
                    <a:ext cx="268692" cy="26869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7971105" y="3633273"/>
                    <a:ext cx="1840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2000" dirty="0">
                        <a:solidFill>
                          <a:schemeClr val="bg1"/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1</a:t>
                    </a:r>
                    <a:endParaRPr lang="ko-KR" altLang="en-US" sz="2000" dirty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endParaRPr>
                  </a:p>
                </p:txBody>
              </p:sp>
            </p:grpSp>
            <p:grpSp>
              <p:nvGrpSpPr>
                <p:cNvPr id="127" name="그룹 126"/>
                <p:cNvGrpSpPr/>
                <p:nvPr/>
              </p:nvGrpSpPr>
              <p:grpSpPr>
                <a:xfrm>
                  <a:off x="7920022" y="4076269"/>
                  <a:ext cx="3789933" cy="400110"/>
                  <a:chOff x="7927563" y="3633273"/>
                  <a:chExt cx="3789933" cy="400110"/>
                </a:xfrm>
              </p:grpSpPr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8197249" y="3648662"/>
                    <a:ext cx="3520247" cy="369332"/>
                  </a:xfrm>
                  <a:prstGeom prst="rect">
                    <a:avLst/>
                  </a:prstGeom>
                  <a:noFill/>
                  <a:scene3d>
                    <a:camera prst="obliqueTopLeft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pc="-3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일본 유사시 미군의 참전과 일본내 주둔</a:t>
                    </a:r>
                    <a:endParaRPr lang="en-US" altLang="ko-KR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endParaRPr>
                  </a:p>
                </p:txBody>
              </p:sp>
              <p:sp>
                <p:nvSpPr>
                  <p:cNvPr id="129" name="타원 128"/>
                  <p:cNvSpPr/>
                  <p:nvPr/>
                </p:nvSpPr>
                <p:spPr>
                  <a:xfrm>
                    <a:off x="7964132" y="3681260"/>
                    <a:ext cx="268692" cy="26869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7927563" y="3633273"/>
                    <a:ext cx="1840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2000" dirty="0">
                        <a:solidFill>
                          <a:schemeClr val="bg1"/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2</a:t>
                    </a:r>
                    <a:endParaRPr lang="ko-KR" altLang="en-US" sz="2000" dirty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endParaRPr>
                  </a:p>
                </p:txBody>
              </p:sp>
            </p:grpSp>
            <p:grpSp>
              <p:nvGrpSpPr>
                <p:cNvPr id="135" name="그룹 134"/>
                <p:cNvGrpSpPr/>
                <p:nvPr/>
              </p:nvGrpSpPr>
              <p:grpSpPr>
                <a:xfrm>
                  <a:off x="7927563" y="4505407"/>
                  <a:ext cx="4453123" cy="400110"/>
                  <a:chOff x="7927563" y="3633273"/>
                  <a:chExt cx="4453123" cy="400110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8197249" y="3648662"/>
                    <a:ext cx="4183437" cy="369332"/>
                  </a:xfrm>
                  <a:prstGeom prst="rect">
                    <a:avLst/>
                  </a:prstGeom>
                  <a:noFill/>
                  <a:scene3d>
                    <a:camera prst="obliqueTopLeft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pc="-3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일본 내 기지를 제 </a:t>
                    </a:r>
                    <a:r>
                      <a:rPr lang="en-US" altLang="ko-KR" spc="-3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3</a:t>
                    </a:r>
                    <a:r>
                      <a:rPr lang="ko-KR" altLang="en-US" spc="-3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국에 대여할 시 미국</a:t>
                    </a:r>
                    <a:r>
                      <a:rPr lang="en-US" altLang="ko-KR" spc="-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 </a:t>
                    </a:r>
                    <a:r>
                      <a:rPr lang="ko-KR" altLang="en-US" spc="-3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동의 요구</a:t>
                    </a:r>
                    <a:endParaRPr lang="en-US" altLang="ko-KR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endParaRPr>
                  </a:p>
                </p:txBody>
              </p:sp>
              <p:sp>
                <p:nvSpPr>
                  <p:cNvPr id="137" name="타원 136"/>
                  <p:cNvSpPr/>
                  <p:nvPr/>
                </p:nvSpPr>
                <p:spPr>
                  <a:xfrm>
                    <a:off x="7964132" y="3681260"/>
                    <a:ext cx="268692" cy="26869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7927563" y="3633273"/>
                    <a:ext cx="1840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2000" dirty="0">
                        <a:solidFill>
                          <a:schemeClr val="bg1"/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3</a:t>
                    </a:r>
                    <a:endParaRPr lang="ko-KR" altLang="en-US" sz="2000" dirty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endParaRPr>
                  </a:p>
                </p:txBody>
              </p:sp>
            </p:grpSp>
            <p:grpSp>
              <p:nvGrpSpPr>
                <p:cNvPr id="139" name="그룹 138"/>
                <p:cNvGrpSpPr/>
                <p:nvPr/>
              </p:nvGrpSpPr>
              <p:grpSpPr>
                <a:xfrm>
                  <a:off x="7927563" y="4906392"/>
                  <a:ext cx="3789933" cy="400110"/>
                  <a:chOff x="7927563" y="3633273"/>
                  <a:chExt cx="3789933" cy="400110"/>
                </a:xfrm>
              </p:grpSpPr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8197249" y="3648662"/>
                    <a:ext cx="3520247" cy="369332"/>
                  </a:xfrm>
                  <a:prstGeom prst="rect">
                    <a:avLst/>
                  </a:prstGeom>
                  <a:noFill/>
                  <a:scene3d>
                    <a:camera prst="obliqueTopLeft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pc="-3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이후 개정을 통해 불평등 조항 삭제</a:t>
                    </a:r>
                    <a:endParaRPr lang="en-US" altLang="ko-KR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endParaRPr>
                  </a:p>
                </p:txBody>
              </p:sp>
              <p:sp>
                <p:nvSpPr>
                  <p:cNvPr id="141" name="타원 140"/>
                  <p:cNvSpPr/>
                  <p:nvPr/>
                </p:nvSpPr>
                <p:spPr>
                  <a:xfrm>
                    <a:off x="7964132" y="3681260"/>
                    <a:ext cx="268692" cy="26869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7927563" y="3633273"/>
                    <a:ext cx="1840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2000" dirty="0">
                        <a:solidFill>
                          <a:schemeClr val="bg1"/>
                        </a:solidFill>
                        <a:latin typeface="THE정고딕140" panose="02020603020101020101" pitchFamily="18" charset="-127"/>
                        <a:ea typeface="THE정고딕140" panose="02020603020101020101" pitchFamily="18" charset="-127"/>
                      </a:rPr>
                      <a:t>4</a:t>
                    </a:r>
                    <a:endParaRPr lang="ko-KR" altLang="en-US" sz="2000" dirty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9243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0" y="0"/>
            <a:ext cx="12192000" cy="975964"/>
            <a:chOff x="0" y="-1"/>
            <a:chExt cx="12192000" cy="975964"/>
          </a:xfrm>
        </p:grpSpPr>
        <p:sp>
          <p:nvSpPr>
            <p:cNvPr id="14" name="직사각형 13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정치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039739" y="1041085"/>
            <a:ext cx="2112522" cy="400110"/>
            <a:chOff x="6183583" y="4931141"/>
            <a:chExt cx="2112522" cy="400110"/>
          </a:xfrm>
        </p:grpSpPr>
        <p:sp>
          <p:nvSpPr>
            <p:cNvPr id="21" name="직사각형 20"/>
            <p:cNvSpPr/>
            <p:nvPr/>
          </p:nvSpPr>
          <p:spPr>
            <a:xfrm>
              <a:off x="6524818" y="4976258"/>
              <a:ext cx="1448918" cy="3098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83583" y="4931141"/>
              <a:ext cx="211252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대일평화조약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1059766" y="1662281"/>
            <a:ext cx="10072468" cy="5048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7879" y="1375031"/>
            <a:ext cx="2514551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양당 정치의 성립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073325" y="2062010"/>
            <a:ext cx="1476186" cy="423936"/>
            <a:chOff x="2701837" y="2062010"/>
            <a:chExt cx="1476186" cy="42393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2780942" y="2062010"/>
              <a:ext cx="1319277" cy="42349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1837" y="2137133"/>
              <a:ext cx="1476186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일본사회당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2765730" y="3371615"/>
            <a:ext cx="2183607" cy="935790"/>
            <a:chOff x="2765730" y="3371615"/>
            <a:chExt cx="2183607" cy="935790"/>
          </a:xfrm>
        </p:grpSpPr>
        <p:grpSp>
          <p:nvGrpSpPr>
            <p:cNvPr id="4" name="그룹 3"/>
            <p:cNvGrpSpPr/>
            <p:nvPr/>
          </p:nvGrpSpPr>
          <p:grpSpPr>
            <a:xfrm rot="10800000">
              <a:off x="2972284" y="3371615"/>
              <a:ext cx="1724383" cy="457468"/>
              <a:chOff x="4797787" y="2229136"/>
              <a:chExt cx="1724383" cy="457468"/>
            </a:xfrm>
          </p:grpSpPr>
          <p:cxnSp>
            <p:nvCxnSpPr>
              <p:cNvPr id="5" name="직선 연결선 4"/>
              <p:cNvCxnSpPr/>
              <p:nvPr/>
            </p:nvCxnSpPr>
            <p:spPr>
              <a:xfrm rot="10800000" flipV="1">
                <a:off x="5636920" y="2229136"/>
                <a:ext cx="0" cy="277877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직선 연결선 5"/>
              <p:cNvCxnSpPr/>
              <p:nvPr/>
            </p:nvCxnSpPr>
            <p:spPr>
              <a:xfrm>
                <a:off x="4797787" y="2507672"/>
                <a:ext cx="1724383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6"/>
              <p:cNvCxnSpPr/>
              <p:nvPr/>
            </p:nvCxnSpPr>
            <p:spPr>
              <a:xfrm rot="10800000" flipV="1">
                <a:off x="6508315" y="2507672"/>
                <a:ext cx="0" cy="178932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직선 연결선 7"/>
              <p:cNvCxnSpPr/>
              <p:nvPr/>
            </p:nvCxnSpPr>
            <p:spPr>
              <a:xfrm rot="10800000" flipV="1">
                <a:off x="4797787" y="2507672"/>
                <a:ext cx="0" cy="178932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그룹 19"/>
            <p:cNvGrpSpPr/>
            <p:nvPr/>
          </p:nvGrpSpPr>
          <p:grpSpPr>
            <a:xfrm>
              <a:off x="2765730" y="3864084"/>
              <a:ext cx="2183607" cy="443321"/>
              <a:chOff x="2705088" y="4511736"/>
              <a:chExt cx="2183607" cy="443321"/>
            </a:xfrm>
          </p:grpSpPr>
          <p:sp>
            <p:nvSpPr>
              <p:cNvPr id="21" name="모서리가 둥근 직사각형 20"/>
              <p:cNvSpPr/>
              <p:nvPr/>
            </p:nvSpPr>
            <p:spPr>
              <a:xfrm>
                <a:off x="2831925" y="4511736"/>
                <a:ext cx="1968675" cy="443321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705088" y="4591225"/>
                <a:ext cx="2183607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통합 일본사회당</a:t>
                </a:r>
                <a:endParaRPr lang="en-US" altLang="ko-KR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5749119" y="3410670"/>
            <a:ext cx="71836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3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VS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0" y="0"/>
            <a:ext cx="12192000" cy="975964"/>
            <a:chOff x="0" y="-1"/>
            <a:chExt cx="12192000" cy="975964"/>
          </a:xfrm>
        </p:grpSpPr>
        <p:sp>
          <p:nvSpPr>
            <p:cNvPr id="25" name="직사각형 2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정치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2349330" y="2471501"/>
            <a:ext cx="2953718" cy="897881"/>
            <a:chOff x="2349330" y="2471501"/>
            <a:chExt cx="2953718" cy="897881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2349330" y="2950415"/>
              <a:ext cx="1240470" cy="41714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좌파</a:t>
              </a:r>
              <a:endParaRPr lang="ko-KR" altLang="en-US" dirty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2969565" y="2471501"/>
              <a:ext cx="1727762" cy="457662"/>
              <a:chOff x="4795067" y="2149595"/>
              <a:chExt cx="1727762" cy="457662"/>
            </a:xfrm>
          </p:grpSpPr>
          <p:cxnSp>
            <p:nvCxnSpPr>
              <p:cNvPr id="16" name="직선 연결선 15"/>
              <p:cNvCxnSpPr/>
              <p:nvPr/>
            </p:nvCxnSpPr>
            <p:spPr>
              <a:xfrm>
                <a:off x="5636920" y="2149595"/>
                <a:ext cx="0" cy="200488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>
              <a:xfrm>
                <a:off x="4797787" y="2350083"/>
                <a:ext cx="1724383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>
                <a:off x="6522829" y="2336221"/>
                <a:ext cx="0" cy="271036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 flipH="1">
                <a:off x="4795067" y="2336218"/>
                <a:ext cx="2720" cy="271039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모서리가 둥근 직사각형 30"/>
            <p:cNvSpPr/>
            <p:nvPr/>
          </p:nvSpPr>
          <p:spPr>
            <a:xfrm>
              <a:off x="4062578" y="2952242"/>
              <a:ext cx="1240470" cy="41714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우파</a:t>
              </a:r>
              <a:endParaRPr lang="ko-KR" altLang="en-US" dirty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16110" y="2046990"/>
            <a:ext cx="864512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진보계</a:t>
            </a:r>
            <a:endParaRPr lang="en-US" altLang="ko-KR" sz="2000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6899704" y="2950415"/>
            <a:ext cx="1240470" cy="4171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자유당</a:t>
            </a:r>
            <a:endParaRPr lang="ko-KR" altLang="en-US" dirty="0">
              <a:solidFill>
                <a:schemeClr val="bg1"/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7522658" y="3371615"/>
            <a:ext cx="1724383" cy="920771"/>
            <a:chOff x="7522658" y="3371615"/>
            <a:chExt cx="1724383" cy="920771"/>
          </a:xfrm>
        </p:grpSpPr>
        <p:grpSp>
          <p:nvGrpSpPr>
            <p:cNvPr id="33" name="그룹 32"/>
            <p:cNvGrpSpPr/>
            <p:nvPr/>
          </p:nvGrpSpPr>
          <p:grpSpPr>
            <a:xfrm rot="10800000">
              <a:off x="7522658" y="3371615"/>
              <a:ext cx="1724383" cy="456602"/>
              <a:chOff x="4797787" y="2230002"/>
              <a:chExt cx="1724383" cy="456602"/>
            </a:xfrm>
          </p:grpSpPr>
          <p:cxnSp>
            <p:nvCxnSpPr>
              <p:cNvPr id="34" name="직선 연결선 33"/>
              <p:cNvCxnSpPr/>
              <p:nvPr/>
            </p:nvCxnSpPr>
            <p:spPr>
              <a:xfrm rot="10800000" flipV="1">
                <a:off x="5636920" y="2230002"/>
                <a:ext cx="0" cy="277877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>
                <a:off x="4797787" y="2507672"/>
                <a:ext cx="1724383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 rot="10800000" flipV="1">
                <a:off x="6508315" y="2507672"/>
                <a:ext cx="0" cy="178932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/>
              <p:cNvCxnSpPr/>
              <p:nvPr/>
            </p:nvCxnSpPr>
            <p:spPr>
              <a:xfrm rot="10800000" flipV="1">
                <a:off x="4797787" y="2507672"/>
                <a:ext cx="0" cy="178932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그룹 38"/>
            <p:cNvGrpSpPr/>
            <p:nvPr/>
          </p:nvGrpSpPr>
          <p:grpSpPr>
            <a:xfrm>
              <a:off x="7669815" y="3864084"/>
              <a:ext cx="1476186" cy="428302"/>
              <a:chOff x="2747953" y="4511736"/>
              <a:chExt cx="1476186" cy="428302"/>
            </a:xfrm>
          </p:grpSpPr>
          <p:sp>
            <p:nvSpPr>
              <p:cNvPr id="40" name="모서리가 둥근 직사각형 39"/>
              <p:cNvSpPr/>
              <p:nvPr/>
            </p:nvSpPr>
            <p:spPr>
              <a:xfrm>
                <a:off x="2831925" y="4511736"/>
                <a:ext cx="1339735" cy="428301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47953" y="4591225"/>
                <a:ext cx="1476186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자유민주당</a:t>
                </a:r>
                <a:endParaRPr lang="en-US" altLang="ko-KR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</p:grpSp>
      <p:sp>
        <p:nvSpPr>
          <p:cNvPr id="42" name="모서리가 둥근 직사각형 41"/>
          <p:cNvSpPr/>
          <p:nvPr/>
        </p:nvSpPr>
        <p:spPr>
          <a:xfrm>
            <a:off x="8612952" y="2952242"/>
            <a:ext cx="1240470" cy="4171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민주당</a:t>
            </a:r>
            <a:endParaRPr lang="ko-KR" altLang="en-US" dirty="0">
              <a:solidFill>
                <a:schemeClr val="bg1"/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73658" y="2062010"/>
            <a:ext cx="864512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보수계</a:t>
            </a:r>
            <a:endParaRPr lang="en-US" altLang="ko-KR" sz="2000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1416344" y="4896582"/>
            <a:ext cx="935931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그룹 44"/>
          <p:cNvGrpSpPr/>
          <p:nvPr/>
        </p:nvGrpSpPr>
        <p:grpSpPr>
          <a:xfrm>
            <a:off x="2310387" y="5301237"/>
            <a:ext cx="3658517" cy="720555"/>
            <a:chOff x="2050952" y="3705334"/>
            <a:chExt cx="3319201" cy="720555"/>
          </a:xfrm>
        </p:grpSpPr>
        <p:grpSp>
          <p:nvGrpSpPr>
            <p:cNvPr id="46" name="그룹 45"/>
            <p:cNvGrpSpPr/>
            <p:nvPr/>
          </p:nvGrpSpPr>
          <p:grpSpPr>
            <a:xfrm>
              <a:off x="2295632" y="3705334"/>
              <a:ext cx="3074521" cy="720555"/>
              <a:chOff x="2178423" y="3948568"/>
              <a:chExt cx="3074521" cy="720555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13575" y="3948568"/>
                <a:ext cx="15487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en-US" altLang="ko-KR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55</a:t>
                </a:r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년 체제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22404" y="4299791"/>
                <a:ext cx="3030540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사회당과 자민당의 대립구도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05095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1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6364092" y="5313127"/>
            <a:ext cx="3731087" cy="720555"/>
            <a:chOff x="1985112" y="3705334"/>
            <a:chExt cx="3385041" cy="720555"/>
          </a:xfrm>
        </p:grpSpPr>
        <p:grpSp>
          <p:nvGrpSpPr>
            <p:cNvPr id="52" name="그룹 51"/>
            <p:cNvGrpSpPr/>
            <p:nvPr/>
          </p:nvGrpSpPr>
          <p:grpSpPr>
            <a:xfrm>
              <a:off x="2295632" y="3705334"/>
              <a:ext cx="3074521" cy="720555"/>
              <a:chOff x="2178423" y="3948568"/>
              <a:chExt cx="3074521" cy="720555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213575" y="3948568"/>
                <a:ext cx="1847202" cy="430887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1.5</a:t>
                </a:r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정당 시스템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22404" y="4299791"/>
                <a:ext cx="3030540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의회 내 자민당 의석 과반수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98511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2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2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8" grpId="0" animBg="1"/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0"/>
            <a:ext cx="12192000" cy="975964"/>
            <a:chOff x="0" y="-1"/>
            <a:chExt cx="12192000" cy="975964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정치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7878" y="1375031"/>
            <a:ext cx="3440635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다당제 정당시스템 형성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10450" y="3122148"/>
            <a:ext cx="3374820" cy="1680346"/>
            <a:chOff x="710450" y="3122148"/>
            <a:chExt cx="3374820" cy="1680346"/>
          </a:xfrm>
        </p:grpSpPr>
        <p:grpSp>
          <p:nvGrpSpPr>
            <p:cNvPr id="51" name="그룹 50"/>
            <p:cNvGrpSpPr/>
            <p:nvPr/>
          </p:nvGrpSpPr>
          <p:grpSpPr>
            <a:xfrm>
              <a:off x="710450" y="3122148"/>
              <a:ext cx="3374820" cy="1271149"/>
              <a:chOff x="964951" y="4029125"/>
              <a:chExt cx="3374820" cy="1271149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970424" y="4078956"/>
                <a:ext cx="870824" cy="377841"/>
                <a:chOff x="4078513" y="3914545"/>
                <a:chExt cx="870824" cy="377841"/>
              </a:xfrm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4136535" y="3914545"/>
                  <a:ext cx="783774" cy="33567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078513" y="3943573"/>
                  <a:ext cx="870824" cy="348813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950"/>
                    </a:lnSpc>
                  </a:pPr>
                  <a:r>
                    <a:rPr lang="ko-KR" altLang="en-US" sz="2000" spc="-150" dirty="0" smtClean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사회당</a:t>
                  </a:r>
                  <a:endParaRPr lang="en-US" altLang="ko-KR" sz="2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</p:grpSp>
          <p:sp>
            <p:nvSpPr>
              <p:cNvPr id="31" name="직사각형 30"/>
              <p:cNvSpPr/>
              <p:nvPr/>
            </p:nvSpPr>
            <p:spPr>
              <a:xfrm>
                <a:off x="964951" y="4029125"/>
                <a:ext cx="3374820" cy="1246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그룹 31"/>
              <p:cNvGrpSpPr/>
              <p:nvPr/>
            </p:nvGrpSpPr>
            <p:grpSpPr>
              <a:xfrm>
                <a:off x="1198495" y="4503953"/>
                <a:ext cx="3010648" cy="417832"/>
                <a:chOff x="1198495" y="2392416"/>
                <a:chExt cx="3010648" cy="417832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1380103" y="2392416"/>
                  <a:ext cx="2829040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미일안전보장조약 개정 반대</a:t>
                  </a:r>
                  <a:endPara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34" name="타원 33"/>
                <p:cNvSpPr/>
                <p:nvPr/>
              </p:nvSpPr>
              <p:spPr>
                <a:xfrm>
                  <a:off x="1198495" y="2458125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205468" y="2410138"/>
                  <a:ext cx="1840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dirty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1</a:t>
                  </a:r>
                  <a:endParaRPr lang="ko-KR" altLang="en-US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</p:grpSp>
          <p:grpSp>
            <p:nvGrpSpPr>
              <p:cNvPr id="36" name="그룹 35"/>
              <p:cNvGrpSpPr/>
              <p:nvPr/>
            </p:nvGrpSpPr>
            <p:grpSpPr>
              <a:xfrm>
                <a:off x="1168899" y="4882442"/>
                <a:ext cx="2256471" cy="417832"/>
                <a:chOff x="1161926" y="2392416"/>
                <a:chExt cx="2256471" cy="417832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1380102" y="2392416"/>
                  <a:ext cx="2038295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미일 동맹관계 거부</a:t>
                  </a:r>
                  <a:endPara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38" name="타원 37"/>
                <p:cNvSpPr/>
                <p:nvPr/>
              </p:nvSpPr>
              <p:spPr>
                <a:xfrm>
                  <a:off x="1198495" y="2458125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161926" y="2410138"/>
                  <a:ext cx="1840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dirty="0" smtClean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2</a:t>
                  </a:r>
                  <a:endParaRPr lang="ko-KR" altLang="en-US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</p:grpSp>
        </p:grpSp>
        <p:cxnSp>
          <p:nvCxnSpPr>
            <p:cNvPr id="59" name="직선 연결선 58"/>
            <p:cNvCxnSpPr/>
            <p:nvPr/>
          </p:nvCxnSpPr>
          <p:spPr>
            <a:xfrm flipH="1" flipV="1">
              <a:off x="2401736" y="4470534"/>
              <a:ext cx="1" cy="33196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/>
          <p:cNvGrpSpPr/>
          <p:nvPr/>
        </p:nvGrpSpPr>
        <p:grpSpPr>
          <a:xfrm>
            <a:off x="8031946" y="2723722"/>
            <a:ext cx="3374820" cy="2087084"/>
            <a:chOff x="8031946" y="2723722"/>
            <a:chExt cx="3374820" cy="2087084"/>
          </a:xfrm>
        </p:grpSpPr>
        <p:grpSp>
          <p:nvGrpSpPr>
            <p:cNvPr id="50" name="그룹 49"/>
            <p:cNvGrpSpPr/>
            <p:nvPr/>
          </p:nvGrpSpPr>
          <p:grpSpPr>
            <a:xfrm>
              <a:off x="8031946" y="2723722"/>
              <a:ext cx="3374820" cy="1656087"/>
              <a:chOff x="964951" y="2164329"/>
              <a:chExt cx="3374820" cy="1656087"/>
            </a:xfrm>
          </p:grpSpPr>
          <p:grpSp>
            <p:nvGrpSpPr>
              <p:cNvPr id="2" name="그룹 1"/>
              <p:cNvGrpSpPr/>
              <p:nvPr/>
            </p:nvGrpSpPr>
            <p:grpSpPr>
              <a:xfrm>
                <a:off x="970424" y="2214160"/>
                <a:ext cx="870824" cy="377841"/>
                <a:chOff x="4078513" y="3914545"/>
                <a:chExt cx="870824" cy="377841"/>
              </a:xfrm>
            </p:grpSpPr>
            <p:sp>
              <p:nvSpPr>
                <p:cNvPr id="13" name="직사각형 12"/>
                <p:cNvSpPr/>
                <p:nvPr/>
              </p:nvSpPr>
              <p:spPr>
                <a:xfrm>
                  <a:off x="4136535" y="3914545"/>
                  <a:ext cx="783774" cy="33567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078513" y="3943573"/>
                  <a:ext cx="870824" cy="348813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950"/>
                    </a:lnSpc>
                  </a:pPr>
                  <a:r>
                    <a:rPr lang="ko-KR" altLang="en-US" sz="2000" spc="-150" dirty="0" smtClean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자민당</a:t>
                  </a:r>
                  <a:endParaRPr lang="en-US" altLang="ko-KR" sz="2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</p:grpSp>
          <p:sp>
            <p:nvSpPr>
              <p:cNvPr id="3" name="직사각형 2"/>
              <p:cNvSpPr/>
              <p:nvPr/>
            </p:nvSpPr>
            <p:spPr>
              <a:xfrm>
                <a:off x="964951" y="2164329"/>
                <a:ext cx="3374820" cy="16383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8" name="그룹 17"/>
              <p:cNvGrpSpPr/>
              <p:nvPr/>
            </p:nvGrpSpPr>
            <p:grpSpPr>
              <a:xfrm>
                <a:off x="1198495" y="2639157"/>
                <a:ext cx="1631564" cy="417832"/>
                <a:chOff x="1198495" y="2392416"/>
                <a:chExt cx="1631564" cy="417832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1380103" y="2392416"/>
                  <a:ext cx="1449956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경찰력 확대</a:t>
                  </a:r>
                  <a:endPara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16" name="타원 15"/>
                <p:cNvSpPr/>
                <p:nvPr/>
              </p:nvSpPr>
              <p:spPr>
                <a:xfrm>
                  <a:off x="1198495" y="2458125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205468" y="2410138"/>
                  <a:ext cx="1840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dirty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1</a:t>
                  </a:r>
                  <a:endParaRPr lang="ko-KR" altLang="en-US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</p:grpSp>
          <p:grpSp>
            <p:nvGrpSpPr>
              <p:cNvPr id="19" name="그룹 18"/>
              <p:cNvGrpSpPr/>
              <p:nvPr/>
            </p:nvGrpSpPr>
            <p:grpSpPr>
              <a:xfrm>
                <a:off x="1168899" y="3017646"/>
                <a:ext cx="3040244" cy="417832"/>
                <a:chOff x="1161926" y="2392416"/>
                <a:chExt cx="3040244" cy="417832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1380102" y="2392416"/>
                  <a:ext cx="2822068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미일안전보장조약 개정</a:t>
                  </a:r>
                  <a:endPara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21" name="타원 20"/>
                <p:cNvSpPr/>
                <p:nvPr/>
              </p:nvSpPr>
              <p:spPr>
                <a:xfrm>
                  <a:off x="1198495" y="2458125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161926" y="2410138"/>
                  <a:ext cx="1840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dirty="0" smtClean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2</a:t>
                  </a:r>
                  <a:endParaRPr lang="ko-KR" altLang="en-US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</p:grpSp>
          <p:grpSp>
            <p:nvGrpSpPr>
              <p:cNvPr id="40" name="그룹 39"/>
              <p:cNvGrpSpPr/>
              <p:nvPr/>
            </p:nvGrpSpPr>
            <p:grpSpPr>
              <a:xfrm>
                <a:off x="1168899" y="3402584"/>
                <a:ext cx="3040244" cy="417832"/>
                <a:chOff x="1161926" y="2392416"/>
                <a:chExt cx="3040244" cy="417832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1380102" y="2392416"/>
                  <a:ext cx="2822068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미일 동맹관계 강화</a:t>
                  </a:r>
                  <a:endPara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42" name="타원 41"/>
                <p:cNvSpPr/>
                <p:nvPr/>
              </p:nvSpPr>
              <p:spPr>
                <a:xfrm>
                  <a:off x="1198495" y="2458125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161926" y="2410138"/>
                  <a:ext cx="1840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dirty="0" smtClean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3</a:t>
                  </a:r>
                  <a:endParaRPr lang="ko-KR" altLang="en-US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</p:grpSp>
        </p:grpSp>
        <p:cxnSp>
          <p:nvCxnSpPr>
            <p:cNvPr id="63" name="직선 연결선 62"/>
            <p:cNvCxnSpPr/>
            <p:nvPr/>
          </p:nvCxnSpPr>
          <p:spPr>
            <a:xfrm flipH="1" flipV="1">
              <a:off x="9746720" y="4478846"/>
              <a:ext cx="1" cy="33196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/>
          <p:cNvGrpSpPr/>
          <p:nvPr/>
        </p:nvGrpSpPr>
        <p:grpSpPr>
          <a:xfrm>
            <a:off x="584410" y="4552752"/>
            <a:ext cx="11023180" cy="499484"/>
            <a:chOff x="584410" y="4552752"/>
            <a:chExt cx="11023180" cy="499484"/>
          </a:xfrm>
        </p:grpSpPr>
        <p:grpSp>
          <p:nvGrpSpPr>
            <p:cNvPr id="58" name="그룹 57"/>
            <p:cNvGrpSpPr/>
            <p:nvPr/>
          </p:nvGrpSpPr>
          <p:grpSpPr>
            <a:xfrm>
              <a:off x="584410" y="4623952"/>
              <a:ext cx="11023180" cy="400110"/>
              <a:chOff x="533944" y="4086927"/>
              <a:chExt cx="11023180" cy="400110"/>
            </a:xfrm>
          </p:grpSpPr>
          <p:cxnSp>
            <p:nvCxnSpPr>
              <p:cNvPr id="52" name="직선 연결선 51"/>
              <p:cNvCxnSpPr/>
              <p:nvPr/>
            </p:nvCxnSpPr>
            <p:spPr>
              <a:xfrm>
                <a:off x="1104378" y="4286982"/>
                <a:ext cx="9841196" cy="0"/>
              </a:xfrm>
              <a:prstGeom prst="line">
                <a:avLst/>
              </a:prstGeom>
              <a:ln w="2286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533944" y="4086927"/>
                <a:ext cx="681998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진보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875126" y="4086927"/>
                <a:ext cx="681998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보수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5845815" y="4552752"/>
              <a:ext cx="500371" cy="499484"/>
              <a:chOff x="2445522" y="3594674"/>
              <a:chExt cx="500371" cy="499484"/>
            </a:xfrm>
          </p:grpSpPr>
          <p:sp>
            <p:nvSpPr>
              <p:cNvPr id="45" name="타원 44"/>
              <p:cNvSpPr/>
              <p:nvPr/>
            </p:nvSpPr>
            <p:spPr>
              <a:xfrm>
                <a:off x="2446409" y="3594674"/>
                <a:ext cx="499484" cy="49948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445522" y="3661050"/>
                <a:ext cx="499159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spc="-3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VS</a:t>
                </a:r>
              </a:p>
            </p:txBody>
          </p:sp>
        </p:grpSp>
      </p:grpSp>
      <p:grpSp>
        <p:nvGrpSpPr>
          <p:cNvPr id="64" name="그룹 63"/>
          <p:cNvGrpSpPr/>
          <p:nvPr/>
        </p:nvGrpSpPr>
        <p:grpSpPr>
          <a:xfrm>
            <a:off x="4364442" y="1673775"/>
            <a:ext cx="3385928" cy="892660"/>
            <a:chOff x="964951" y="4029125"/>
            <a:chExt cx="3385928" cy="892660"/>
          </a:xfrm>
        </p:grpSpPr>
        <p:grpSp>
          <p:nvGrpSpPr>
            <p:cNvPr id="65" name="그룹 64"/>
            <p:cNvGrpSpPr/>
            <p:nvPr/>
          </p:nvGrpSpPr>
          <p:grpSpPr>
            <a:xfrm>
              <a:off x="970424" y="4078956"/>
              <a:ext cx="870824" cy="377841"/>
              <a:chOff x="4078513" y="3914545"/>
              <a:chExt cx="870824" cy="377841"/>
            </a:xfrm>
          </p:grpSpPr>
          <p:sp>
            <p:nvSpPr>
              <p:cNvPr id="75" name="직사각형 74"/>
              <p:cNvSpPr/>
              <p:nvPr/>
            </p:nvSpPr>
            <p:spPr>
              <a:xfrm>
                <a:off x="4136535" y="3914545"/>
                <a:ext cx="783774" cy="3356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078513" y="3943573"/>
                <a:ext cx="870824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공명당</a:t>
                </a:r>
                <a:endParaRPr lang="en-US" altLang="ko-KR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66" name="직사각형 65"/>
            <p:cNvSpPr/>
            <p:nvPr/>
          </p:nvSpPr>
          <p:spPr>
            <a:xfrm>
              <a:off x="964951" y="4029125"/>
              <a:ext cx="3385928" cy="87493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1205468" y="4503953"/>
              <a:ext cx="2887563" cy="417832"/>
              <a:chOff x="1205468" y="2392416"/>
              <a:chExt cx="2887563" cy="417832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263991" y="2392416"/>
                <a:ext cx="2829040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중도노선 지향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</p:grpSp>
      <p:grpSp>
        <p:nvGrpSpPr>
          <p:cNvPr id="77" name="그룹 76"/>
          <p:cNvGrpSpPr/>
          <p:nvPr/>
        </p:nvGrpSpPr>
        <p:grpSpPr>
          <a:xfrm>
            <a:off x="4364442" y="2584190"/>
            <a:ext cx="3385928" cy="892660"/>
            <a:chOff x="953843" y="4029125"/>
            <a:chExt cx="3385928" cy="892660"/>
          </a:xfrm>
        </p:grpSpPr>
        <p:grpSp>
          <p:nvGrpSpPr>
            <p:cNvPr id="78" name="그룹 77"/>
            <p:cNvGrpSpPr/>
            <p:nvPr/>
          </p:nvGrpSpPr>
          <p:grpSpPr>
            <a:xfrm>
              <a:off x="970424" y="4078956"/>
              <a:ext cx="870824" cy="377841"/>
              <a:chOff x="4078513" y="3914545"/>
              <a:chExt cx="870824" cy="377841"/>
            </a:xfrm>
          </p:grpSpPr>
          <p:sp>
            <p:nvSpPr>
              <p:cNvPr id="83" name="직사각형 82"/>
              <p:cNvSpPr/>
              <p:nvPr/>
            </p:nvSpPr>
            <p:spPr>
              <a:xfrm>
                <a:off x="4136535" y="3914545"/>
                <a:ext cx="783774" cy="3356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078513" y="3943573"/>
                <a:ext cx="870824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민사당</a:t>
                </a:r>
                <a:endParaRPr lang="en-US" altLang="ko-KR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79" name="직사각형 78"/>
            <p:cNvSpPr/>
            <p:nvPr/>
          </p:nvSpPr>
          <p:spPr>
            <a:xfrm>
              <a:off x="953843" y="4029125"/>
              <a:ext cx="3385928" cy="87493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1205468" y="4503953"/>
              <a:ext cx="2887563" cy="417832"/>
              <a:chOff x="1205468" y="2392416"/>
              <a:chExt cx="2887563" cy="4178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263991" y="2392416"/>
                <a:ext cx="2829040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사회당의 우파 탈당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</p:grpSp>
      <p:grpSp>
        <p:nvGrpSpPr>
          <p:cNvPr id="85" name="그룹 84"/>
          <p:cNvGrpSpPr/>
          <p:nvPr/>
        </p:nvGrpSpPr>
        <p:grpSpPr>
          <a:xfrm>
            <a:off x="4364442" y="3495364"/>
            <a:ext cx="3385928" cy="892660"/>
            <a:chOff x="964951" y="4029125"/>
            <a:chExt cx="3385928" cy="892660"/>
          </a:xfrm>
        </p:grpSpPr>
        <p:grpSp>
          <p:nvGrpSpPr>
            <p:cNvPr id="86" name="그룹 85"/>
            <p:cNvGrpSpPr/>
            <p:nvPr/>
          </p:nvGrpSpPr>
          <p:grpSpPr>
            <a:xfrm>
              <a:off x="970424" y="4078956"/>
              <a:ext cx="870824" cy="377841"/>
              <a:chOff x="4078513" y="3914545"/>
              <a:chExt cx="870824" cy="377841"/>
            </a:xfrm>
          </p:grpSpPr>
          <p:sp>
            <p:nvSpPr>
              <p:cNvPr id="91" name="직사각형 90"/>
              <p:cNvSpPr/>
              <p:nvPr/>
            </p:nvSpPr>
            <p:spPr>
              <a:xfrm>
                <a:off x="4136535" y="3914545"/>
                <a:ext cx="783774" cy="3356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078513" y="3943573"/>
                <a:ext cx="870824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공산당</a:t>
                </a:r>
                <a:endParaRPr lang="en-US" altLang="ko-KR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87" name="직사각형 86"/>
            <p:cNvSpPr/>
            <p:nvPr/>
          </p:nvSpPr>
          <p:spPr>
            <a:xfrm>
              <a:off x="964951" y="4029125"/>
              <a:ext cx="3385928" cy="87493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8" name="그룹 87"/>
            <p:cNvGrpSpPr/>
            <p:nvPr/>
          </p:nvGrpSpPr>
          <p:grpSpPr>
            <a:xfrm>
              <a:off x="1205468" y="4503953"/>
              <a:ext cx="2887563" cy="417832"/>
              <a:chOff x="1205468" y="2392416"/>
              <a:chExt cx="2887563" cy="41783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263991" y="2392416"/>
                <a:ext cx="2829040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기존 일본 정당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</p:grpSp>
      <p:grpSp>
        <p:nvGrpSpPr>
          <p:cNvPr id="93" name="그룹 92"/>
          <p:cNvGrpSpPr/>
          <p:nvPr/>
        </p:nvGrpSpPr>
        <p:grpSpPr>
          <a:xfrm>
            <a:off x="1635440" y="5435613"/>
            <a:ext cx="3658517" cy="720555"/>
            <a:chOff x="2050952" y="3705334"/>
            <a:chExt cx="3319201" cy="720555"/>
          </a:xfrm>
        </p:grpSpPr>
        <p:grpSp>
          <p:nvGrpSpPr>
            <p:cNvPr id="94" name="그룹 93"/>
            <p:cNvGrpSpPr/>
            <p:nvPr/>
          </p:nvGrpSpPr>
          <p:grpSpPr>
            <a:xfrm>
              <a:off x="2295632" y="3705334"/>
              <a:ext cx="3074521" cy="720555"/>
              <a:chOff x="2178423" y="3948568"/>
              <a:chExt cx="3074521" cy="720555"/>
            </a:xfrm>
          </p:grpSpPr>
          <p:sp>
            <p:nvSpPr>
              <p:cNvPr id="96" name="직사각형 95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en-US" altLang="ko-KR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1970</a:t>
                </a:r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년대까지 자민당 집권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22404" y="4299791"/>
                <a:ext cx="3030540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경제발전 및 기업 위주 정책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205095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1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6669202" y="5431511"/>
            <a:ext cx="3926537" cy="720555"/>
            <a:chOff x="1985112" y="3705334"/>
            <a:chExt cx="3562364" cy="720555"/>
          </a:xfrm>
        </p:grpSpPr>
        <p:grpSp>
          <p:nvGrpSpPr>
            <p:cNvPr id="100" name="그룹 99"/>
            <p:cNvGrpSpPr/>
            <p:nvPr/>
          </p:nvGrpSpPr>
          <p:grpSpPr>
            <a:xfrm>
              <a:off x="2295632" y="3705334"/>
              <a:ext cx="3251844" cy="720555"/>
              <a:chOff x="2178423" y="3948568"/>
              <a:chExt cx="3251844" cy="720555"/>
            </a:xfrm>
          </p:grpSpPr>
          <p:sp>
            <p:nvSpPr>
              <p:cNvPr id="102" name="직사각형 101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213575" y="3948568"/>
                <a:ext cx="1847202" cy="430887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사회문제 발생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222404" y="4299791"/>
                <a:ext cx="3207863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주택문제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, 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공해 및 오염문제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, 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지가급등문제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198511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2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0"/>
            <a:ext cx="12192000" cy="975964"/>
            <a:chOff x="0" y="-1"/>
            <a:chExt cx="12192000" cy="975964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정치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7878" y="1375031"/>
            <a:ext cx="4151836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록히드 사건과 자민당의 몰락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262194" y="2267821"/>
            <a:ext cx="3935423" cy="1121145"/>
            <a:chOff x="854291" y="1875935"/>
            <a:chExt cx="3935423" cy="1121145"/>
          </a:xfrm>
        </p:grpSpPr>
        <p:sp>
          <p:nvSpPr>
            <p:cNvPr id="12" name="직사각형 11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록히드사건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970424" y="1875935"/>
              <a:ext cx="3703176" cy="112114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65804" y="2289194"/>
              <a:ext cx="3823910" cy="70788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일본의 고관이 미국 군수업체 록히드사로부터 뇌물을 수수한 사건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2349245" y="4387655"/>
            <a:ext cx="3732239" cy="1158836"/>
            <a:chOff x="1057494" y="3147041"/>
            <a:chExt cx="3732239" cy="1158836"/>
          </a:xfrm>
        </p:grpSpPr>
        <p:sp>
          <p:nvSpPr>
            <p:cNvPr id="18" name="직사각형 17"/>
            <p:cNvSpPr/>
            <p:nvPr/>
          </p:nvSpPr>
          <p:spPr>
            <a:xfrm>
              <a:off x="1144579" y="3198706"/>
              <a:ext cx="553849" cy="3035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7494" y="3205096"/>
              <a:ext cx="673420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경과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086557" y="3147041"/>
              <a:ext cx="3703176" cy="112292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01374" y="3532842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마루베니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/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젠니구 등 간부 체포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1219766" y="3598551"/>
              <a:ext cx="268692" cy="2686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26739" y="3550564"/>
              <a:ext cx="1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1374" y="3888045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다나카 카쿠에이 전 수상 체포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1219766" y="3953754"/>
              <a:ext cx="268692" cy="2686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3197" y="3905767"/>
              <a:ext cx="1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349245" y="3490209"/>
            <a:ext cx="3732239" cy="785912"/>
            <a:chOff x="1057494" y="3147041"/>
            <a:chExt cx="3732239" cy="785912"/>
          </a:xfrm>
        </p:grpSpPr>
        <p:sp>
          <p:nvSpPr>
            <p:cNvPr id="34" name="직사각형 33"/>
            <p:cNvSpPr/>
            <p:nvPr/>
          </p:nvSpPr>
          <p:spPr>
            <a:xfrm>
              <a:off x="1144579" y="3198706"/>
              <a:ext cx="553849" cy="3035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57494" y="3205096"/>
              <a:ext cx="673420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원인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086557" y="3147041"/>
              <a:ext cx="3703176" cy="78591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96575" y="3532842"/>
              <a:ext cx="360115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정치가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/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고급관료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/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대기업의 정경유착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313750" y="2267821"/>
            <a:ext cx="3732239" cy="2008299"/>
            <a:chOff x="6313750" y="2267821"/>
            <a:chExt cx="3732239" cy="2008299"/>
          </a:xfrm>
        </p:grpSpPr>
        <p:sp>
          <p:nvSpPr>
            <p:cNvPr id="44" name="직사각형 43"/>
            <p:cNvSpPr/>
            <p:nvPr/>
          </p:nvSpPr>
          <p:spPr>
            <a:xfrm>
              <a:off x="6400835" y="2319486"/>
              <a:ext cx="553849" cy="3035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13750" y="2325876"/>
              <a:ext cx="673420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결과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342813" y="2267821"/>
              <a:ext cx="3703176" cy="200829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6477893" y="2697164"/>
              <a:ext cx="3149034" cy="417832"/>
              <a:chOff x="5576137" y="2697164"/>
              <a:chExt cx="3149034" cy="41783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757745" y="2697164"/>
                <a:ext cx="2967426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정치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/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경제구조의 부패 폭로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48" name="타원 47"/>
              <p:cNvSpPr/>
              <p:nvPr/>
            </p:nvSpPr>
            <p:spPr>
              <a:xfrm>
                <a:off x="5576137" y="2762873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83110" y="2714886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6434351" y="3071234"/>
              <a:ext cx="3185603" cy="417832"/>
              <a:chOff x="5539568" y="3052367"/>
              <a:chExt cx="3185603" cy="417832"/>
            </a:xfrm>
          </p:grpSpPr>
          <p:grpSp>
            <p:nvGrpSpPr>
              <p:cNvPr id="57" name="그룹 56"/>
              <p:cNvGrpSpPr/>
              <p:nvPr/>
            </p:nvGrpSpPr>
            <p:grpSpPr>
              <a:xfrm>
                <a:off x="5576137" y="3052367"/>
                <a:ext cx="3149034" cy="400110"/>
                <a:chOff x="5576137" y="3052367"/>
                <a:chExt cx="3149034" cy="400110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5757745" y="3052367"/>
                  <a:ext cx="2967426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보수정치 위기</a:t>
                  </a:r>
                  <a:endPara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51" name="타원 50"/>
                <p:cNvSpPr/>
                <p:nvPr/>
              </p:nvSpPr>
              <p:spPr>
                <a:xfrm>
                  <a:off x="5576137" y="3118076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5539568" y="3070089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2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6434351" y="3445304"/>
              <a:ext cx="3185603" cy="417832"/>
              <a:chOff x="5534466" y="3421947"/>
              <a:chExt cx="3185603" cy="41783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5752643" y="3421947"/>
                <a:ext cx="2967426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신 자유클럽 결성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54" name="타원 53"/>
              <p:cNvSpPr/>
              <p:nvPr/>
            </p:nvSpPr>
            <p:spPr>
              <a:xfrm>
                <a:off x="5571035" y="3487656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534466" y="3439669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3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6434351" y="3819375"/>
              <a:ext cx="3185603" cy="417832"/>
              <a:chOff x="5534466" y="3421947"/>
              <a:chExt cx="3185603" cy="417832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2643" y="3421947"/>
                <a:ext cx="2967426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자민당 지지율 감소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62" name="타원 61"/>
              <p:cNvSpPr/>
              <p:nvPr/>
            </p:nvSpPr>
            <p:spPr>
              <a:xfrm>
                <a:off x="5571035" y="3487656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534466" y="3439669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4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4634328" y="1393841"/>
            <a:ext cx="1476186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altLang="ko-KR" sz="2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1976</a:t>
            </a:r>
            <a:r>
              <a:rPr lang="ko-KR" altLang="en-US" sz="2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년</a:t>
            </a:r>
            <a:endParaRPr lang="en-US" altLang="ko-KR" sz="2000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7984539" y="4563004"/>
            <a:ext cx="419724" cy="419724"/>
            <a:chOff x="2428407" y="2353457"/>
            <a:chExt cx="419724" cy="419724"/>
          </a:xfrm>
        </p:grpSpPr>
        <p:sp>
          <p:nvSpPr>
            <p:cNvPr id="70" name="타원 69"/>
            <p:cNvSpPr/>
            <p:nvPr/>
          </p:nvSpPr>
          <p:spPr>
            <a:xfrm>
              <a:off x="2428407" y="2353457"/>
              <a:ext cx="419724" cy="4197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아래쪽 화살표 70"/>
            <p:cNvSpPr/>
            <p:nvPr/>
          </p:nvSpPr>
          <p:spPr>
            <a:xfrm>
              <a:off x="2505898" y="2445462"/>
              <a:ext cx="275253" cy="27525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6692273" y="5128659"/>
            <a:ext cx="2967426" cy="400110"/>
            <a:chOff x="5861214" y="4886030"/>
            <a:chExt cx="2967426" cy="400110"/>
          </a:xfrm>
        </p:grpSpPr>
        <p:sp>
          <p:nvSpPr>
            <p:cNvPr id="73" name="직사각형 72"/>
            <p:cNvSpPr/>
            <p:nvPr/>
          </p:nvSpPr>
          <p:spPr>
            <a:xfrm>
              <a:off x="6524818" y="4944768"/>
              <a:ext cx="1675753" cy="290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61214" y="4886030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자민당 세력 약화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0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경제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291369" y="2268628"/>
            <a:ext cx="5048727" cy="1722000"/>
            <a:chOff x="1291369" y="2268628"/>
            <a:chExt cx="5048727" cy="1722000"/>
          </a:xfrm>
        </p:grpSpPr>
        <p:grpSp>
          <p:nvGrpSpPr>
            <p:cNvPr id="14" name="그룹 13"/>
            <p:cNvGrpSpPr/>
            <p:nvPr/>
          </p:nvGrpSpPr>
          <p:grpSpPr>
            <a:xfrm>
              <a:off x="1291369" y="2268628"/>
              <a:ext cx="5048727" cy="1715938"/>
              <a:chOff x="841434" y="1702566"/>
              <a:chExt cx="5048727" cy="1715938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1893524" y="1834390"/>
                <a:ext cx="3996637" cy="1584114"/>
                <a:chOff x="1653688" y="2132856"/>
                <a:chExt cx="3996637" cy="1584114"/>
              </a:xfrm>
            </p:grpSpPr>
            <p:cxnSp>
              <p:nvCxnSpPr>
                <p:cNvPr id="32" name="직선 연결선 31"/>
                <p:cNvCxnSpPr/>
                <p:nvPr/>
              </p:nvCxnSpPr>
              <p:spPr bwMode="auto">
                <a:xfrm>
                  <a:off x="1801655" y="2132856"/>
                  <a:ext cx="0" cy="1252038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 bwMode="auto">
                <a:xfrm>
                  <a:off x="2417501" y="3418232"/>
                  <a:ext cx="941387" cy="29210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1961~65</a:t>
                  </a:r>
                  <a:endParaRPr kumimoji="0" lang="ko-K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 bwMode="auto">
                <a:xfrm>
                  <a:off x="3181314" y="3424582"/>
                  <a:ext cx="962164" cy="292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1966~70</a:t>
                  </a:r>
                  <a:endParaRPr kumimoji="0" lang="ko-K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 bwMode="auto">
                <a:xfrm>
                  <a:off x="1653688" y="3418232"/>
                  <a:ext cx="941387" cy="29210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1955~60</a:t>
                  </a:r>
                  <a:endParaRPr kumimoji="0" lang="ko-K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 bwMode="auto">
                <a:xfrm>
                  <a:off x="3945127" y="3424582"/>
                  <a:ext cx="941387" cy="29210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1971~75</a:t>
                  </a:r>
                  <a:endParaRPr kumimoji="0" lang="ko-K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 bwMode="auto">
                <a:xfrm>
                  <a:off x="4708938" y="3424582"/>
                  <a:ext cx="941387" cy="29238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1976~80</a:t>
                  </a:r>
                  <a:endParaRPr kumimoji="0" lang="ko-K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cxnSp>
              <p:nvCxnSpPr>
                <p:cNvPr id="38" name="직선 연결선 37"/>
                <p:cNvCxnSpPr/>
                <p:nvPr/>
              </p:nvCxnSpPr>
              <p:spPr bwMode="auto">
                <a:xfrm>
                  <a:off x="1787587" y="3384894"/>
                  <a:ext cx="3666009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그룹 15"/>
              <p:cNvGrpSpPr/>
              <p:nvPr/>
            </p:nvGrpSpPr>
            <p:grpSpPr>
              <a:xfrm>
                <a:off x="841434" y="1761819"/>
                <a:ext cx="1227866" cy="283695"/>
                <a:chOff x="488352" y="2255556"/>
                <a:chExt cx="1227866" cy="283695"/>
              </a:xfrm>
            </p:grpSpPr>
            <p:sp>
              <p:nvSpPr>
                <p:cNvPr id="30" name="직사각형 29"/>
                <p:cNvSpPr/>
                <p:nvPr/>
              </p:nvSpPr>
              <p:spPr>
                <a:xfrm>
                  <a:off x="617342" y="2255556"/>
                  <a:ext cx="982056" cy="28369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직사각형 30"/>
                <p:cNvSpPr/>
                <p:nvPr/>
              </p:nvSpPr>
              <p:spPr bwMode="auto">
                <a:xfrm>
                  <a:off x="488352" y="2281429"/>
                  <a:ext cx="1227866" cy="2137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dirty="0" smtClean="0"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명목</a:t>
                  </a:r>
                  <a:r>
                    <a:rPr kumimoji="0" lang="en-US" altLang="ko-KR" dirty="0" smtClean="0"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GDP</a:t>
                  </a:r>
                  <a:endParaRPr kumimoji="0" lang="ko-KR" altLang="en-US" dirty="0"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</p:grpSp>
          <p:grpSp>
            <p:nvGrpSpPr>
              <p:cNvPr id="17" name="그룹 16"/>
              <p:cNvGrpSpPr/>
              <p:nvPr/>
            </p:nvGrpSpPr>
            <p:grpSpPr>
              <a:xfrm>
                <a:off x="1891542" y="1702566"/>
                <a:ext cx="3937770" cy="1286376"/>
                <a:chOff x="1639727" y="1735035"/>
                <a:chExt cx="3937770" cy="1286376"/>
              </a:xfrm>
            </p:grpSpPr>
            <p:sp>
              <p:nvSpPr>
                <p:cNvPr id="19" name="TextBox 18"/>
                <p:cNvSpPr txBox="1"/>
                <p:nvPr/>
              </p:nvSpPr>
              <p:spPr bwMode="auto">
                <a:xfrm>
                  <a:off x="1639727" y="2459470"/>
                  <a:ext cx="941388" cy="2769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16.66</a:t>
                  </a:r>
                  <a:endParaRPr kumimoji="0"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 bwMode="auto">
                <a:xfrm>
                  <a:off x="2378266" y="2272130"/>
                  <a:ext cx="942975" cy="2769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33.67</a:t>
                  </a:r>
                  <a:endParaRPr kumimoji="0"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 bwMode="auto">
                <a:xfrm>
                  <a:off x="3154663" y="2084186"/>
                  <a:ext cx="942975" cy="2769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75.15</a:t>
                  </a:r>
                  <a:endParaRPr kumimoji="0"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2" name="타원 21"/>
                <p:cNvSpPr/>
                <p:nvPr/>
              </p:nvSpPr>
              <p:spPr bwMode="auto">
                <a:xfrm>
                  <a:off x="1970942" y="2702324"/>
                  <a:ext cx="317500" cy="319087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 bwMode="auto">
                <a:xfrm>
                  <a:off x="3904791" y="1919575"/>
                  <a:ext cx="942975" cy="2769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152.21</a:t>
                  </a:r>
                  <a:endParaRPr kumimoji="0"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 bwMode="auto">
                <a:xfrm>
                  <a:off x="4634522" y="1735035"/>
                  <a:ext cx="942975" cy="2769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245.36</a:t>
                  </a:r>
                  <a:endParaRPr kumimoji="0"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5" name="타원 24"/>
                <p:cNvSpPr/>
                <p:nvPr/>
              </p:nvSpPr>
              <p:spPr bwMode="auto">
                <a:xfrm>
                  <a:off x="2724093" y="2522316"/>
                  <a:ext cx="317500" cy="319087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6" name="타원 25"/>
                <p:cNvSpPr/>
                <p:nvPr/>
              </p:nvSpPr>
              <p:spPr bwMode="auto">
                <a:xfrm>
                  <a:off x="3494415" y="2332829"/>
                  <a:ext cx="317500" cy="319087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7" name="타원 26"/>
                <p:cNvSpPr/>
                <p:nvPr/>
              </p:nvSpPr>
              <p:spPr bwMode="auto">
                <a:xfrm>
                  <a:off x="4230087" y="2160616"/>
                  <a:ext cx="317500" cy="319087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8" name="타원 27"/>
                <p:cNvSpPr/>
                <p:nvPr/>
              </p:nvSpPr>
              <p:spPr bwMode="auto">
                <a:xfrm>
                  <a:off x="4970073" y="1983080"/>
                  <a:ext cx="317500" cy="319087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cxnSp>
              <p:nvCxnSpPr>
                <p:cNvPr id="29" name="직선 화살표 연결선 28"/>
                <p:cNvCxnSpPr/>
                <p:nvPr/>
              </p:nvCxnSpPr>
              <p:spPr bwMode="auto">
                <a:xfrm flipV="1">
                  <a:off x="2102658" y="2101911"/>
                  <a:ext cx="3184411" cy="771271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prstDash val="soli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 bwMode="auto">
              <a:xfrm>
                <a:off x="1104794" y="2004228"/>
                <a:ext cx="941387" cy="2923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(</a:t>
                </a:r>
                <a:r>
                  <a:rPr kumimoji="0" lang="ko-KR" alt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단위</a:t>
                </a:r>
                <a:r>
                  <a:rPr kumimoji="0" lang="en-US" altLang="ko-KR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:</a:t>
                </a:r>
                <a:r>
                  <a:rPr kumimoji="0" lang="ko-KR" alt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조엔</a:t>
                </a:r>
                <a:r>
                  <a:rPr kumimoji="0" lang="en-US" altLang="ko-KR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)</a:t>
                </a:r>
                <a:endParaRPr kumimoji="0" lang="ko-KR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39" name="직사각형 38"/>
            <p:cNvSpPr/>
            <p:nvPr/>
          </p:nvSpPr>
          <p:spPr>
            <a:xfrm>
              <a:off x="1343171" y="2270991"/>
              <a:ext cx="4936075" cy="171963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아래로 구부러진 화살표 39"/>
          <p:cNvSpPr/>
          <p:nvPr/>
        </p:nvSpPr>
        <p:spPr>
          <a:xfrm rot="448003">
            <a:off x="5955680" y="2045765"/>
            <a:ext cx="1448739" cy="512813"/>
          </a:xfrm>
          <a:prstGeom prst="curvedDownArrow">
            <a:avLst>
              <a:gd name="adj1" fmla="val 24338"/>
              <a:gd name="adj2" fmla="val 68671"/>
              <a:gd name="adj3" fmla="val 359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27961" y="8616763"/>
            <a:ext cx="521277" cy="132343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영국</a:t>
            </a:r>
            <a:r>
              <a: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GDP</a:t>
            </a:r>
          </a:p>
        </p:txBody>
      </p:sp>
      <p:grpSp>
        <p:nvGrpSpPr>
          <p:cNvPr id="52" name="그룹 51"/>
          <p:cNvGrpSpPr/>
          <p:nvPr/>
        </p:nvGrpSpPr>
        <p:grpSpPr>
          <a:xfrm>
            <a:off x="6471280" y="2462469"/>
            <a:ext cx="4301196" cy="1325867"/>
            <a:chOff x="6163605" y="2092350"/>
            <a:chExt cx="4301196" cy="1325867"/>
          </a:xfrm>
        </p:grpSpPr>
        <p:grpSp>
          <p:nvGrpSpPr>
            <p:cNvPr id="51" name="그룹 50"/>
            <p:cNvGrpSpPr/>
            <p:nvPr/>
          </p:nvGrpSpPr>
          <p:grpSpPr>
            <a:xfrm>
              <a:off x="6298133" y="2092350"/>
              <a:ext cx="4030523" cy="1278282"/>
              <a:chOff x="6859005" y="1964050"/>
              <a:chExt cx="4030523" cy="127828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035841" y="2001672"/>
                <a:ext cx="1131589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일본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GDP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9570669" y="1964050"/>
                <a:ext cx="1318859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프랑스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GDP</a:t>
                </a:r>
              </a:p>
            </p:txBody>
          </p:sp>
          <p:pic>
            <p:nvPicPr>
              <p:cNvPr id="1026" name="Picture 2" descr="일본의 국기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9005" y="2389466"/>
                <a:ext cx="1276923" cy="851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0" name="그룹 49"/>
              <p:cNvGrpSpPr/>
              <p:nvPr/>
            </p:nvGrpSpPr>
            <p:grpSpPr>
              <a:xfrm>
                <a:off x="8221346" y="2390775"/>
                <a:ext cx="2668156" cy="851557"/>
                <a:chOff x="6051779" y="2808933"/>
                <a:chExt cx="2668156" cy="851557"/>
              </a:xfrm>
            </p:grpSpPr>
            <p:pic>
              <p:nvPicPr>
                <p:cNvPr id="1028" name="Picture 4" descr="영국의 국기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51779" y="2808934"/>
                  <a:ext cx="1277334" cy="8515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0" name="Picture 6" descr="프랑스 국기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01129" y="2808933"/>
                  <a:ext cx="1318806" cy="8515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7" name="그룹 46"/>
                <p:cNvGrpSpPr/>
                <p:nvPr/>
              </p:nvGrpSpPr>
              <p:grpSpPr>
                <a:xfrm rot="5400000">
                  <a:off x="7230205" y="3066329"/>
                  <a:ext cx="337040" cy="337040"/>
                  <a:chOff x="2511091" y="2353457"/>
                  <a:chExt cx="337040" cy="337040"/>
                </a:xfrm>
              </p:grpSpPr>
              <p:sp>
                <p:nvSpPr>
                  <p:cNvPr id="48" name="타원 47"/>
                  <p:cNvSpPr/>
                  <p:nvPr/>
                </p:nvSpPr>
                <p:spPr>
                  <a:xfrm>
                    <a:off x="2511091" y="2353457"/>
                    <a:ext cx="337040" cy="33704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9" name="덧셈 기호 48"/>
                  <p:cNvSpPr/>
                  <p:nvPr/>
                </p:nvSpPr>
                <p:spPr>
                  <a:xfrm>
                    <a:off x="2556724" y="2391409"/>
                    <a:ext cx="253455" cy="253455"/>
                  </a:xfrm>
                  <a:prstGeom prst="mathPlus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53" name="그룹 52"/>
              <p:cNvGrpSpPr/>
              <p:nvPr/>
            </p:nvGrpSpPr>
            <p:grpSpPr>
              <a:xfrm rot="5400000">
                <a:off x="7986384" y="2648171"/>
                <a:ext cx="337040" cy="337040"/>
                <a:chOff x="2511090" y="2353458"/>
                <a:chExt cx="337040" cy="337040"/>
              </a:xfrm>
            </p:grpSpPr>
            <p:sp>
              <p:nvSpPr>
                <p:cNvPr id="54" name="타원 53"/>
                <p:cNvSpPr/>
                <p:nvPr/>
              </p:nvSpPr>
              <p:spPr>
                <a:xfrm>
                  <a:off x="2511090" y="2353458"/>
                  <a:ext cx="337040" cy="3370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등호 54"/>
                <p:cNvSpPr/>
                <p:nvPr/>
              </p:nvSpPr>
              <p:spPr>
                <a:xfrm rot="16200000">
                  <a:off x="2551288" y="2402298"/>
                  <a:ext cx="262934" cy="252339"/>
                </a:xfrm>
                <a:prstGeom prst="mathEqual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8376049" y="1989356"/>
                <a:ext cx="1318859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영국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GDP</a:t>
                </a:r>
              </a:p>
            </p:txBody>
          </p:sp>
        </p:grpSp>
        <p:sp>
          <p:nvSpPr>
            <p:cNvPr id="59" name="직사각형 58"/>
            <p:cNvSpPr/>
            <p:nvPr/>
          </p:nvSpPr>
          <p:spPr>
            <a:xfrm>
              <a:off x="6163605" y="2110155"/>
              <a:ext cx="4301196" cy="130806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1" name="직선 연결선 60"/>
          <p:cNvCxnSpPr/>
          <p:nvPr/>
        </p:nvCxnSpPr>
        <p:spPr>
          <a:xfrm>
            <a:off x="1042001" y="4388589"/>
            <a:ext cx="1010799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그룹 62"/>
          <p:cNvGrpSpPr/>
          <p:nvPr/>
        </p:nvGrpSpPr>
        <p:grpSpPr>
          <a:xfrm>
            <a:off x="2118267" y="4630471"/>
            <a:ext cx="3658517" cy="720555"/>
            <a:chOff x="2050952" y="3705334"/>
            <a:chExt cx="3319201" cy="720555"/>
          </a:xfrm>
        </p:grpSpPr>
        <p:grpSp>
          <p:nvGrpSpPr>
            <p:cNvPr id="64" name="그룹 63"/>
            <p:cNvGrpSpPr/>
            <p:nvPr/>
          </p:nvGrpSpPr>
          <p:grpSpPr>
            <a:xfrm>
              <a:off x="2295632" y="3705334"/>
              <a:ext cx="3074521" cy="720555"/>
              <a:chOff x="2178423" y="3948568"/>
              <a:chExt cx="3074521" cy="720555"/>
            </a:xfrm>
          </p:grpSpPr>
          <p:sp>
            <p:nvSpPr>
              <p:cNvPr id="66" name="직사각형 65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세계 최고의 철강 생산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222404" y="4299791"/>
                <a:ext cx="3030540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세계 대형 용광로 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22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대 중 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14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대 보유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05095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1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37878" y="1375031"/>
            <a:ext cx="3381753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제조업 중심의 고도성장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6571951" y="4639609"/>
            <a:ext cx="3731087" cy="720555"/>
            <a:chOff x="1985112" y="3705334"/>
            <a:chExt cx="3385041" cy="720555"/>
          </a:xfrm>
        </p:grpSpPr>
        <p:grpSp>
          <p:nvGrpSpPr>
            <p:cNvPr id="72" name="그룹 71"/>
            <p:cNvGrpSpPr/>
            <p:nvPr/>
          </p:nvGrpSpPr>
          <p:grpSpPr>
            <a:xfrm>
              <a:off x="2295632" y="3705334"/>
              <a:ext cx="3074521" cy="720555"/>
              <a:chOff x="2178423" y="3948568"/>
              <a:chExt cx="3074521" cy="720555"/>
            </a:xfrm>
          </p:grpSpPr>
          <p:sp>
            <p:nvSpPr>
              <p:cNvPr id="74" name="직사각형 73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세계 최고의 자동차 산업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22404" y="4299791"/>
                <a:ext cx="3030540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450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만대 수출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, 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미국내 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200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만대 판매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198511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2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2054180" y="5489139"/>
            <a:ext cx="4225069" cy="720555"/>
            <a:chOff x="1985112" y="3705334"/>
            <a:chExt cx="3833208" cy="720555"/>
          </a:xfrm>
        </p:grpSpPr>
        <p:grpSp>
          <p:nvGrpSpPr>
            <p:cNvPr id="78" name="그룹 77"/>
            <p:cNvGrpSpPr/>
            <p:nvPr/>
          </p:nvGrpSpPr>
          <p:grpSpPr>
            <a:xfrm>
              <a:off x="2295632" y="3705334"/>
              <a:ext cx="3522688" cy="720555"/>
              <a:chOff x="2178423" y="3948568"/>
              <a:chExt cx="3522688" cy="720555"/>
            </a:xfrm>
          </p:grpSpPr>
          <p:sp>
            <p:nvSpPr>
              <p:cNvPr id="80" name="직사각형 79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다양한 분야의 제조업 육성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222403" y="4299791"/>
                <a:ext cx="3478708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피아노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/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자전거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/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스키용구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/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설상자동차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/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도자기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198511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3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2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그룹 60"/>
          <p:cNvGrpSpPr/>
          <p:nvPr/>
        </p:nvGrpSpPr>
        <p:grpSpPr>
          <a:xfrm>
            <a:off x="1113457" y="5145226"/>
            <a:ext cx="4601782" cy="785912"/>
            <a:chOff x="1086557" y="3147041"/>
            <a:chExt cx="4601782" cy="785912"/>
          </a:xfrm>
        </p:grpSpPr>
        <p:sp>
          <p:nvSpPr>
            <p:cNvPr id="62" name="직사각형 61"/>
            <p:cNvSpPr/>
            <p:nvPr/>
          </p:nvSpPr>
          <p:spPr>
            <a:xfrm>
              <a:off x="1144579" y="3198707"/>
              <a:ext cx="1632302" cy="3000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06673" y="3202115"/>
              <a:ext cx="1692926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재정 지출 확대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086557" y="3147041"/>
              <a:ext cx="4601782" cy="78591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96575" y="3532842"/>
              <a:ext cx="360115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통화공급량 증가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17246" y="4246184"/>
            <a:ext cx="4601782" cy="785912"/>
            <a:chOff x="1086557" y="3147041"/>
            <a:chExt cx="4601782" cy="785912"/>
          </a:xfrm>
        </p:grpSpPr>
        <p:sp>
          <p:nvSpPr>
            <p:cNvPr id="51" name="직사각형 50"/>
            <p:cNvSpPr/>
            <p:nvPr/>
          </p:nvSpPr>
          <p:spPr>
            <a:xfrm>
              <a:off x="1144579" y="3198707"/>
              <a:ext cx="1632302" cy="3000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06673" y="3202115"/>
              <a:ext cx="1692926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엔화 가치 절상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086557" y="3147041"/>
              <a:ext cx="4601782" cy="78591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96575" y="3532842"/>
              <a:ext cx="360115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가격경쟁력 악화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/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수출감소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경제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7878" y="1375031"/>
            <a:ext cx="3251951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석유위기와 인플레이션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073669" y="2032431"/>
            <a:ext cx="4645359" cy="2136673"/>
            <a:chOff x="609210" y="2032431"/>
            <a:chExt cx="4645359" cy="2136673"/>
          </a:xfrm>
        </p:grpSpPr>
        <p:grpSp>
          <p:nvGrpSpPr>
            <p:cNvPr id="12" name="그룹 11"/>
            <p:cNvGrpSpPr/>
            <p:nvPr/>
          </p:nvGrpSpPr>
          <p:grpSpPr>
            <a:xfrm>
              <a:off x="609210" y="2487535"/>
              <a:ext cx="4136961" cy="1641882"/>
              <a:chOff x="812766" y="1776334"/>
              <a:chExt cx="4136961" cy="1641882"/>
            </a:xfrm>
          </p:grpSpPr>
          <p:grpSp>
            <p:nvGrpSpPr>
              <p:cNvPr id="13" name="그룹 12"/>
              <p:cNvGrpSpPr/>
              <p:nvPr/>
            </p:nvGrpSpPr>
            <p:grpSpPr>
              <a:xfrm>
                <a:off x="2027423" y="1834390"/>
                <a:ext cx="2922304" cy="1583826"/>
                <a:chOff x="1787587" y="2132856"/>
                <a:chExt cx="2922304" cy="1583826"/>
              </a:xfrm>
            </p:grpSpPr>
            <p:cxnSp>
              <p:nvCxnSpPr>
                <p:cNvPr id="30" name="직선 연결선 29"/>
                <p:cNvCxnSpPr/>
                <p:nvPr/>
              </p:nvCxnSpPr>
              <p:spPr bwMode="auto">
                <a:xfrm>
                  <a:off x="1801655" y="2132856"/>
                  <a:ext cx="0" cy="1252038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 bwMode="auto">
                <a:xfrm>
                  <a:off x="2045574" y="3418232"/>
                  <a:ext cx="1082384" cy="292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1945~1969</a:t>
                  </a:r>
                  <a:endParaRPr kumimoji="0" lang="ko-K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 bwMode="auto">
                <a:xfrm>
                  <a:off x="3582268" y="3424582"/>
                  <a:ext cx="941387" cy="29210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1970</a:t>
                  </a:r>
                  <a:r>
                    <a:rPr lang="ko-KR" altLang="en-US" sz="1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년대</a:t>
                  </a:r>
                  <a:endParaRPr kumimoji="0" lang="ko-K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cxnSp>
              <p:nvCxnSpPr>
                <p:cNvPr id="36" name="직선 연결선 35"/>
                <p:cNvCxnSpPr/>
                <p:nvPr/>
              </p:nvCxnSpPr>
              <p:spPr bwMode="auto">
                <a:xfrm>
                  <a:off x="1787587" y="3384894"/>
                  <a:ext cx="2922304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그룹 13"/>
              <p:cNvGrpSpPr/>
              <p:nvPr/>
            </p:nvGrpSpPr>
            <p:grpSpPr>
              <a:xfrm>
                <a:off x="1059147" y="1776334"/>
                <a:ext cx="1227866" cy="239603"/>
                <a:chOff x="706065" y="2270071"/>
                <a:chExt cx="1227866" cy="239603"/>
              </a:xfrm>
            </p:grpSpPr>
            <p:sp>
              <p:nvSpPr>
                <p:cNvPr id="28" name="직사각형 27"/>
                <p:cNvSpPr/>
                <p:nvPr/>
              </p:nvSpPr>
              <p:spPr>
                <a:xfrm>
                  <a:off x="1060279" y="2270071"/>
                  <a:ext cx="548466" cy="2396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직사각형 28"/>
                <p:cNvSpPr/>
                <p:nvPr/>
              </p:nvSpPr>
              <p:spPr bwMode="auto">
                <a:xfrm>
                  <a:off x="706065" y="2281429"/>
                  <a:ext cx="1227866" cy="2137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dirty="0" smtClean="0"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환율</a:t>
                  </a:r>
                  <a:endParaRPr kumimoji="0" lang="ko-KR" altLang="en-US" dirty="0"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</p:grpSp>
          <p:grpSp>
            <p:nvGrpSpPr>
              <p:cNvPr id="15" name="그룹 14"/>
              <p:cNvGrpSpPr/>
              <p:nvPr/>
            </p:nvGrpSpPr>
            <p:grpSpPr>
              <a:xfrm>
                <a:off x="2297942" y="1817403"/>
                <a:ext cx="2438786" cy="1108798"/>
                <a:chOff x="2046127" y="1849872"/>
                <a:chExt cx="2438786" cy="1108798"/>
              </a:xfrm>
            </p:grpSpPr>
            <p:sp>
              <p:nvSpPr>
                <p:cNvPr id="17" name="TextBox 16"/>
                <p:cNvSpPr txBox="1"/>
                <p:nvPr/>
              </p:nvSpPr>
              <p:spPr bwMode="auto">
                <a:xfrm>
                  <a:off x="2046127" y="1849872"/>
                  <a:ext cx="941388" cy="2769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360</a:t>
                  </a:r>
                  <a:endParaRPr kumimoji="0"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0" name="타원 19"/>
                <p:cNvSpPr/>
                <p:nvPr/>
              </p:nvSpPr>
              <p:spPr bwMode="auto">
                <a:xfrm>
                  <a:off x="2377342" y="2092726"/>
                  <a:ext cx="317500" cy="319087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 bwMode="auto">
                <a:xfrm>
                  <a:off x="3541938" y="2398542"/>
                  <a:ext cx="942975" cy="2769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308</a:t>
                  </a:r>
                  <a:endParaRPr kumimoji="0"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5" name="타원 24"/>
                <p:cNvSpPr/>
                <p:nvPr/>
              </p:nvSpPr>
              <p:spPr bwMode="auto">
                <a:xfrm>
                  <a:off x="3867234" y="2639583"/>
                  <a:ext cx="317500" cy="319087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cxnSp>
              <p:nvCxnSpPr>
                <p:cNvPr id="27" name="직선 화살표 연결선 26"/>
                <p:cNvCxnSpPr/>
                <p:nvPr/>
              </p:nvCxnSpPr>
              <p:spPr bwMode="auto">
                <a:xfrm>
                  <a:off x="2502429" y="2218465"/>
                  <a:ext cx="1635808" cy="63542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prstDash val="soli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 bwMode="auto">
              <a:xfrm>
                <a:off x="812766" y="2004228"/>
                <a:ext cx="1305986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(</a:t>
                </a:r>
                <a:r>
                  <a:rPr kumimoji="0" lang="ko-KR" alt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단위</a:t>
                </a:r>
                <a:r>
                  <a:rPr kumimoji="0" lang="en-US" altLang="ko-KR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:</a:t>
                </a:r>
                <a:r>
                  <a:rPr kumimoji="0" lang="ko-KR" alt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엔</a:t>
                </a:r>
                <a:r>
                  <a:rPr kumimoji="0" lang="en-US" altLang="ko-KR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/</a:t>
                </a:r>
                <a:r>
                  <a:rPr kumimoji="0" lang="ko-KR" alt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달러</a:t>
                </a:r>
                <a:r>
                  <a:rPr kumimoji="0" lang="en-US" altLang="ko-KR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)</a:t>
                </a:r>
                <a:endParaRPr kumimoji="0" lang="ko-KR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cxnSp>
          <p:nvCxnSpPr>
            <p:cNvPr id="42" name="직선 연결선 41"/>
            <p:cNvCxnSpPr/>
            <p:nvPr/>
          </p:nvCxnSpPr>
          <p:spPr>
            <a:xfrm flipH="1">
              <a:off x="2623047" y="2297443"/>
              <a:ext cx="120054" cy="185364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60427" y="2032431"/>
              <a:ext cx="1084259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pc="-3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고정환율제</a:t>
              </a:r>
              <a:endParaRPr lang="en-US" altLang="ko-KR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 flipH="1">
              <a:off x="4132930" y="2842394"/>
              <a:ext cx="120054" cy="185364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170310" y="2577382"/>
              <a:ext cx="1084259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변동환율제</a:t>
              </a:r>
              <a:endParaRPr lang="en-US" altLang="ko-KR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657468" y="2038305"/>
              <a:ext cx="4597101" cy="213079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7102415" y="3959975"/>
            <a:ext cx="2967426" cy="400110"/>
            <a:chOff x="5861214" y="4886030"/>
            <a:chExt cx="2967426" cy="400110"/>
          </a:xfrm>
        </p:grpSpPr>
        <p:sp>
          <p:nvSpPr>
            <p:cNvPr id="67" name="직사각형 66"/>
            <p:cNvSpPr/>
            <p:nvPr/>
          </p:nvSpPr>
          <p:spPr>
            <a:xfrm>
              <a:off x="6524818" y="4944768"/>
              <a:ext cx="1675753" cy="290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61214" y="4886030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인플레이션 발생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5880650" y="2032431"/>
            <a:ext cx="5208267" cy="785912"/>
            <a:chOff x="1019588" y="3147041"/>
            <a:chExt cx="5208267" cy="785912"/>
          </a:xfrm>
        </p:grpSpPr>
        <p:sp>
          <p:nvSpPr>
            <p:cNvPr id="73" name="직사각형 72"/>
            <p:cNvSpPr/>
            <p:nvPr/>
          </p:nvSpPr>
          <p:spPr>
            <a:xfrm>
              <a:off x="1144578" y="3198707"/>
              <a:ext cx="2420632" cy="3062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19588" y="3216629"/>
              <a:ext cx="2639240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국제 </a:t>
              </a:r>
              <a:r>
                <a:rPr lang="en-US" altLang="ko-KR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</a:t>
              </a: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차 상품 가격 급등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1086557" y="3147041"/>
              <a:ext cx="5141298" cy="78591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96575" y="3532842"/>
              <a:ext cx="360115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소련의 곡물 대량 구입 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5880650" y="2906794"/>
            <a:ext cx="5353409" cy="785912"/>
            <a:chOff x="1019588" y="3147041"/>
            <a:chExt cx="5353409" cy="785912"/>
          </a:xfrm>
        </p:grpSpPr>
        <p:sp>
          <p:nvSpPr>
            <p:cNvPr id="81" name="직사각형 80"/>
            <p:cNvSpPr/>
            <p:nvPr/>
          </p:nvSpPr>
          <p:spPr>
            <a:xfrm>
              <a:off x="1144578" y="3198706"/>
              <a:ext cx="1834077" cy="3082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19588" y="3216629"/>
              <a:ext cx="2047409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제 </a:t>
              </a:r>
              <a:r>
                <a:rPr lang="en-US" altLang="ko-KR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4</a:t>
              </a: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차 중동전쟁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1086557" y="3147041"/>
              <a:ext cx="5141298" cy="78591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96574" y="3532842"/>
              <a:ext cx="5276423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수입품 가격 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상승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/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국제수지 적자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/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소비자 물가지수 상승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8412155" y="3596502"/>
            <a:ext cx="347946" cy="347946"/>
            <a:chOff x="2485671" y="2425235"/>
            <a:chExt cx="347946" cy="347946"/>
          </a:xfrm>
        </p:grpSpPr>
        <p:sp>
          <p:nvSpPr>
            <p:cNvPr id="70" name="타원 69"/>
            <p:cNvSpPr/>
            <p:nvPr/>
          </p:nvSpPr>
          <p:spPr>
            <a:xfrm>
              <a:off x="2485671" y="2425235"/>
              <a:ext cx="347946" cy="3479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아래쪽 화살표 70"/>
            <p:cNvSpPr/>
            <p:nvPr/>
          </p:nvSpPr>
          <p:spPr>
            <a:xfrm>
              <a:off x="2537417" y="2476981"/>
              <a:ext cx="258248" cy="25824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5947619" y="4571529"/>
            <a:ext cx="5141298" cy="1401465"/>
            <a:chOff x="1063131" y="3147040"/>
            <a:chExt cx="5141298" cy="1401465"/>
          </a:xfrm>
        </p:grpSpPr>
        <p:sp>
          <p:nvSpPr>
            <p:cNvPr id="89" name="직사각형 88"/>
            <p:cNvSpPr/>
            <p:nvPr/>
          </p:nvSpPr>
          <p:spPr>
            <a:xfrm>
              <a:off x="1144579" y="3198707"/>
              <a:ext cx="1305773" cy="3138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63131" y="3216629"/>
              <a:ext cx="1460666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단기적 불황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1086557" y="3147040"/>
              <a:ext cx="5117872" cy="135960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96575" y="3532842"/>
              <a:ext cx="3601152" cy="101566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긴축정책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국내수요 감소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설비투자 감소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8419052" y="4402744"/>
            <a:ext cx="347946" cy="347946"/>
            <a:chOff x="2485671" y="2425235"/>
            <a:chExt cx="347946" cy="347946"/>
          </a:xfrm>
        </p:grpSpPr>
        <p:sp>
          <p:nvSpPr>
            <p:cNvPr id="94" name="타원 93"/>
            <p:cNvSpPr/>
            <p:nvPr/>
          </p:nvSpPr>
          <p:spPr>
            <a:xfrm>
              <a:off x="2485671" y="2425235"/>
              <a:ext cx="347946" cy="3479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아래쪽 화살표 94"/>
            <p:cNvSpPr/>
            <p:nvPr/>
          </p:nvSpPr>
          <p:spPr>
            <a:xfrm>
              <a:off x="2537417" y="2476981"/>
              <a:ext cx="258248" cy="25824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18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ennyhouse.info/board/data/file/japan/747925461_8401fb64_19_japan_u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94689"/>
            <a:ext cx="12192000" cy="32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280150" y="1494689"/>
            <a:ext cx="2510965" cy="320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350489" y="3152919"/>
            <a:ext cx="2363131" cy="73353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1945~1960</a:t>
            </a:r>
            <a:r>
              <a:rPr lang="ko-KR" altLang="en-US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년대</a:t>
            </a:r>
            <a:endParaRPr lang="en-US" altLang="ko-KR" sz="2500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  <a:p>
            <a:pPr algn="ctr"/>
            <a:r>
              <a:rPr lang="ko-KR" altLang="en-US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</a:t>
            </a:r>
            <a:endParaRPr lang="ko-KR" altLang="en-US" sz="25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9889" y="2593982"/>
            <a:ext cx="1336193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30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PART 1</a:t>
            </a:r>
            <a:endParaRPr lang="ko-KR" altLang="en-US" sz="30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0" y="4811149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0" y="1390356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86082" y="4811149"/>
            <a:ext cx="299831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r">
              <a:lnSpc>
                <a:spcPts val="1950"/>
              </a:lnSpc>
            </a:pPr>
            <a:r>
              <a:rPr lang="ko-KR" altLang="en-US" sz="1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발표자 산업경영공학과 박승우</a:t>
            </a:r>
            <a:endParaRPr lang="ko-KR" altLang="en-US" sz="15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28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사회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7879" y="1375031"/>
            <a:ext cx="1902122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고령화 심화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731528" y="2032431"/>
            <a:ext cx="4597101" cy="2136673"/>
            <a:chOff x="657468" y="2032431"/>
            <a:chExt cx="4597101" cy="2136673"/>
          </a:xfrm>
        </p:grpSpPr>
        <p:grpSp>
          <p:nvGrpSpPr>
            <p:cNvPr id="13" name="그룹 12"/>
            <p:cNvGrpSpPr/>
            <p:nvPr/>
          </p:nvGrpSpPr>
          <p:grpSpPr>
            <a:xfrm>
              <a:off x="682644" y="2482807"/>
              <a:ext cx="4063527" cy="1646610"/>
              <a:chOff x="886200" y="1771606"/>
              <a:chExt cx="4063527" cy="1646610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2027423" y="1834390"/>
                <a:ext cx="2922304" cy="1583826"/>
                <a:chOff x="1787587" y="2132856"/>
                <a:chExt cx="2922304" cy="1583826"/>
              </a:xfrm>
            </p:grpSpPr>
            <p:cxnSp>
              <p:nvCxnSpPr>
                <p:cNvPr id="30" name="직선 연결선 29"/>
                <p:cNvCxnSpPr/>
                <p:nvPr/>
              </p:nvCxnSpPr>
              <p:spPr bwMode="auto">
                <a:xfrm>
                  <a:off x="1801655" y="2132856"/>
                  <a:ext cx="0" cy="1252038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 bwMode="auto">
                <a:xfrm>
                  <a:off x="2045574" y="3418232"/>
                  <a:ext cx="1082384" cy="292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1970</a:t>
                  </a:r>
                  <a:endParaRPr kumimoji="0" lang="ko-K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 bwMode="auto">
                <a:xfrm>
                  <a:off x="3582268" y="3424582"/>
                  <a:ext cx="941387" cy="29210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1994</a:t>
                  </a:r>
                  <a:endParaRPr kumimoji="0" lang="ko-K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cxnSp>
              <p:nvCxnSpPr>
                <p:cNvPr id="33" name="직선 연결선 32"/>
                <p:cNvCxnSpPr/>
                <p:nvPr/>
              </p:nvCxnSpPr>
              <p:spPr bwMode="auto">
                <a:xfrm>
                  <a:off x="1787587" y="3384894"/>
                  <a:ext cx="2922304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그룹 19"/>
              <p:cNvGrpSpPr/>
              <p:nvPr/>
            </p:nvGrpSpPr>
            <p:grpSpPr>
              <a:xfrm>
                <a:off x="886200" y="1771606"/>
                <a:ext cx="1227866" cy="258845"/>
                <a:chOff x="533118" y="2265343"/>
                <a:chExt cx="1227866" cy="258845"/>
              </a:xfrm>
            </p:grpSpPr>
            <p:sp>
              <p:nvSpPr>
                <p:cNvPr id="28" name="직사각형 27"/>
                <p:cNvSpPr/>
                <p:nvPr/>
              </p:nvSpPr>
              <p:spPr>
                <a:xfrm>
                  <a:off x="686824" y="2265343"/>
                  <a:ext cx="921921" cy="25884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직사각형 28"/>
                <p:cNvSpPr/>
                <p:nvPr/>
              </p:nvSpPr>
              <p:spPr bwMode="auto">
                <a:xfrm>
                  <a:off x="533118" y="2295943"/>
                  <a:ext cx="1227866" cy="2137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dirty="0" smtClean="0"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노인인구</a:t>
                  </a:r>
                  <a:endParaRPr kumimoji="0" lang="ko-KR" altLang="en-US" dirty="0"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</p:grpSp>
          <p:grpSp>
            <p:nvGrpSpPr>
              <p:cNvPr id="21" name="그룹 20"/>
              <p:cNvGrpSpPr/>
              <p:nvPr/>
            </p:nvGrpSpPr>
            <p:grpSpPr>
              <a:xfrm>
                <a:off x="2297942" y="1817403"/>
                <a:ext cx="2438786" cy="1108798"/>
                <a:chOff x="2046127" y="1849872"/>
                <a:chExt cx="2438786" cy="1108798"/>
              </a:xfrm>
            </p:grpSpPr>
            <p:sp>
              <p:nvSpPr>
                <p:cNvPr id="23" name="TextBox 22"/>
                <p:cNvSpPr txBox="1"/>
                <p:nvPr/>
              </p:nvSpPr>
              <p:spPr bwMode="auto">
                <a:xfrm>
                  <a:off x="2046127" y="1849872"/>
                  <a:ext cx="941388" cy="2769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7</a:t>
                  </a:r>
                  <a:endParaRPr kumimoji="0"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4" name="타원 23"/>
                <p:cNvSpPr/>
                <p:nvPr/>
              </p:nvSpPr>
              <p:spPr bwMode="auto">
                <a:xfrm>
                  <a:off x="2377342" y="2092726"/>
                  <a:ext cx="317500" cy="319087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 bwMode="auto">
                <a:xfrm>
                  <a:off x="3541938" y="2398542"/>
                  <a:ext cx="942975" cy="2769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50" panose="02020603020101020101" pitchFamily="18" charset="-127"/>
                      <a:ea typeface="THE정고딕150" panose="02020603020101020101" pitchFamily="18" charset="-127"/>
                    </a:rPr>
                    <a:t>14</a:t>
                  </a:r>
                  <a:endParaRPr kumimoji="0"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sp>
              <p:nvSpPr>
                <p:cNvPr id="26" name="타원 25"/>
                <p:cNvSpPr/>
                <p:nvPr/>
              </p:nvSpPr>
              <p:spPr bwMode="auto">
                <a:xfrm>
                  <a:off x="3867234" y="2639583"/>
                  <a:ext cx="317500" cy="319087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endParaRPr>
                </a:p>
              </p:txBody>
            </p:sp>
            <p:cxnSp>
              <p:nvCxnSpPr>
                <p:cNvPr id="27" name="직선 화살표 연결선 26"/>
                <p:cNvCxnSpPr/>
                <p:nvPr/>
              </p:nvCxnSpPr>
              <p:spPr bwMode="auto">
                <a:xfrm>
                  <a:off x="2502429" y="2218465"/>
                  <a:ext cx="1635808" cy="63542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prstDash val="soli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 bwMode="auto">
              <a:xfrm>
                <a:off x="1001448" y="2004228"/>
                <a:ext cx="1305986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(</a:t>
                </a:r>
                <a:r>
                  <a:rPr kumimoji="0" lang="ko-KR" alt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단위</a:t>
                </a:r>
                <a:r>
                  <a:rPr kumimoji="0" lang="en-US" altLang="ko-KR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:%)</a:t>
                </a:r>
                <a:endParaRPr kumimoji="0" lang="ko-KR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cxnSp>
          <p:nvCxnSpPr>
            <p:cNvPr id="14" name="직선 연결선 13"/>
            <p:cNvCxnSpPr/>
            <p:nvPr/>
          </p:nvCxnSpPr>
          <p:spPr>
            <a:xfrm flipH="1">
              <a:off x="2623047" y="2297443"/>
              <a:ext cx="120054" cy="185364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660427" y="2032431"/>
              <a:ext cx="1084259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고령화사회</a:t>
              </a:r>
              <a:endParaRPr lang="en-US" altLang="ko-KR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 flipH="1">
              <a:off x="4132930" y="2842394"/>
              <a:ext cx="120054" cy="185364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170310" y="2577382"/>
              <a:ext cx="1084259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고령사회</a:t>
              </a:r>
              <a:endParaRPr lang="en-US" altLang="ko-KR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57468" y="2038305"/>
              <a:ext cx="4597101" cy="213079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6371774" y="2032432"/>
            <a:ext cx="4049486" cy="2136671"/>
            <a:chOff x="1031737" y="3147040"/>
            <a:chExt cx="4049486" cy="2136671"/>
          </a:xfrm>
        </p:grpSpPr>
        <p:sp>
          <p:nvSpPr>
            <p:cNvPr id="35" name="직사각형 34"/>
            <p:cNvSpPr/>
            <p:nvPr/>
          </p:nvSpPr>
          <p:spPr>
            <a:xfrm>
              <a:off x="1144578" y="3198707"/>
              <a:ext cx="1861103" cy="3176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31737" y="3216629"/>
              <a:ext cx="2104576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60</a:t>
              </a: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세 정년제 도입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86557" y="3147040"/>
              <a:ext cx="3994666" cy="213667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96574" y="3721528"/>
              <a:ext cx="3984649" cy="132343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1960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 이전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, 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노사의 자주적 노력 촉구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1972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, 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정부차원 정년연장 제도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정년연장 장려금 지원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행정지도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cxnSp>
        <p:nvCxnSpPr>
          <p:cNvPr id="39" name="직선 연결선 38"/>
          <p:cNvCxnSpPr/>
          <p:nvPr/>
        </p:nvCxnSpPr>
        <p:spPr>
          <a:xfrm>
            <a:off x="1673176" y="4649838"/>
            <a:ext cx="8845648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그룹 39"/>
          <p:cNvGrpSpPr/>
          <p:nvPr/>
        </p:nvGrpSpPr>
        <p:grpSpPr>
          <a:xfrm>
            <a:off x="1601581" y="4829389"/>
            <a:ext cx="3658517" cy="720555"/>
            <a:chOff x="2050952" y="3705334"/>
            <a:chExt cx="3319201" cy="720555"/>
          </a:xfrm>
        </p:grpSpPr>
        <p:grpSp>
          <p:nvGrpSpPr>
            <p:cNvPr id="41" name="그룹 40"/>
            <p:cNvGrpSpPr/>
            <p:nvPr/>
          </p:nvGrpSpPr>
          <p:grpSpPr>
            <a:xfrm>
              <a:off x="2295632" y="3705334"/>
              <a:ext cx="3074521" cy="720555"/>
              <a:chOff x="2178423" y="3948568"/>
              <a:chExt cx="3074521" cy="720555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경기 침체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22404" y="4299791"/>
                <a:ext cx="3030540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저축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/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투자 감소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, 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노동력 부족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05095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1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4896108" y="4825745"/>
            <a:ext cx="3702059" cy="720555"/>
            <a:chOff x="2011448" y="3705334"/>
            <a:chExt cx="3358705" cy="720555"/>
          </a:xfrm>
        </p:grpSpPr>
        <p:grpSp>
          <p:nvGrpSpPr>
            <p:cNvPr id="47" name="그룹 46"/>
            <p:cNvGrpSpPr/>
            <p:nvPr/>
          </p:nvGrpSpPr>
          <p:grpSpPr>
            <a:xfrm>
              <a:off x="2295632" y="3705334"/>
              <a:ext cx="3074521" cy="720555"/>
              <a:chOff x="2178423" y="3948568"/>
              <a:chExt cx="3074521" cy="720555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국가재정 부담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22404" y="4299791"/>
                <a:ext cx="3030540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연금 증가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, 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복지증대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011448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2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7925726" y="4840735"/>
            <a:ext cx="3702059" cy="720555"/>
            <a:chOff x="2011448" y="3705334"/>
            <a:chExt cx="3358705" cy="720555"/>
          </a:xfrm>
        </p:grpSpPr>
        <p:grpSp>
          <p:nvGrpSpPr>
            <p:cNvPr id="53" name="그룹 52"/>
            <p:cNvGrpSpPr/>
            <p:nvPr/>
          </p:nvGrpSpPr>
          <p:grpSpPr>
            <a:xfrm>
              <a:off x="2295632" y="3705334"/>
              <a:ext cx="3074521" cy="720555"/>
              <a:chOff x="2178423" y="3948568"/>
              <a:chExt cx="3074521" cy="720555"/>
            </a:xfrm>
          </p:grpSpPr>
          <p:sp>
            <p:nvSpPr>
              <p:cNvPr id="55" name="직사각형 54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노인문제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222404" y="4299791"/>
                <a:ext cx="3030540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노인빈곤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/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질병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/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소외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2011448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3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6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사회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7878" y="1375031"/>
            <a:ext cx="1829551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아이누 문제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125981" y="2340391"/>
            <a:ext cx="4405448" cy="1244637"/>
            <a:chOff x="854292" y="1875934"/>
            <a:chExt cx="4405448" cy="1244637"/>
          </a:xfrm>
        </p:grpSpPr>
        <p:sp>
          <p:nvSpPr>
            <p:cNvPr id="13" name="직사각형 12"/>
            <p:cNvSpPr/>
            <p:nvPr/>
          </p:nvSpPr>
          <p:spPr>
            <a:xfrm>
              <a:off x="1057474" y="1923878"/>
              <a:ext cx="762381" cy="329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4292" y="1933991"/>
              <a:ext cx="1125222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아이누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70424" y="1875934"/>
              <a:ext cx="4289316" cy="124463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5803" y="2289194"/>
              <a:ext cx="4293937" cy="70788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홋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카이도의 선주민족으로서 오랜기간 언어와 문화를 지키며 민족적 독자성을 유지해 옴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210487" y="3425338"/>
            <a:ext cx="347946" cy="347946"/>
            <a:chOff x="2485671" y="2425235"/>
            <a:chExt cx="347946" cy="347946"/>
          </a:xfrm>
        </p:grpSpPr>
        <p:sp>
          <p:nvSpPr>
            <p:cNvPr id="18" name="타원 17"/>
            <p:cNvSpPr/>
            <p:nvPr/>
          </p:nvSpPr>
          <p:spPr>
            <a:xfrm>
              <a:off x="2485671" y="2425235"/>
              <a:ext cx="347946" cy="3479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아래쪽 화살표 18"/>
            <p:cNvSpPr/>
            <p:nvPr/>
          </p:nvSpPr>
          <p:spPr>
            <a:xfrm>
              <a:off x="2537417" y="2476981"/>
              <a:ext cx="258248" cy="25824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900747" y="3853232"/>
            <a:ext cx="2967426" cy="400110"/>
            <a:chOff x="5861214" y="4886030"/>
            <a:chExt cx="2967426" cy="400110"/>
          </a:xfrm>
        </p:grpSpPr>
        <p:sp>
          <p:nvSpPr>
            <p:cNvPr id="21" name="직사각형 20"/>
            <p:cNvSpPr/>
            <p:nvPr/>
          </p:nvSpPr>
          <p:spPr>
            <a:xfrm>
              <a:off x="6524818" y="4944768"/>
              <a:ext cx="1675753" cy="290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61214" y="4886030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국가의 민족말살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785812" y="4217403"/>
            <a:ext cx="1207103" cy="400110"/>
            <a:chOff x="6391039" y="4890425"/>
            <a:chExt cx="1207103" cy="400110"/>
          </a:xfrm>
        </p:grpSpPr>
        <p:sp>
          <p:nvSpPr>
            <p:cNvPr id="24" name="직사각형 23"/>
            <p:cNvSpPr/>
            <p:nvPr/>
          </p:nvSpPr>
          <p:spPr>
            <a:xfrm>
              <a:off x="6524818" y="4944768"/>
              <a:ext cx="987185" cy="3047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1039" y="4890425"/>
              <a:ext cx="1207103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강제동화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217384" y="4705454"/>
            <a:ext cx="347946" cy="347946"/>
            <a:chOff x="2485671" y="2425235"/>
            <a:chExt cx="347946" cy="347946"/>
          </a:xfrm>
        </p:grpSpPr>
        <p:sp>
          <p:nvSpPr>
            <p:cNvPr id="27" name="타원 26"/>
            <p:cNvSpPr/>
            <p:nvPr/>
          </p:nvSpPr>
          <p:spPr>
            <a:xfrm>
              <a:off x="2485671" y="2425235"/>
              <a:ext cx="347946" cy="3479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아래쪽 화살표 27"/>
            <p:cNvSpPr/>
            <p:nvPr/>
          </p:nvSpPr>
          <p:spPr>
            <a:xfrm>
              <a:off x="2537417" y="2476981"/>
              <a:ext cx="258248" cy="25824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51531" y="5126827"/>
            <a:ext cx="2479653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일방적으로 일본에 편입</a:t>
            </a:r>
            <a:endParaRPr lang="en-US" altLang="ko-KR" sz="2000" spc="-300" dirty="0" smtClean="0">
              <a:solidFill>
                <a:schemeClr val="tx1">
                  <a:lumMod val="65000"/>
                  <a:lumOff val="3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6536050" y="2340392"/>
            <a:ext cx="3935423" cy="1512840"/>
            <a:chOff x="854291" y="1875935"/>
            <a:chExt cx="3935423" cy="1512840"/>
          </a:xfrm>
        </p:grpSpPr>
        <p:sp>
          <p:nvSpPr>
            <p:cNvPr id="36" name="직사각형 35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아이누차별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970424" y="1875935"/>
              <a:ext cx="3188504" cy="151284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65804" y="2289194"/>
              <a:ext cx="3823910" cy="101566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아이누 전통 생활 풍습 차별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/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금지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강제이주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, 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사냥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/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벌목 금지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농업 전환 강요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072462" y="3691790"/>
            <a:ext cx="347946" cy="347946"/>
            <a:chOff x="2485671" y="2425235"/>
            <a:chExt cx="347946" cy="347946"/>
          </a:xfrm>
        </p:grpSpPr>
        <p:sp>
          <p:nvSpPr>
            <p:cNvPr id="41" name="타원 40"/>
            <p:cNvSpPr/>
            <p:nvPr/>
          </p:nvSpPr>
          <p:spPr>
            <a:xfrm>
              <a:off x="2485671" y="2425235"/>
              <a:ext cx="347946" cy="3479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아래쪽 화살표 41"/>
            <p:cNvSpPr/>
            <p:nvPr/>
          </p:nvSpPr>
          <p:spPr>
            <a:xfrm>
              <a:off x="2537417" y="2476981"/>
              <a:ext cx="258248" cy="25824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6769619" y="4075404"/>
            <a:ext cx="2967426" cy="400110"/>
            <a:chOff x="5861214" y="4886030"/>
            <a:chExt cx="2967426" cy="400110"/>
          </a:xfrm>
        </p:grpSpPr>
        <p:sp>
          <p:nvSpPr>
            <p:cNvPr id="44" name="직사각형 43"/>
            <p:cNvSpPr/>
            <p:nvPr/>
          </p:nvSpPr>
          <p:spPr>
            <a:xfrm>
              <a:off x="6524818" y="4944768"/>
              <a:ext cx="1675753" cy="290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1214" y="4886030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아이누 문제 관심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777236" y="4446486"/>
            <a:ext cx="2967426" cy="400110"/>
            <a:chOff x="5933784" y="4857002"/>
            <a:chExt cx="2967426" cy="400110"/>
          </a:xfrm>
        </p:grpSpPr>
        <p:sp>
          <p:nvSpPr>
            <p:cNvPr id="47" name="직사각형 46"/>
            <p:cNvSpPr/>
            <p:nvPr/>
          </p:nvSpPr>
          <p:spPr>
            <a:xfrm>
              <a:off x="6524818" y="4893458"/>
              <a:ext cx="1804761" cy="3084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33784" y="4857002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주체성 회복 움직임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1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923625" y="1060815"/>
            <a:ext cx="2112522" cy="400110"/>
            <a:chOff x="6069185" y="4932561"/>
            <a:chExt cx="2112522" cy="400110"/>
          </a:xfrm>
        </p:grpSpPr>
        <p:sp>
          <p:nvSpPr>
            <p:cNvPr id="6" name="직사각형 5"/>
            <p:cNvSpPr/>
            <p:nvPr/>
          </p:nvSpPr>
          <p:spPr>
            <a:xfrm>
              <a:off x="6524818" y="4979092"/>
              <a:ext cx="1230285" cy="307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69185" y="4932561"/>
              <a:ext cx="211252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아이누 민족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9" name="직사각형 8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사회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1059766" y="1662281"/>
            <a:ext cx="10072468" cy="5048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3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문화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7878" y="1375031"/>
            <a:ext cx="813551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영화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24490" y="2478586"/>
            <a:ext cx="1738003" cy="2903205"/>
            <a:chOff x="1817997" y="2014132"/>
            <a:chExt cx="1738003" cy="2903205"/>
          </a:xfrm>
        </p:grpSpPr>
        <p:grpSp>
          <p:nvGrpSpPr>
            <p:cNvPr id="12" name="그룹 11"/>
            <p:cNvGrpSpPr/>
            <p:nvPr/>
          </p:nvGrpSpPr>
          <p:grpSpPr>
            <a:xfrm>
              <a:off x="2052562" y="3433634"/>
              <a:ext cx="1207103" cy="400110"/>
              <a:chOff x="6391039" y="4890425"/>
              <a:chExt cx="1207103" cy="400110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6524818" y="4944768"/>
                <a:ext cx="987185" cy="304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91039" y="4890425"/>
                <a:ext cx="1207103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3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TV </a:t>
                </a:r>
                <a:r>
                  <a:rPr lang="ko-KR" altLang="en-US" sz="2000" spc="-3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보급</a:t>
                </a:r>
                <a:endParaRPr lang="en-US" altLang="ko-KR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3" t="-3175" r="10846" b="14343"/>
            <a:stretch/>
          </p:blipFill>
          <p:spPr>
            <a:xfrm>
              <a:off x="2061027" y="2014132"/>
              <a:ext cx="1190172" cy="1303462"/>
            </a:xfrm>
            <a:prstGeom prst="rect">
              <a:avLst/>
            </a:prstGeom>
          </p:spPr>
        </p:pic>
        <p:grpSp>
          <p:nvGrpSpPr>
            <p:cNvPr id="15" name="그룹 14"/>
            <p:cNvGrpSpPr/>
            <p:nvPr/>
          </p:nvGrpSpPr>
          <p:grpSpPr>
            <a:xfrm>
              <a:off x="2505960" y="3949784"/>
              <a:ext cx="347946" cy="347946"/>
              <a:chOff x="2485671" y="2425235"/>
              <a:chExt cx="347946" cy="347946"/>
            </a:xfrm>
          </p:grpSpPr>
          <p:sp>
            <p:nvSpPr>
              <p:cNvPr id="16" name="타원 15"/>
              <p:cNvSpPr/>
              <p:nvPr/>
            </p:nvSpPr>
            <p:spPr>
              <a:xfrm>
                <a:off x="2485671" y="2425235"/>
                <a:ext cx="347946" cy="34794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아래쪽 화살표 16"/>
              <p:cNvSpPr/>
              <p:nvPr/>
            </p:nvSpPr>
            <p:spPr>
              <a:xfrm>
                <a:off x="2537417" y="2476981"/>
                <a:ext cx="258248" cy="258248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27359" y="4470167"/>
              <a:ext cx="163322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영화산업 침체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817997" y="2038305"/>
              <a:ext cx="1738003" cy="28790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062493" y="2469330"/>
            <a:ext cx="3935423" cy="1428922"/>
            <a:chOff x="854291" y="1875935"/>
            <a:chExt cx="3935423" cy="1428922"/>
          </a:xfrm>
        </p:grpSpPr>
        <p:sp>
          <p:nvSpPr>
            <p:cNvPr id="21" name="직사각형 20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핑크영화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70424" y="1875935"/>
              <a:ext cx="3819290" cy="14287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5804" y="2289194"/>
              <a:ext cx="3823910" cy="101566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제작비용 저렴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짧은 제작기간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메이저 영화사의 경영합리화 노력 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048362" y="3952869"/>
            <a:ext cx="3935423" cy="1428922"/>
            <a:chOff x="854291" y="1875935"/>
            <a:chExt cx="3935423" cy="1428922"/>
          </a:xfrm>
        </p:grpSpPr>
        <p:sp>
          <p:nvSpPr>
            <p:cNvPr id="26" name="직사각형 25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로망포르노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970424" y="1875935"/>
              <a:ext cx="3819290" cy="14287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5804" y="2289194"/>
              <a:ext cx="3823910" cy="101566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닛카츠 노동조합원 중심</a:t>
              </a:r>
              <a:endParaRPr lang="en-US" altLang="ko-KR" sz="2000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저예산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, 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우수한 기술력 바탕 고품질 영화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남녀의 정사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pic>
        <p:nvPicPr>
          <p:cNvPr id="30" name="_x179486928" descr="EMB00000fb43c9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9428" y="2469330"/>
            <a:ext cx="1739889" cy="2554059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그룹 33"/>
          <p:cNvGrpSpPr/>
          <p:nvPr/>
        </p:nvGrpSpPr>
        <p:grpSpPr>
          <a:xfrm>
            <a:off x="8094915" y="5037903"/>
            <a:ext cx="1711631" cy="400110"/>
            <a:chOff x="6274925" y="4900671"/>
            <a:chExt cx="1711631" cy="400110"/>
          </a:xfrm>
        </p:grpSpPr>
        <p:sp>
          <p:nvSpPr>
            <p:cNvPr id="35" name="직사각형 34"/>
            <p:cNvSpPr/>
            <p:nvPr/>
          </p:nvSpPr>
          <p:spPr>
            <a:xfrm>
              <a:off x="6394192" y="4937372"/>
              <a:ext cx="1534308" cy="31986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74925" y="4900671"/>
              <a:ext cx="1711631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젖은입술 </a:t>
              </a:r>
              <a:r>
                <a:rPr lang="en-US" altLang="ko-KR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(1972)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0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문화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7878" y="1375031"/>
            <a:ext cx="1397433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여가문화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168365" y="4646470"/>
            <a:ext cx="3935423" cy="1428922"/>
            <a:chOff x="854291" y="1875935"/>
            <a:chExt cx="3935423" cy="1428922"/>
          </a:xfrm>
        </p:grpSpPr>
        <p:sp>
          <p:nvSpPr>
            <p:cNvPr id="13" name="직사각형 12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가라오케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70424" y="1875935"/>
              <a:ext cx="3819290" cy="14287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5804" y="2289194"/>
              <a:ext cx="3823910" cy="101566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가라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(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거짓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) 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오케스트라의 약어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1972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 프로 반주용 테이프 사용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1970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 후반 가정용 제품 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pic>
        <p:nvPicPr>
          <p:cNvPr id="2050" name="Picture 2" descr="D+329 후쿠오카 워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718" y="2075542"/>
            <a:ext cx="3824070" cy="24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>
            <a:off x="6078940" y="4642445"/>
            <a:ext cx="3935423" cy="1428922"/>
            <a:chOff x="854291" y="1875935"/>
            <a:chExt cx="3935423" cy="1428922"/>
          </a:xfrm>
        </p:grpSpPr>
        <p:sp>
          <p:nvSpPr>
            <p:cNvPr id="18" name="직사각형 17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파친코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70424" y="1875935"/>
              <a:ext cx="3819290" cy="142892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5804" y="2289194"/>
              <a:ext cx="3823910" cy="101566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쇠구슬을 구멍에 넣어 점수를 얻는 게임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사행성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, 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도박성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1972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,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개정풍속영업법안요강시안 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552" y="2070785"/>
            <a:ext cx="3804811" cy="24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file1.uf.tistory.com/image/1577C74B507E05FE1BA41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508757"/>
            <a:ext cx="12192001" cy="31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280150" y="1494689"/>
            <a:ext cx="2510965" cy="3316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350489" y="3152919"/>
            <a:ext cx="2363131" cy="73353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1980</a:t>
            </a:r>
            <a:r>
              <a:rPr lang="ko-KR" altLang="en-US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년대</a:t>
            </a:r>
            <a:endParaRPr lang="en-US" altLang="ko-KR" sz="2500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  <a:p>
            <a:pPr algn="ctr"/>
            <a:r>
              <a:rPr lang="ko-KR" altLang="en-US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</a:t>
            </a:r>
            <a:endParaRPr lang="ko-KR" altLang="en-US" sz="25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0" y="4811149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0" y="1390356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93621" y="2593982"/>
            <a:ext cx="1462923" cy="37779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30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PART 3</a:t>
            </a:r>
            <a:endParaRPr lang="ko-KR" altLang="en-US" sz="30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6082" y="4811149"/>
            <a:ext cx="299831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r">
              <a:lnSpc>
                <a:spcPts val="1950"/>
              </a:lnSpc>
            </a:pPr>
            <a:r>
              <a:rPr lang="ko-KR" altLang="en-US" sz="1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발표자 경영학과 이다솜</a:t>
            </a:r>
            <a:endParaRPr lang="ko-KR" altLang="en-US" sz="15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65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0" y="-1"/>
            <a:ext cx="12192000" cy="962498"/>
            <a:chOff x="0" y="-1"/>
            <a:chExt cx="12192000" cy="962498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정치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0745" y="1218513"/>
            <a:ext cx="3118575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err="1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자민당의</a:t>
            </a: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 파벌정치 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59540" y="1809199"/>
            <a:ext cx="4442139" cy="2874888"/>
            <a:chOff x="959540" y="1809199"/>
            <a:chExt cx="4442139" cy="2874888"/>
          </a:xfrm>
        </p:grpSpPr>
        <p:grpSp>
          <p:nvGrpSpPr>
            <p:cNvPr id="4" name="그룹 27"/>
            <p:cNvGrpSpPr/>
            <p:nvPr/>
          </p:nvGrpSpPr>
          <p:grpSpPr>
            <a:xfrm>
              <a:off x="959540" y="1836796"/>
              <a:ext cx="719796" cy="374316"/>
              <a:chOff x="4062114" y="3905191"/>
              <a:chExt cx="719796" cy="374316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4126509" y="3905191"/>
                <a:ext cx="587373" cy="3356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62114" y="3930694"/>
                <a:ext cx="719796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전개</a:t>
                </a:r>
                <a:endParaRPr lang="en-US" altLang="ko-KR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983344" y="1809199"/>
              <a:ext cx="4418335" cy="287488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31"/>
            <p:cNvGrpSpPr/>
            <p:nvPr/>
          </p:nvGrpSpPr>
          <p:grpSpPr>
            <a:xfrm>
              <a:off x="1185225" y="2284015"/>
              <a:ext cx="3797262" cy="707886"/>
              <a:chOff x="1179710" y="2405284"/>
              <a:chExt cx="3797262" cy="70788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405836" y="2405284"/>
                <a:ext cx="3571136" cy="70788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요시다 내각 말기 전쟁 전의 정치가 공직 추방에서 해제되었을 때 시작됨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.</a:t>
                </a:r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1183945" y="2485318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79710" y="2435896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grpSp>
          <p:nvGrpSpPr>
            <p:cNvPr id="12" name="그룹 35"/>
            <p:cNvGrpSpPr/>
            <p:nvPr/>
          </p:nvGrpSpPr>
          <p:grpSpPr>
            <a:xfrm>
              <a:off x="1161535" y="2965232"/>
              <a:ext cx="3808606" cy="707886"/>
              <a:chOff x="1149047" y="2798165"/>
              <a:chExt cx="3808606" cy="70788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393490" y="2798165"/>
                <a:ext cx="3564163" cy="70788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이케다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 이후 파벌은 조직 자체로 존속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, 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계승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1185616" y="2876640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49047" y="2815774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2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396704" y="3668423"/>
              <a:ext cx="3792547" cy="101566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 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4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개의 거대 파벌의 소규모 파벌을 포함한 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‘4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개 사단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, 1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개 연대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’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라 불리는 자민당 파벌지도가 형성됨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.</a:t>
              </a:r>
            </a:p>
          </p:txBody>
        </p:sp>
        <p:sp>
          <p:nvSpPr>
            <p:cNvPr id="33" name="타원 32"/>
            <p:cNvSpPr/>
            <p:nvPr/>
          </p:nvSpPr>
          <p:spPr>
            <a:xfrm>
              <a:off x="1185743" y="3718698"/>
              <a:ext cx="268692" cy="2686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49174" y="3670711"/>
              <a:ext cx="1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3</a:t>
              </a:r>
              <a:endParaRPr lang="ko-KR" altLang="en-US" sz="2000" dirty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13" name="그룹 34"/>
          <p:cNvGrpSpPr/>
          <p:nvPr/>
        </p:nvGrpSpPr>
        <p:grpSpPr>
          <a:xfrm>
            <a:off x="5676276" y="3060102"/>
            <a:ext cx="419724" cy="419724"/>
            <a:chOff x="2428407" y="2353457"/>
            <a:chExt cx="419724" cy="419724"/>
          </a:xfrm>
        </p:grpSpPr>
        <p:sp>
          <p:nvSpPr>
            <p:cNvPr id="36" name="타원 35"/>
            <p:cNvSpPr/>
            <p:nvPr/>
          </p:nvSpPr>
          <p:spPr>
            <a:xfrm>
              <a:off x="2428407" y="2353457"/>
              <a:ext cx="419724" cy="4197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아래쪽 화살표 36"/>
            <p:cNvSpPr/>
            <p:nvPr/>
          </p:nvSpPr>
          <p:spPr>
            <a:xfrm rot="16200000">
              <a:off x="2514365" y="2436995"/>
              <a:ext cx="275253" cy="27525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59"/>
          <p:cNvGrpSpPr/>
          <p:nvPr/>
        </p:nvGrpSpPr>
        <p:grpSpPr>
          <a:xfrm>
            <a:off x="1228563" y="5297747"/>
            <a:ext cx="3854184" cy="720555"/>
            <a:chOff x="2050952" y="3705334"/>
            <a:chExt cx="3496721" cy="720555"/>
          </a:xfrm>
        </p:grpSpPr>
        <p:grpSp>
          <p:nvGrpSpPr>
            <p:cNvPr id="30" name="그룹 63"/>
            <p:cNvGrpSpPr/>
            <p:nvPr/>
          </p:nvGrpSpPr>
          <p:grpSpPr>
            <a:xfrm>
              <a:off x="2295632" y="3705334"/>
              <a:ext cx="3252041" cy="720555"/>
              <a:chOff x="2178423" y="3948568"/>
              <a:chExt cx="3252041" cy="720555"/>
            </a:xfrm>
          </p:grpSpPr>
          <p:sp>
            <p:nvSpPr>
              <p:cNvPr id="63" name="직사각형 62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일반적 형태와 다른 파벌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22404" y="4299791"/>
                <a:ext cx="3208060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강력한 지도자 중심으로 형성된 의원집단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205095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1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grpSp>
        <p:nvGrpSpPr>
          <p:cNvPr id="31" name="그룹 65"/>
          <p:cNvGrpSpPr/>
          <p:nvPr/>
        </p:nvGrpSpPr>
        <p:grpSpPr>
          <a:xfrm>
            <a:off x="6423669" y="5298635"/>
            <a:ext cx="4244331" cy="997554"/>
            <a:chOff x="1985112" y="3705334"/>
            <a:chExt cx="3850683" cy="997554"/>
          </a:xfrm>
        </p:grpSpPr>
        <p:grpSp>
          <p:nvGrpSpPr>
            <p:cNvPr id="35" name="그룹 71"/>
            <p:cNvGrpSpPr/>
            <p:nvPr/>
          </p:nvGrpSpPr>
          <p:grpSpPr>
            <a:xfrm>
              <a:off x="2295632" y="3705334"/>
              <a:ext cx="3540163" cy="997554"/>
              <a:chOff x="2178423" y="3948568"/>
              <a:chExt cx="3540163" cy="997554"/>
            </a:xfrm>
          </p:grpSpPr>
          <p:sp>
            <p:nvSpPr>
              <p:cNvPr id="69" name="직사각형 68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213575" y="3948568"/>
                <a:ext cx="35050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부정적 측면과 </a:t>
                </a:r>
                <a:r>
                  <a:rPr lang="ko-KR" altLang="en-US" sz="2200" spc="-15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긍정적 측면 공존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222404" y="4299791"/>
                <a:ext cx="3030539" cy="64633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수평적  의사소통 방해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,  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자금 조달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, 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조직력에서는 정당을 능가함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98511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2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6370515" y="2258826"/>
            <a:ext cx="4273509" cy="2087941"/>
            <a:chOff x="6370515" y="2027004"/>
            <a:chExt cx="4273509" cy="2087941"/>
          </a:xfrm>
        </p:grpSpPr>
        <p:sp>
          <p:nvSpPr>
            <p:cNvPr id="40" name="직사각형 39"/>
            <p:cNvSpPr/>
            <p:nvPr/>
          </p:nvSpPr>
          <p:spPr>
            <a:xfrm>
              <a:off x="6432681" y="2063625"/>
              <a:ext cx="617096" cy="3511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84279" y="2094084"/>
              <a:ext cx="679260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결과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370515" y="2027004"/>
              <a:ext cx="4273509" cy="2018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99957" y="2489072"/>
              <a:ext cx="3825109" cy="70788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 이후 </a:t>
              </a:r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자민당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정치 부패와 금권 정치에 대해 비판 여론이 높아짐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grpSp>
          <p:nvGrpSpPr>
            <p:cNvPr id="17" name="그룹 57"/>
            <p:cNvGrpSpPr/>
            <p:nvPr/>
          </p:nvGrpSpPr>
          <p:grpSpPr>
            <a:xfrm>
              <a:off x="6485065" y="3211405"/>
              <a:ext cx="3507014" cy="611584"/>
              <a:chOff x="5554947" y="3227157"/>
              <a:chExt cx="3273359" cy="426671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860880" y="3227157"/>
                <a:ext cx="2967426" cy="27913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국민들의 정치개혁 요구 거세짐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54947" y="3374692"/>
                <a:ext cx="184012" cy="27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2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grpSp>
          <p:nvGrpSpPr>
            <p:cNvPr id="20" name="그룹 58"/>
            <p:cNvGrpSpPr/>
            <p:nvPr/>
          </p:nvGrpSpPr>
          <p:grpSpPr>
            <a:xfrm>
              <a:off x="6485065" y="3645693"/>
              <a:ext cx="3510197" cy="469252"/>
              <a:chOff x="5549845" y="3759255"/>
              <a:chExt cx="3276330" cy="327373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858749" y="3759255"/>
                <a:ext cx="2967426" cy="27913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자민당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 파벌 해체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49845" y="3807492"/>
                <a:ext cx="184012" cy="27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3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61" name="타원 60"/>
            <p:cNvSpPr/>
            <p:nvPr/>
          </p:nvSpPr>
          <p:spPr>
            <a:xfrm>
              <a:off x="6575462" y="2557574"/>
              <a:ext cx="268692" cy="2686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71227" y="2508152"/>
              <a:ext cx="1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6584622" y="3276701"/>
              <a:ext cx="268692" cy="2686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554629" y="3227279"/>
              <a:ext cx="1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73" name="타원 72"/>
            <p:cNvSpPr/>
            <p:nvPr/>
          </p:nvSpPr>
          <p:spPr>
            <a:xfrm>
              <a:off x="6594441" y="3715482"/>
              <a:ext cx="268692" cy="2686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64448" y="3666060"/>
              <a:ext cx="1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3</a:t>
              </a:r>
              <a:endParaRPr lang="ko-KR" altLang="en-US" sz="2000" dirty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cxnSp>
        <p:nvCxnSpPr>
          <p:cNvPr id="75" name="직선 연결선 74"/>
          <p:cNvCxnSpPr/>
          <p:nvPr/>
        </p:nvCxnSpPr>
        <p:spPr>
          <a:xfrm>
            <a:off x="1042001" y="5062819"/>
            <a:ext cx="1010799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0" y="-1"/>
            <a:ext cx="12192000" cy="962498"/>
            <a:chOff x="0" y="-1"/>
            <a:chExt cx="12192000" cy="962498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정치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7879" y="1375031"/>
            <a:ext cx="4151836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 </a:t>
            </a:r>
            <a:r>
              <a:rPr lang="ko-KR" altLang="en-US" sz="2600" spc="-150" dirty="0" err="1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리쿠르트</a:t>
            </a: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 코스모스 사건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6749" y="1393843"/>
            <a:ext cx="959232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altLang="ko-KR" sz="2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1988</a:t>
            </a:r>
            <a:r>
              <a:rPr lang="ko-KR" altLang="en-US" sz="2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년</a:t>
            </a:r>
            <a:endParaRPr lang="en-US" altLang="ko-KR" sz="2000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1691761" y="2753664"/>
            <a:ext cx="3935423" cy="1336588"/>
            <a:chOff x="854291" y="1875936"/>
            <a:chExt cx="3935423" cy="1336588"/>
          </a:xfrm>
        </p:grpSpPr>
        <p:sp>
          <p:nvSpPr>
            <p:cNvPr id="16" name="직사각형 15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pc="-150" dirty="0" err="1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리쿠르트사건</a:t>
              </a:r>
              <a:endParaRPr lang="en-US" altLang="ko-KR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970423" y="1875936"/>
              <a:ext cx="3734151" cy="133658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65804" y="2289194"/>
              <a:ext cx="3823910" cy="92333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일본 최대의 정치 스캔들</a:t>
              </a:r>
              <a:r>
                <a: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. </a:t>
              </a:r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당시 </a:t>
              </a:r>
              <a:r>
                <a:rPr lang="ko-KR" altLang="en-US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다케시다</a:t>
              </a:r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수상과 </a:t>
              </a:r>
              <a:r>
                <a:rPr lang="ko-KR" altLang="en-US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미야자와</a:t>
              </a:r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대장상 등 각료 </a:t>
              </a:r>
              <a:r>
                <a: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3</a:t>
              </a:r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명의 사임으로 정계와 재계를 뒤 흔든 사건</a:t>
              </a:r>
              <a:endParaRPr lang="en-US" altLang="ko-KR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4" name="그룹 19"/>
          <p:cNvGrpSpPr/>
          <p:nvPr/>
        </p:nvGrpSpPr>
        <p:grpSpPr>
          <a:xfrm>
            <a:off x="1776313" y="4195181"/>
            <a:ext cx="3771469" cy="1032133"/>
            <a:chOff x="1057494" y="3147040"/>
            <a:chExt cx="3771469" cy="1032133"/>
          </a:xfrm>
        </p:grpSpPr>
        <p:sp>
          <p:nvSpPr>
            <p:cNvPr id="21" name="직사각형 20"/>
            <p:cNvSpPr/>
            <p:nvPr/>
          </p:nvSpPr>
          <p:spPr>
            <a:xfrm>
              <a:off x="1144579" y="3198706"/>
              <a:ext cx="553849" cy="3035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7494" y="3205096"/>
              <a:ext cx="673420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원인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086557" y="3147040"/>
              <a:ext cx="3742406" cy="103213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6575" y="3532842"/>
              <a:ext cx="3601152" cy="646331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미공개 주식을 양도해 부당이익을 </a:t>
              </a:r>
              <a:r>
                <a:rPr lang="ko-KR" altLang="en-US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보게해</a:t>
              </a:r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뇌물을 양도한 부정부패</a:t>
              </a:r>
              <a:endParaRPr lang="en-US" altLang="ko-KR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09968" y="2325877"/>
            <a:ext cx="673420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결과</a:t>
            </a:r>
            <a:endParaRPr lang="en-US" altLang="ko-KR" sz="2000" spc="-150" dirty="0" smtClean="0">
              <a:solidFill>
                <a:schemeClr val="bg1"/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1083" y="2714886"/>
            <a:ext cx="18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1</a:t>
            </a:r>
            <a:endParaRPr lang="ko-KR" altLang="en-US" sz="2000" dirty="0">
              <a:solidFill>
                <a:schemeClr val="bg1"/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grpSp>
        <p:nvGrpSpPr>
          <p:cNvPr id="11" name="그룹 49"/>
          <p:cNvGrpSpPr/>
          <p:nvPr/>
        </p:nvGrpSpPr>
        <p:grpSpPr>
          <a:xfrm>
            <a:off x="5651035" y="1965388"/>
            <a:ext cx="4554441" cy="2160240"/>
            <a:chOff x="5842088" y="2114042"/>
            <a:chExt cx="4554441" cy="2160240"/>
          </a:xfrm>
        </p:grpSpPr>
        <p:grpSp>
          <p:nvGrpSpPr>
            <p:cNvPr id="12" name="그룹 48"/>
            <p:cNvGrpSpPr/>
            <p:nvPr/>
          </p:nvGrpSpPr>
          <p:grpSpPr>
            <a:xfrm>
              <a:off x="5990891" y="3411115"/>
              <a:ext cx="299066" cy="400110"/>
              <a:chOff x="6468687" y="5676522"/>
              <a:chExt cx="299066" cy="400110"/>
            </a:xfrm>
          </p:grpSpPr>
          <p:sp>
            <p:nvSpPr>
              <p:cNvPr id="45" name="타원 44"/>
              <p:cNvSpPr/>
              <p:nvPr/>
            </p:nvSpPr>
            <p:spPr>
              <a:xfrm>
                <a:off x="6485798" y="5741435"/>
                <a:ext cx="281955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468687" y="5676522"/>
                <a:ext cx="19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3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grpSp>
          <p:nvGrpSpPr>
            <p:cNvPr id="15" name="그룹 47"/>
            <p:cNvGrpSpPr/>
            <p:nvPr/>
          </p:nvGrpSpPr>
          <p:grpSpPr>
            <a:xfrm>
              <a:off x="5842088" y="2114042"/>
              <a:ext cx="4554441" cy="2160240"/>
              <a:chOff x="6328121" y="4437112"/>
              <a:chExt cx="4554441" cy="2160240"/>
            </a:xfrm>
          </p:grpSpPr>
          <p:grpSp>
            <p:nvGrpSpPr>
              <p:cNvPr id="20" name="그룹 24"/>
              <p:cNvGrpSpPr/>
              <p:nvPr/>
            </p:nvGrpSpPr>
            <p:grpSpPr>
              <a:xfrm>
                <a:off x="6328121" y="4437112"/>
                <a:ext cx="4554093" cy="2160240"/>
                <a:chOff x="1057494" y="3130595"/>
                <a:chExt cx="4339872" cy="2160240"/>
              </a:xfrm>
            </p:grpSpPr>
            <p:sp>
              <p:nvSpPr>
                <p:cNvPr id="26" name="직사각형 25"/>
                <p:cNvSpPr/>
                <p:nvPr/>
              </p:nvSpPr>
              <p:spPr>
                <a:xfrm>
                  <a:off x="1144579" y="3198706"/>
                  <a:ext cx="553849" cy="30353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057494" y="3205096"/>
                  <a:ext cx="673421" cy="348813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950"/>
                    </a:lnSpc>
                  </a:pPr>
                  <a:r>
                    <a:rPr lang="ko-KR" altLang="en-US" sz="2000" spc="-150" dirty="0" smtClean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개요</a:t>
                  </a:r>
                  <a:endParaRPr lang="en-US" altLang="ko-KR" sz="2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1086558" y="3130595"/>
                  <a:ext cx="4310808" cy="216024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409605" y="3596706"/>
                  <a:ext cx="3987761" cy="369332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1998</a:t>
                  </a:r>
                  <a:r>
                    <a:rPr lang="ko-KR" altLang="en-US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년  </a:t>
                  </a:r>
                  <a:r>
                    <a:rPr lang="en-US" altLang="ko-KR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6</a:t>
                  </a:r>
                  <a:r>
                    <a:rPr lang="ko-KR" altLang="en-US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월 </a:t>
                  </a:r>
                  <a:r>
                    <a:rPr lang="en-US" altLang="ko-KR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– </a:t>
                  </a:r>
                  <a:r>
                    <a:rPr lang="ko-KR" altLang="en-US" spc="-3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리쿠르트</a:t>
                  </a:r>
                  <a:r>
                    <a:rPr lang="ko-KR" altLang="en-US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 주식양도 의혹  최초 제기</a:t>
                  </a:r>
                  <a:endPara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30" name="타원 29"/>
                <p:cNvSpPr/>
                <p:nvPr/>
              </p:nvSpPr>
              <p:spPr>
                <a:xfrm>
                  <a:off x="1219766" y="3637188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226739" y="3589201"/>
                  <a:ext cx="1840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dirty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1</a:t>
                  </a:r>
                  <a:endParaRPr lang="ko-KR" altLang="en-US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409605" y="4026037"/>
                  <a:ext cx="3853764" cy="369332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1989</a:t>
                  </a:r>
                  <a:r>
                    <a:rPr lang="ko-KR" altLang="en-US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년 </a:t>
                  </a:r>
                  <a:r>
                    <a:rPr lang="en-US" altLang="ko-KR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2</a:t>
                  </a:r>
                  <a:r>
                    <a:rPr lang="ko-KR" altLang="en-US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월</a:t>
                  </a:r>
                  <a:r>
                    <a:rPr lang="en-US" altLang="ko-KR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-</a:t>
                  </a:r>
                  <a:r>
                    <a:rPr lang="ko-KR" altLang="en-US" spc="-3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에조에</a:t>
                  </a:r>
                  <a:r>
                    <a:rPr lang="ko-KR" altLang="en-US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 </a:t>
                  </a:r>
                  <a:r>
                    <a:rPr lang="ko-KR" altLang="en-US" spc="-3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히로마사</a:t>
                  </a:r>
                  <a:r>
                    <a:rPr lang="ko-KR" altLang="en-US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 </a:t>
                  </a:r>
                  <a:r>
                    <a:rPr lang="ko-KR" altLang="en-US" spc="-3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리쿠르트</a:t>
                  </a:r>
                  <a:r>
                    <a:rPr lang="ko-KR" altLang="en-US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 회장 구속</a:t>
                  </a:r>
                  <a:endPara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33" name="타원 32"/>
                <p:cNvSpPr/>
                <p:nvPr/>
              </p:nvSpPr>
              <p:spPr>
                <a:xfrm>
                  <a:off x="1220866" y="4043247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184297" y="3995260"/>
                  <a:ext cx="1840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dirty="0" smtClean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2</a:t>
                  </a:r>
                  <a:endParaRPr lang="ko-KR" altLang="en-US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6702043" y="5750463"/>
                <a:ext cx="4180519" cy="64633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1989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년 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4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월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-</a:t>
                </a:r>
                <a:r>
                  <a:rPr lang="ko-KR" altLang="en-US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다케시마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 </a:t>
                </a:r>
                <a:r>
                  <a:rPr lang="ko-KR" altLang="en-US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노보루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 내각 퇴진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, </a:t>
                </a:r>
                <a:r>
                  <a:rPr lang="ko-KR" altLang="en-US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나카소네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 </a:t>
                </a:r>
                <a:r>
                  <a:rPr lang="ko-KR" altLang="en-US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야스히로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 전 총리 </a:t>
                </a:r>
                <a:r>
                  <a:rPr lang="ko-KR" altLang="en-US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자민당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 탈당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</p:grpSp>
      <p:grpSp>
        <p:nvGrpSpPr>
          <p:cNvPr id="35" name="그룹 43"/>
          <p:cNvGrpSpPr/>
          <p:nvPr/>
        </p:nvGrpSpPr>
        <p:grpSpPr>
          <a:xfrm>
            <a:off x="7769357" y="4195567"/>
            <a:ext cx="347947" cy="347946"/>
            <a:chOff x="2485671" y="2425235"/>
            <a:chExt cx="347946" cy="347946"/>
          </a:xfrm>
        </p:grpSpPr>
        <p:sp>
          <p:nvSpPr>
            <p:cNvPr id="56" name="타원 55"/>
            <p:cNvSpPr/>
            <p:nvPr/>
          </p:nvSpPr>
          <p:spPr>
            <a:xfrm>
              <a:off x="2485671" y="2425235"/>
              <a:ext cx="347946" cy="3479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아래쪽 화살표 56"/>
            <p:cNvSpPr/>
            <p:nvPr/>
          </p:nvSpPr>
          <p:spPr>
            <a:xfrm>
              <a:off x="2537417" y="2476981"/>
              <a:ext cx="258248" cy="25824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5667190" y="4613452"/>
            <a:ext cx="4552279" cy="1251074"/>
            <a:chOff x="5472543" y="4750509"/>
            <a:chExt cx="4552279" cy="1251074"/>
          </a:xfrm>
        </p:grpSpPr>
        <p:grpSp>
          <p:nvGrpSpPr>
            <p:cNvPr id="25" name="그룹 50"/>
            <p:cNvGrpSpPr/>
            <p:nvPr/>
          </p:nvGrpSpPr>
          <p:grpSpPr>
            <a:xfrm>
              <a:off x="5472543" y="4750509"/>
              <a:ext cx="4552279" cy="1212599"/>
              <a:chOff x="975636" y="3147040"/>
              <a:chExt cx="4822261" cy="1212599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1062723" y="3198706"/>
                <a:ext cx="553849" cy="30353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75636" y="3205096"/>
                <a:ext cx="673421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영향</a:t>
                </a:r>
                <a:endParaRPr lang="en-US" altLang="ko-KR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006023" y="3147040"/>
                <a:ext cx="4791874" cy="12125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340180" y="3590515"/>
                <a:ext cx="4397791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일본 정계의 정경유착을 끊으려는 움직임이 활발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49" name="타원 48"/>
            <p:cNvSpPr/>
            <p:nvPr/>
          </p:nvSpPr>
          <p:spPr>
            <a:xfrm>
              <a:off x="5612215" y="5241971"/>
              <a:ext cx="281955" cy="2686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19532" y="5193984"/>
              <a:ext cx="193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>
              <a:off x="5616447" y="5636581"/>
              <a:ext cx="281955" cy="2686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85127" y="5601473"/>
              <a:ext cx="193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15675" y="5593776"/>
              <a:ext cx="4151574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정치자금 규정법 개정이 잇따름</a:t>
              </a:r>
              <a:endParaRPr lang="en-US" altLang="ko-KR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9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26"/>
          <p:cNvGrpSpPr/>
          <p:nvPr/>
        </p:nvGrpSpPr>
        <p:grpSpPr>
          <a:xfrm>
            <a:off x="6103448" y="5027231"/>
            <a:ext cx="3658517" cy="997554"/>
            <a:chOff x="2050952" y="3705334"/>
            <a:chExt cx="3319201" cy="997554"/>
          </a:xfrm>
        </p:grpSpPr>
        <p:grpSp>
          <p:nvGrpSpPr>
            <p:cNvPr id="12" name="그룹 63"/>
            <p:cNvGrpSpPr/>
            <p:nvPr/>
          </p:nvGrpSpPr>
          <p:grpSpPr>
            <a:xfrm>
              <a:off x="2295632" y="3705334"/>
              <a:ext cx="3074521" cy="997554"/>
              <a:chOff x="2178423" y="3948568"/>
              <a:chExt cx="3074521" cy="997554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일본 기업의 성황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22404" y="4299791"/>
                <a:ext cx="3030540" cy="64633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1988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년 주식 시가 총액 기준 세계 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50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대  기업 순위의 대부분이 일본기업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5095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1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grpSp>
        <p:nvGrpSpPr>
          <p:cNvPr id="2" name="그룹 3"/>
          <p:cNvGrpSpPr/>
          <p:nvPr/>
        </p:nvGrpSpPr>
        <p:grpSpPr>
          <a:xfrm>
            <a:off x="0" y="-1"/>
            <a:ext cx="12192000" cy="962498"/>
            <a:chOff x="0" y="-1"/>
            <a:chExt cx="12192000" cy="962498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경제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Picture 2" descr="https://attachment.namu.wiki/%EC%9D%BC%EB%B3%B8%EA%B2%BD%EC%A0%9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167" y="1870363"/>
            <a:ext cx="3124069" cy="303414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37879" y="1375032"/>
            <a:ext cx="2245364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거품경제 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1676967" y="2089685"/>
            <a:ext cx="3935423" cy="1195300"/>
            <a:chOff x="854291" y="1875936"/>
            <a:chExt cx="3935423" cy="1195300"/>
          </a:xfrm>
        </p:grpSpPr>
        <p:sp>
          <p:nvSpPr>
            <p:cNvPr id="18" name="직사각형 17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거품경제</a:t>
              </a:r>
              <a:endParaRPr lang="en-US" altLang="ko-KR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70423" y="1875936"/>
              <a:ext cx="3717673" cy="11953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5804" y="2289194"/>
              <a:ext cx="3823910" cy="70788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1985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 </a:t>
              </a:r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부터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1991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 까지 일본의 비 정상적인 자산가치  상승 현상을 말함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.</a:t>
              </a:r>
            </a:p>
          </p:txBody>
        </p:sp>
      </p:grpSp>
      <p:grpSp>
        <p:nvGrpSpPr>
          <p:cNvPr id="4" name="그룹 21"/>
          <p:cNvGrpSpPr/>
          <p:nvPr/>
        </p:nvGrpSpPr>
        <p:grpSpPr>
          <a:xfrm>
            <a:off x="1780184" y="3391219"/>
            <a:ext cx="3727379" cy="2163582"/>
            <a:chOff x="1057494" y="3147040"/>
            <a:chExt cx="3761016" cy="2163582"/>
          </a:xfrm>
        </p:grpSpPr>
        <p:sp>
          <p:nvSpPr>
            <p:cNvPr id="23" name="직사각형 22"/>
            <p:cNvSpPr/>
            <p:nvPr/>
          </p:nvSpPr>
          <p:spPr>
            <a:xfrm>
              <a:off x="1144579" y="3198706"/>
              <a:ext cx="553849" cy="3035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57494" y="3205096"/>
              <a:ext cx="673420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원인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086556" y="3147040"/>
              <a:ext cx="3731954" cy="216358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6576" y="3532842"/>
              <a:ext cx="3601152" cy="163121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금리 인하와 저 출산 고령화로 인한 인구절벽을 앞두고 장년층 인구 수가 최고조에 이르고 노후를 준비하려는 장년층들이 자산시장으로 몰린 것이 맞물려 거품을 형성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66898" y="1393344"/>
            <a:ext cx="1674444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altLang="ko-KR" sz="2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1985</a:t>
            </a:r>
            <a:r>
              <a:rPr lang="ko-KR" altLang="en-US" sz="2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년</a:t>
            </a:r>
            <a:r>
              <a:rPr lang="en-US" altLang="ko-KR" sz="2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~1991</a:t>
            </a:r>
            <a:r>
              <a:rPr lang="ko-KR" altLang="en-US" sz="2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년</a:t>
            </a:r>
            <a:endParaRPr lang="en-US" altLang="ko-KR" sz="2000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85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0" y="-1"/>
            <a:ext cx="12192000" cy="962498"/>
            <a:chOff x="0" y="-1"/>
            <a:chExt cx="12192000" cy="962498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경제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51204" y="1125724"/>
            <a:ext cx="5305168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&gt;</a:t>
            </a:r>
            <a:r>
              <a: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 </a:t>
            </a:r>
            <a:r>
              <a:rPr lang="ko-KR" altLang="en-US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거품경제를 잘 나타내는 </a:t>
            </a:r>
            <a:r>
              <a: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1980</a:t>
            </a:r>
            <a:r>
              <a:rPr lang="ko-KR" altLang="en-US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년 대 일본 코카콜라 </a:t>
            </a:r>
            <a:r>
              <a: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CF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59766" y="1662281"/>
            <a:ext cx="10072468" cy="5048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5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9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2" name="직사각형 6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cxnSp>
          <p:nvCxnSpPr>
            <p:cNvPr id="3" name="직선 연결선 3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5"/>
            <p:cNvSpPr/>
            <p:nvPr/>
          </p:nvSpPr>
          <p:spPr>
            <a:xfrm>
              <a:off x="168807" y="223269"/>
              <a:ext cx="1589408" cy="60529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</a:rPr>
                <a:t>1945~1960</a:t>
              </a:r>
              <a:r>
                <a:rPr lang="ko-KR" altLang="en-US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년대</a:t>
              </a:r>
            </a:p>
          </p:txBody>
        </p:sp>
        <p:sp>
          <p:nvSpPr>
            <p:cNvPr id="5" name="직사각형 7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6" name="직사각형 8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uFillTx/>
            </a:endParaRPr>
          </a:p>
        </p:txBody>
      </p:sp>
      <p:sp>
        <p:nvSpPr>
          <p:cNvPr id="14" name="TextBox 10"/>
          <p:cNvSpPr/>
          <p:nvPr/>
        </p:nvSpPr>
        <p:spPr>
          <a:xfrm>
            <a:off x="309522" y="1285860"/>
            <a:ext cx="3440635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/>
                <a:ea typeface="THE정고딕150"/>
                <a:sym typeface="THE정고딕150"/>
              </a:rPr>
              <a:t>전쟁 직후의 일본</a:t>
            </a:r>
            <a:endParaRPr lang="ko-KR" altLang="en-US" sz="2600" spc="-150" dirty="0">
              <a:uFillTx/>
              <a:latin typeface="THE정고딕150"/>
              <a:ea typeface="THE정고딕150"/>
              <a:sym typeface="THE정고딕150"/>
            </a:endParaRPr>
          </a:p>
        </p:txBody>
      </p:sp>
      <p:grpSp>
        <p:nvGrpSpPr>
          <p:cNvPr id="59" name="그룹 84"/>
          <p:cNvGrpSpPr/>
          <p:nvPr/>
        </p:nvGrpSpPr>
        <p:grpSpPr>
          <a:xfrm>
            <a:off x="1698428" y="2771454"/>
            <a:ext cx="4140488" cy="1203383"/>
            <a:chOff x="909166" y="4169936"/>
            <a:chExt cx="3270760" cy="751849"/>
          </a:xfrm>
        </p:grpSpPr>
        <p:grpSp>
          <p:nvGrpSpPr>
            <p:cNvPr id="60" name="그룹 85"/>
            <p:cNvGrpSpPr/>
            <p:nvPr/>
          </p:nvGrpSpPr>
          <p:grpSpPr>
            <a:xfrm>
              <a:off x="909166" y="4197099"/>
              <a:ext cx="1566164" cy="378175"/>
              <a:chOff x="4017255" y="4032688"/>
              <a:chExt cx="1566164" cy="378175"/>
            </a:xfrm>
          </p:grpSpPr>
          <p:sp>
            <p:nvSpPr>
              <p:cNvPr id="65" name="직사각형 90"/>
              <p:cNvSpPr/>
              <p:nvPr/>
            </p:nvSpPr>
            <p:spPr>
              <a:xfrm>
                <a:off x="4530915" y="4045903"/>
                <a:ext cx="544004" cy="16782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66" name="TextBox 91"/>
              <p:cNvSpPr/>
              <p:nvPr/>
            </p:nvSpPr>
            <p:spPr>
              <a:xfrm>
                <a:off x="4017255" y="4032688"/>
                <a:ext cx="1566164" cy="378175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/>
                    <a:ea typeface="THE정고딕140"/>
                    <a:sym typeface="THE정고딕140"/>
                  </a:rPr>
                  <a:t>미군정</a:t>
                </a:r>
                <a:endParaRPr lang="en-US" altLang="ko-KR" sz="2000" spc="-150" dirty="0" smtClean="0">
                  <a:solidFill>
                    <a:schemeClr val="bg1"/>
                  </a:solidFill>
                  <a:latin typeface="THE정고딕140"/>
                  <a:ea typeface="THE정고딕140"/>
                  <a:sym typeface="THE정고딕140"/>
                </a:endParaRPr>
              </a:p>
              <a:p>
                <a:pPr algn="ctr">
                  <a:lnSpc>
                    <a:spcPts val="1950"/>
                  </a:lnSpc>
                </a:pP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61" name="직사각형 86"/>
            <p:cNvSpPr/>
            <p:nvPr/>
          </p:nvSpPr>
          <p:spPr>
            <a:xfrm>
              <a:off x="1369134" y="4169936"/>
              <a:ext cx="2699569" cy="44522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uFillTx/>
              </a:endParaRPr>
            </a:p>
          </p:txBody>
        </p:sp>
        <p:grpSp>
          <p:nvGrpSpPr>
            <p:cNvPr id="62" name="그룹 87"/>
            <p:cNvGrpSpPr/>
            <p:nvPr/>
          </p:nvGrpSpPr>
          <p:grpSpPr>
            <a:xfrm>
              <a:off x="1205468" y="4397228"/>
              <a:ext cx="2974458" cy="524557"/>
              <a:chOff x="1205468" y="2285691"/>
              <a:chExt cx="2974458" cy="524557"/>
            </a:xfrm>
          </p:grpSpPr>
          <p:sp>
            <p:nvSpPr>
              <p:cNvPr id="63" name="TextBox 88"/>
              <p:cNvSpPr/>
              <p:nvPr/>
            </p:nvSpPr>
            <p:spPr>
              <a:xfrm>
                <a:off x="1371861" y="2285691"/>
                <a:ext cx="2808065" cy="21793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50"/>
                  </a:lnSpc>
                </a:pPr>
                <a:r>
                  <a:rPr lang="en-US" altLang="ko-KR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1945</a:t>
                </a:r>
                <a:r>
                  <a:rPr lang="ko-KR" altLang="en-US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년 </a:t>
                </a:r>
                <a:r>
                  <a:rPr lang="ko-KR" altLang="en-US" sz="2000" spc="-15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부터</a:t>
                </a:r>
                <a:r>
                  <a:rPr lang="ko-KR" altLang="en-US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 </a:t>
                </a:r>
                <a:r>
                  <a:rPr lang="en-US" altLang="ko-KR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1952</a:t>
                </a:r>
                <a:r>
                  <a:rPr lang="ko-KR" altLang="en-US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년 까지 미군정</a:t>
                </a:r>
                <a:endParaRPr lang="en-US" altLang="ko-KR" sz="20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</a:endParaRPr>
              </a:p>
            </p:txBody>
          </p:sp>
          <p:sp>
            <p:nvSpPr>
              <p:cNvPr id="64" name="TextBox 89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pic>
        <p:nvPicPr>
          <p:cNvPr id="69" name="Picture 2" descr="http://cfile8.uf.tistory.com/image/15181041508E372028481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732070"/>
            <a:ext cx="3356786" cy="4114293"/>
          </a:xfrm>
          <a:prstGeom prst="rect">
            <a:avLst/>
          </a:prstGeom>
          <a:noFill/>
        </p:spPr>
      </p:pic>
      <p:grpSp>
        <p:nvGrpSpPr>
          <p:cNvPr id="70" name="그룹 68"/>
          <p:cNvGrpSpPr/>
          <p:nvPr/>
        </p:nvGrpSpPr>
        <p:grpSpPr>
          <a:xfrm>
            <a:off x="3770238" y="3579355"/>
            <a:ext cx="419724" cy="419724"/>
            <a:chOff x="2428407" y="2353457"/>
            <a:chExt cx="419724" cy="419724"/>
          </a:xfrm>
        </p:grpSpPr>
        <p:sp>
          <p:nvSpPr>
            <p:cNvPr id="71" name="타원 69"/>
            <p:cNvSpPr/>
            <p:nvPr/>
          </p:nvSpPr>
          <p:spPr>
            <a:xfrm>
              <a:off x="2428407" y="2353457"/>
              <a:ext cx="419724" cy="4197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72" name="아래쪽 화살표 70"/>
            <p:cNvSpPr/>
            <p:nvPr/>
          </p:nvSpPr>
          <p:spPr>
            <a:xfrm>
              <a:off x="2505898" y="2445462"/>
              <a:ext cx="275253" cy="27525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</p:grpSp>
      <p:grpSp>
        <p:nvGrpSpPr>
          <p:cNvPr id="84" name="그룹 84"/>
          <p:cNvGrpSpPr/>
          <p:nvPr/>
        </p:nvGrpSpPr>
        <p:grpSpPr>
          <a:xfrm>
            <a:off x="2535063" y="4143127"/>
            <a:ext cx="2833968" cy="1332541"/>
            <a:chOff x="1205468" y="4089241"/>
            <a:chExt cx="2238680" cy="832544"/>
          </a:xfrm>
        </p:grpSpPr>
        <p:grpSp>
          <p:nvGrpSpPr>
            <p:cNvPr id="85" name="그룹 85"/>
            <p:cNvGrpSpPr/>
            <p:nvPr/>
          </p:nvGrpSpPr>
          <p:grpSpPr>
            <a:xfrm>
              <a:off x="1252585" y="4137103"/>
              <a:ext cx="1105721" cy="227049"/>
              <a:chOff x="4360674" y="3972692"/>
              <a:chExt cx="1105721" cy="227049"/>
            </a:xfrm>
          </p:grpSpPr>
          <p:sp>
            <p:nvSpPr>
              <p:cNvPr id="90" name="직사각형 90"/>
              <p:cNvSpPr/>
              <p:nvPr/>
            </p:nvSpPr>
            <p:spPr>
              <a:xfrm>
                <a:off x="4467047" y="3972692"/>
                <a:ext cx="935314" cy="17955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91" name="TextBox 91"/>
              <p:cNvSpPr/>
              <p:nvPr/>
            </p:nvSpPr>
            <p:spPr>
              <a:xfrm>
                <a:off x="4360674" y="3981810"/>
                <a:ext cx="1105721" cy="21793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/>
                    <a:ea typeface="THE정고딕140"/>
                    <a:sym typeface="THE정고딕140"/>
                  </a:rPr>
                  <a:t>신헌법 제정</a:t>
                </a:r>
                <a:endParaRPr lang="en-US" altLang="ko-KR" sz="2000" spc="-150" dirty="0" smtClean="0">
                  <a:solidFill>
                    <a:schemeClr val="bg1"/>
                  </a:solidFill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sp>
          <p:nvSpPr>
            <p:cNvPr id="86" name="직사각형 86"/>
            <p:cNvSpPr/>
            <p:nvPr/>
          </p:nvSpPr>
          <p:spPr>
            <a:xfrm>
              <a:off x="1297474" y="4089241"/>
              <a:ext cx="2146674" cy="4744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uFillTx/>
              </a:endParaRPr>
            </a:p>
          </p:txBody>
        </p:sp>
        <p:grpSp>
          <p:nvGrpSpPr>
            <p:cNvPr id="87" name="그룹 87"/>
            <p:cNvGrpSpPr/>
            <p:nvPr/>
          </p:nvGrpSpPr>
          <p:grpSpPr>
            <a:xfrm>
              <a:off x="1205468" y="4345728"/>
              <a:ext cx="2238680" cy="576057"/>
              <a:chOff x="1205468" y="2234191"/>
              <a:chExt cx="2238680" cy="576057"/>
            </a:xfrm>
          </p:grpSpPr>
          <p:sp>
            <p:nvSpPr>
              <p:cNvPr id="88" name="TextBox 88"/>
              <p:cNvSpPr/>
              <p:nvPr/>
            </p:nvSpPr>
            <p:spPr>
              <a:xfrm>
                <a:off x="1297474" y="2234191"/>
                <a:ext cx="2146674" cy="21793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50"/>
                  </a:lnSpc>
                </a:pPr>
                <a:r>
                  <a:rPr lang="en-US" altLang="ko-KR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1946</a:t>
                </a:r>
                <a:r>
                  <a:rPr lang="ko-KR" altLang="en-US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년 일본 신헌법 공포</a:t>
                </a:r>
                <a:endParaRPr lang="en-US" altLang="ko-KR" sz="20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</a:endParaRPr>
              </a:p>
            </p:txBody>
          </p:sp>
          <p:sp>
            <p:nvSpPr>
              <p:cNvPr id="89" name="TextBox 89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9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0" y="-1"/>
            <a:ext cx="12192000" cy="962498"/>
            <a:chOff x="0" y="-1"/>
            <a:chExt cx="12192000" cy="962498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경제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51204" y="1125724"/>
            <a:ext cx="5305168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&gt;</a:t>
            </a:r>
            <a:r>
              <a: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 </a:t>
            </a:r>
            <a:r>
              <a:rPr lang="ko-KR" altLang="en-US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같은 해  일본 코카콜라</a:t>
            </a:r>
            <a:r>
              <a:rPr lang="en-US" altLang="ko-KR" sz="2000" spc="-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cf</a:t>
            </a:r>
            <a:r>
              <a:rPr lang="ko-KR" altLang="en-US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를 카피한 한국 광고</a:t>
            </a:r>
            <a:endParaRPr lang="en-US" altLang="ko-KR" sz="2000" spc="-300" dirty="0" smtClean="0">
              <a:solidFill>
                <a:schemeClr val="tx1">
                  <a:lumMod val="65000"/>
                  <a:lumOff val="3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59766" y="1662281"/>
            <a:ext cx="10072468" cy="5048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0" y="1"/>
            <a:ext cx="12192000" cy="962498"/>
            <a:chOff x="0" y="-1"/>
            <a:chExt cx="12192000" cy="962498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경제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1"/>
          <p:cNvGrpSpPr/>
          <p:nvPr/>
        </p:nvGrpSpPr>
        <p:grpSpPr>
          <a:xfrm>
            <a:off x="596766" y="4910568"/>
            <a:ext cx="3658517" cy="1274553"/>
            <a:chOff x="2050952" y="3705334"/>
            <a:chExt cx="3319201" cy="1274553"/>
          </a:xfrm>
        </p:grpSpPr>
        <p:grpSp>
          <p:nvGrpSpPr>
            <p:cNvPr id="4" name="그룹 63"/>
            <p:cNvGrpSpPr/>
            <p:nvPr/>
          </p:nvGrpSpPr>
          <p:grpSpPr>
            <a:xfrm>
              <a:off x="2295632" y="3705334"/>
              <a:ext cx="3074521" cy="1274553"/>
              <a:chOff x="2178423" y="3948568"/>
              <a:chExt cx="3074521" cy="1274553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en-US" altLang="ko-KR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 </a:t>
                </a:r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플라자 합의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22404" y="4299791"/>
                <a:ext cx="3030540" cy="92333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1985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년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 G5 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재무장관들이 외환시장의 개입으로 인하여 발생한 달러화 강세를 시정하기로 결의한 조치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5095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1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grpSp>
        <p:nvGrpSpPr>
          <p:cNvPr id="11" name="그룹 27"/>
          <p:cNvGrpSpPr/>
          <p:nvPr/>
        </p:nvGrpSpPr>
        <p:grpSpPr>
          <a:xfrm>
            <a:off x="4378163" y="5013311"/>
            <a:ext cx="3658517" cy="997554"/>
            <a:chOff x="2050952" y="3705334"/>
            <a:chExt cx="3319201" cy="997554"/>
          </a:xfrm>
        </p:grpSpPr>
        <p:grpSp>
          <p:nvGrpSpPr>
            <p:cNvPr id="12" name="그룹 63"/>
            <p:cNvGrpSpPr/>
            <p:nvPr/>
          </p:nvGrpSpPr>
          <p:grpSpPr>
            <a:xfrm>
              <a:off x="2295632" y="3705334"/>
              <a:ext cx="3074521" cy="997554"/>
              <a:chOff x="2178423" y="3948568"/>
              <a:chExt cx="3074521" cy="997554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엔화 가치 상승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222404" y="4299791"/>
                <a:ext cx="3030540" cy="64633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플라자 합의로 엔화가치가 상승하면서 일본의  달러 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GDP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와 구매력이 급증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05095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2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grpSp>
        <p:nvGrpSpPr>
          <p:cNvPr id="13" name="그룹 33"/>
          <p:cNvGrpSpPr/>
          <p:nvPr/>
        </p:nvGrpSpPr>
        <p:grpSpPr>
          <a:xfrm>
            <a:off x="892427" y="2226861"/>
            <a:ext cx="3935423" cy="1788574"/>
            <a:chOff x="854291" y="1875935"/>
            <a:chExt cx="3935423" cy="1788574"/>
          </a:xfrm>
        </p:grpSpPr>
        <p:sp>
          <p:nvSpPr>
            <p:cNvPr id="35" name="직사각형 34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주식 거품</a:t>
              </a:r>
              <a:endParaRPr lang="en-US" altLang="ko-KR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970423" y="1875935"/>
              <a:ext cx="3717673" cy="178857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65804" y="2289194"/>
              <a:ext cx="3823910" cy="132343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정부에서 은행 금리를 대폭 조정함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이는 은행들의 대출폭풍을 가져오게 됨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일본 기업 수준을  부실하게 만드는 한 원인이 됨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14" name="그룹 38"/>
          <p:cNvGrpSpPr/>
          <p:nvPr/>
        </p:nvGrpSpPr>
        <p:grpSpPr>
          <a:xfrm>
            <a:off x="7095746" y="2269651"/>
            <a:ext cx="3935423" cy="1850744"/>
            <a:chOff x="854291" y="1875935"/>
            <a:chExt cx="3935423" cy="1850744"/>
          </a:xfrm>
        </p:grpSpPr>
        <p:sp>
          <p:nvSpPr>
            <p:cNvPr id="40" name="직사각형 39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부동산 거품</a:t>
              </a:r>
              <a:endParaRPr lang="en-US" altLang="ko-KR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970423" y="1875935"/>
              <a:ext cx="3717673" cy="185074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65804" y="2289194"/>
              <a:ext cx="3823910" cy="132343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부동산 가격 급등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투자자들이 부동산을 계속 구입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은행의 돈들이 부동산 투자와 주식투자 자금으로 지속적으로 대출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15" name="그룹 44"/>
          <p:cNvGrpSpPr/>
          <p:nvPr/>
        </p:nvGrpSpPr>
        <p:grpSpPr>
          <a:xfrm>
            <a:off x="7866430" y="5021777"/>
            <a:ext cx="3658517" cy="997554"/>
            <a:chOff x="2050952" y="3705334"/>
            <a:chExt cx="3319201" cy="997554"/>
          </a:xfrm>
        </p:grpSpPr>
        <p:grpSp>
          <p:nvGrpSpPr>
            <p:cNvPr id="16" name="그룹 63"/>
            <p:cNvGrpSpPr/>
            <p:nvPr/>
          </p:nvGrpSpPr>
          <p:grpSpPr>
            <a:xfrm>
              <a:off x="2295632" y="3705334"/>
              <a:ext cx="3074521" cy="997554"/>
              <a:chOff x="2178423" y="3948568"/>
              <a:chExt cx="3074521" cy="997554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거품경제 발생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22404" y="4299791"/>
                <a:ext cx="3030540" cy="64633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부동산과 주식 시장 정책으로 거품경제 발생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05095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3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cxnSp>
        <p:nvCxnSpPr>
          <p:cNvPr id="51" name="직선 연결선 50"/>
          <p:cNvCxnSpPr/>
          <p:nvPr/>
        </p:nvCxnSpPr>
        <p:spPr>
          <a:xfrm>
            <a:off x="1557847" y="4460367"/>
            <a:ext cx="8845648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7879" y="1375031"/>
            <a:ext cx="4151836" cy="36535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 </a:t>
            </a: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주식거품과 부동산 거품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pic>
        <p:nvPicPr>
          <p:cNvPr id="44" name="그림 43" descr="부동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995" y="1779374"/>
            <a:ext cx="2396745" cy="24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0" y="-1"/>
            <a:ext cx="12192000" cy="962498"/>
            <a:chOff x="0" y="-1"/>
            <a:chExt cx="12192000" cy="962498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경제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145186" y="1175264"/>
            <a:ext cx="3901628" cy="431989"/>
            <a:chOff x="5830451" y="4944768"/>
            <a:chExt cx="3020564" cy="431989"/>
          </a:xfrm>
        </p:grpSpPr>
        <p:sp>
          <p:nvSpPr>
            <p:cNvPr id="13" name="직사각형 12"/>
            <p:cNvSpPr/>
            <p:nvPr/>
          </p:nvSpPr>
          <p:spPr>
            <a:xfrm>
              <a:off x="5830451" y="4944768"/>
              <a:ext cx="3020564" cy="4211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3756" y="4976647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거품경제 이야기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1059766" y="1662281"/>
            <a:ext cx="10072468" cy="5048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8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사회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https://upload.wikimedia.org/wikipedia/commons/thumb/9/94/Bdrates_of_Japan_since_1950.svg/350px-Bdrates_of_Japan_since_1950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547" y="1683026"/>
            <a:ext cx="3366053" cy="236943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89332" y="4111936"/>
            <a:ext cx="4062111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smtClean="0">
                <a:latin typeface="THE정고딕140" pitchFamily="18" charset="-127"/>
                <a:ea typeface="THE정고딕140" pitchFamily="18" charset="-127"/>
              </a:rPr>
              <a:t>참고</a:t>
            </a:r>
            <a:r>
              <a:rPr lang="en-US" altLang="ko-KR" sz="1600" dirty="0" smtClean="0">
                <a:latin typeface="THE정고딕140" pitchFamily="18" charset="-127"/>
                <a:ea typeface="THE정고딕140" pitchFamily="18" charset="-127"/>
              </a:rPr>
              <a:t>.1950 </a:t>
            </a:r>
            <a:r>
              <a:rPr lang="ko-KR" altLang="en-US" sz="1600" dirty="0" smtClean="0">
                <a:latin typeface="THE정고딕140" pitchFamily="18" charset="-127"/>
                <a:ea typeface="THE정고딕140" pitchFamily="18" charset="-127"/>
              </a:rPr>
              <a:t>년 이후 일본의 출생률과 사망률</a:t>
            </a:r>
            <a:endParaRPr lang="ko-KR" altLang="en-US" sz="1600" dirty="0">
              <a:latin typeface="THE정고딕140" pitchFamily="18" charset="-127"/>
              <a:ea typeface="THE정고딕14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640" y="1259701"/>
            <a:ext cx="2896154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고령화와 인구감소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840221" y="4944409"/>
            <a:ext cx="3731087" cy="997554"/>
            <a:chOff x="1985112" y="3705334"/>
            <a:chExt cx="3385041" cy="997554"/>
          </a:xfrm>
        </p:grpSpPr>
        <p:grpSp>
          <p:nvGrpSpPr>
            <p:cNvPr id="22" name="그룹 71"/>
            <p:cNvGrpSpPr/>
            <p:nvPr/>
          </p:nvGrpSpPr>
          <p:grpSpPr>
            <a:xfrm>
              <a:off x="2295632" y="3705334"/>
              <a:ext cx="3074521" cy="997554"/>
              <a:chOff x="2178423" y="3948568"/>
              <a:chExt cx="3074521" cy="997554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정부 정책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22404" y="4299791"/>
                <a:ext cx="3030540" cy="64633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요양원</a:t>
                </a:r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, 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보육시설 등 사회생활에 걸쳐 긴 수명에 대한 대책을 세움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98511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2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280564" y="5082909"/>
            <a:ext cx="3731087" cy="720555"/>
            <a:chOff x="1985112" y="3705334"/>
            <a:chExt cx="3385041" cy="720555"/>
          </a:xfrm>
        </p:grpSpPr>
        <p:grpSp>
          <p:nvGrpSpPr>
            <p:cNvPr id="28" name="그룹 71"/>
            <p:cNvGrpSpPr/>
            <p:nvPr/>
          </p:nvGrpSpPr>
          <p:grpSpPr>
            <a:xfrm>
              <a:off x="2295632" y="3705334"/>
              <a:ext cx="3074521" cy="720555"/>
              <a:chOff x="2178423" y="3948568"/>
              <a:chExt cx="3074521" cy="720555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2178423" y="4033968"/>
                <a:ext cx="67513" cy="588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13575" y="3948568"/>
                <a:ext cx="2940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r>
                  <a:rPr lang="ko-KR" altLang="en-US" sz="2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THE정고딕150" panose="02020603020101020101" pitchFamily="18" charset="-127"/>
                    <a:ea typeface="THE정고딕150" panose="02020603020101020101" pitchFamily="18" charset="-127"/>
                  </a:rPr>
                  <a:t>인구 감소</a:t>
                </a:r>
                <a:endParaRPr lang="ko-KR" altLang="en-US" sz="2200" spc="-150" dirty="0">
                  <a:solidFill>
                    <a:schemeClr val="accent1">
                      <a:lumMod val="75000"/>
                    </a:schemeClr>
                  </a:solidFill>
                  <a:latin typeface="THE정고딕150" panose="02020603020101020101" pitchFamily="18" charset="-127"/>
                  <a:ea typeface="THE정고딕150" panose="02020603020101020101" pitchFamily="18" charset="-127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22404" y="4299791"/>
                <a:ext cx="3030540" cy="36933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1980</a:t>
                </a:r>
                <a:r>
                  <a:rPr lang="ko-KR" altLang="en-US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년대 인구가 크게 떨어짐</a:t>
                </a:r>
                <a:endParaRPr lang="en-US" altLang="ko-KR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985112" y="3720324"/>
              <a:ext cx="249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dirty="0" smtClean="0">
                  <a:solidFill>
                    <a:schemeClr val="accent1">
                      <a:lumMod val="75000"/>
                    </a:schemeClr>
                  </a:solidFill>
                  <a:latin typeface="THE정고딕160" panose="02020603020101020101" pitchFamily="18" charset="-127"/>
                  <a:ea typeface="THE정고딕160" panose="02020603020101020101" pitchFamily="18" charset="-127"/>
                </a:rPr>
                <a:t>1</a:t>
              </a:r>
              <a:endParaRPr lang="ko-KR" altLang="en-US" sz="2200" dirty="0">
                <a:solidFill>
                  <a:schemeClr val="accent1">
                    <a:lumMod val="75000"/>
                  </a:schemeClr>
                </a:solidFill>
                <a:latin typeface="THE정고딕160" panose="02020603020101020101" pitchFamily="18" charset="-127"/>
                <a:ea typeface="THE정고딕160" panose="02020603020101020101" pitchFamily="18" charset="-127"/>
              </a:endParaRPr>
            </a:p>
          </p:txBody>
        </p:sp>
      </p:grpSp>
      <p:cxnSp>
        <p:nvCxnSpPr>
          <p:cNvPr id="33" name="직선 연결선 32"/>
          <p:cNvCxnSpPr/>
          <p:nvPr/>
        </p:nvCxnSpPr>
        <p:spPr>
          <a:xfrm>
            <a:off x="1673176" y="4649838"/>
            <a:ext cx="8845648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259545" y="1823206"/>
            <a:ext cx="4875927" cy="2212426"/>
            <a:chOff x="4716213" y="1823206"/>
            <a:chExt cx="4875927" cy="2212426"/>
          </a:xfrm>
        </p:grpSpPr>
        <p:grpSp>
          <p:nvGrpSpPr>
            <p:cNvPr id="39" name="그룹 38"/>
            <p:cNvGrpSpPr/>
            <p:nvPr/>
          </p:nvGrpSpPr>
          <p:grpSpPr>
            <a:xfrm>
              <a:off x="4716213" y="1823206"/>
              <a:ext cx="4875927" cy="2037841"/>
              <a:chOff x="4636701" y="1823206"/>
              <a:chExt cx="4875927" cy="2037841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4636701" y="1823206"/>
                <a:ext cx="4875927" cy="2037841"/>
                <a:chOff x="854291" y="1875934"/>
                <a:chExt cx="4875927" cy="2037841"/>
              </a:xfrm>
            </p:grpSpPr>
            <p:sp>
              <p:nvSpPr>
                <p:cNvPr id="35" name="직사각형 34"/>
                <p:cNvSpPr/>
                <p:nvPr/>
              </p:nvSpPr>
              <p:spPr>
                <a:xfrm>
                  <a:off x="1028445" y="1919477"/>
                  <a:ext cx="1206755" cy="31166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54291" y="1933991"/>
                  <a:ext cx="1526033" cy="348813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950"/>
                    </a:lnSpc>
                  </a:pPr>
                  <a:r>
                    <a:rPr lang="ko-KR" altLang="en-US" spc="-150" dirty="0" smtClean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인구 감소</a:t>
                  </a:r>
                  <a:endParaRPr lang="en-US" altLang="ko-KR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37" name="직사각형 36"/>
                <p:cNvSpPr/>
                <p:nvPr/>
              </p:nvSpPr>
              <p:spPr>
                <a:xfrm>
                  <a:off x="930667" y="1875934"/>
                  <a:ext cx="4799551" cy="203784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903659" y="2289194"/>
                  <a:ext cx="3823910" cy="707886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1980</a:t>
                  </a:r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년대 출생률이 크게 떨어짐</a:t>
                  </a:r>
                  <a:endPara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  <a:p>
                  <a:endPara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</p:grpSp>
          <p:grpSp>
            <p:nvGrpSpPr>
              <p:cNvPr id="42" name="그룹 41"/>
              <p:cNvGrpSpPr/>
              <p:nvPr/>
            </p:nvGrpSpPr>
            <p:grpSpPr>
              <a:xfrm>
                <a:off x="4654069" y="2694665"/>
                <a:ext cx="1526033" cy="363327"/>
                <a:chOff x="4603573" y="2019149"/>
                <a:chExt cx="1526033" cy="363327"/>
              </a:xfrm>
            </p:grpSpPr>
            <p:sp>
              <p:nvSpPr>
                <p:cNvPr id="40" name="직사각형 39"/>
                <p:cNvSpPr/>
                <p:nvPr/>
              </p:nvSpPr>
              <p:spPr>
                <a:xfrm>
                  <a:off x="4777727" y="2019149"/>
                  <a:ext cx="1206755" cy="31166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603573" y="2033663"/>
                  <a:ext cx="1526033" cy="348813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950"/>
                    </a:lnSpc>
                  </a:pPr>
                  <a:r>
                    <a:rPr lang="ko-KR" altLang="en-US" spc="-150" dirty="0" smtClean="0">
                      <a:solidFill>
                        <a:schemeClr val="bg1"/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노동자 부족</a:t>
                  </a:r>
                  <a:endParaRPr lang="en-US" altLang="ko-KR" spc="-15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4765581" y="3019969"/>
              <a:ext cx="4789235" cy="101566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 후반 인구고령화로 인해 젊은 노동자  부족현상 발생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3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사회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5413" y="1251463"/>
            <a:ext cx="2896154" cy="36535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소비 형태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2594682" y="1850427"/>
            <a:ext cx="1240470" cy="4171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국내</a:t>
            </a:r>
            <a:endParaRPr lang="ko-KR" altLang="en-US" dirty="0">
              <a:solidFill>
                <a:schemeClr val="bg1"/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919022" y="1858665"/>
            <a:ext cx="1240470" cy="4171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해외</a:t>
            </a:r>
            <a:endParaRPr lang="ko-KR" altLang="en-US" dirty="0">
              <a:solidFill>
                <a:schemeClr val="bg1"/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256434" y="2358958"/>
            <a:ext cx="4049486" cy="2136671"/>
            <a:chOff x="1031737" y="3147040"/>
            <a:chExt cx="4049486" cy="2136671"/>
          </a:xfrm>
        </p:grpSpPr>
        <p:sp>
          <p:nvSpPr>
            <p:cNvPr id="45" name="TextBox 44"/>
            <p:cNvSpPr txBox="1"/>
            <p:nvPr/>
          </p:nvSpPr>
          <p:spPr>
            <a:xfrm>
              <a:off x="1031737" y="3216629"/>
              <a:ext cx="2104576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086557" y="3147040"/>
              <a:ext cx="3994666" cy="213667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96575" y="3243724"/>
              <a:ext cx="3847076" cy="193899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외제차 수입이 급증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프리터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유행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테마 </a:t>
              </a:r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파크도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많이 만들어짐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(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이로 인해 도쿄 디즈니랜드가 흥한 배경이 됨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도시권에서 개발할 돈이  남아 돌다 보니  지방에서도  수준 높은 문화인프라 확충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6541924" y="2345465"/>
            <a:ext cx="3994666" cy="2163657"/>
            <a:chOff x="1086557" y="3147039"/>
            <a:chExt cx="3994666" cy="2959007"/>
          </a:xfrm>
        </p:grpSpPr>
        <p:sp>
          <p:nvSpPr>
            <p:cNvPr id="51" name="직사각형 50"/>
            <p:cNvSpPr/>
            <p:nvPr/>
          </p:nvSpPr>
          <p:spPr>
            <a:xfrm>
              <a:off x="1086557" y="3147039"/>
              <a:ext cx="3994666" cy="286052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6574" y="3243724"/>
              <a:ext cx="3984649" cy="286232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부동산 매입이 해외로 까지 진출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일본인들의 세계 명화 매입 증가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해외에서도 일본문화의 영향을 받은 영화가 등장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1988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 소련을 제치고 세계 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2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위 경제대국 타이틀 달성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 rot="10800000">
            <a:off x="4941126" y="4557858"/>
            <a:ext cx="1724383" cy="457468"/>
            <a:chOff x="4797787" y="2229136"/>
            <a:chExt cx="1724383" cy="457468"/>
          </a:xfrm>
        </p:grpSpPr>
        <p:cxnSp>
          <p:nvCxnSpPr>
            <p:cNvPr id="54" name="직선 연결선 53"/>
            <p:cNvCxnSpPr/>
            <p:nvPr/>
          </p:nvCxnSpPr>
          <p:spPr>
            <a:xfrm rot="10800000" flipV="1">
              <a:off x="5636920" y="2229136"/>
              <a:ext cx="0" cy="277877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797787" y="2507672"/>
              <a:ext cx="1724383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 rot="10800000" flipV="1">
              <a:off x="6508315" y="2507672"/>
              <a:ext cx="0" cy="178932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 rot="10800000" flipV="1">
              <a:off x="4797787" y="2507672"/>
              <a:ext cx="0" cy="178932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57"/>
          <p:cNvGrpSpPr/>
          <p:nvPr/>
        </p:nvGrpSpPr>
        <p:grpSpPr>
          <a:xfrm>
            <a:off x="3929449" y="5018549"/>
            <a:ext cx="3764692" cy="616139"/>
            <a:chOff x="5861214" y="4944768"/>
            <a:chExt cx="2967426" cy="413187"/>
          </a:xfrm>
        </p:grpSpPr>
        <p:sp>
          <p:nvSpPr>
            <p:cNvPr id="59" name="직사각형 58"/>
            <p:cNvSpPr/>
            <p:nvPr/>
          </p:nvSpPr>
          <p:spPr>
            <a:xfrm>
              <a:off x="6524818" y="4944768"/>
              <a:ext cx="1675753" cy="290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61214" y="4957845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거품 붕괴 후 파산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973861" y="5489292"/>
            <a:ext cx="5601732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해외 투자 덕분에 지속적으로 투자수익을 얻을 수 있게 됨</a:t>
            </a:r>
            <a:endParaRPr lang="en-US" altLang="ko-KR" sz="2000" spc="-300" dirty="0" smtClean="0">
              <a:solidFill>
                <a:schemeClr val="tx1">
                  <a:lumMod val="65000"/>
                  <a:lumOff val="3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75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사회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818825" y="3975982"/>
            <a:ext cx="347946" cy="347946"/>
            <a:chOff x="2485671" y="2425235"/>
            <a:chExt cx="347946" cy="347946"/>
          </a:xfrm>
        </p:grpSpPr>
        <p:sp>
          <p:nvSpPr>
            <p:cNvPr id="21" name="타원 20"/>
            <p:cNvSpPr/>
            <p:nvPr/>
          </p:nvSpPr>
          <p:spPr>
            <a:xfrm>
              <a:off x="2485671" y="2425235"/>
              <a:ext cx="347946" cy="3479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아래쪽 화살표 21"/>
            <p:cNvSpPr/>
            <p:nvPr/>
          </p:nvSpPr>
          <p:spPr>
            <a:xfrm>
              <a:off x="2537417" y="2476981"/>
              <a:ext cx="258248" cy="25824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324636" y="4402169"/>
            <a:ext cx="3336325" cy="431989"/>
            <a:chOff x="5830451" y="4944768"/>
            <a:chExt cx="3020564" cy="431989"/>
          </a:xfrm>
        </p:grpSpPr>
        <p:sp>
          <p:nvSpPr>
            <p:cNvPr id="25" name="직사각형 24"/>
            <p:cNvSpPr/>
            <p:nvPr/>
          </p:nvSpPr>
          <p:spPr>
            <a:xfrm>
              <a:off x="5830451" y="4944768"/>
              <a:ext cx="3020564" cy="4211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53756" y="4976647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두꺼비 의식으로 주식 거래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719757" y="2502258"/>
            <a:ext cx="4546083" cy="1457115"/>
            <a:chOff x="854292" y="1875934"/>
            <a:chExt cx="4546083" cy="1641257"/>
          </a:xfrm>
        </p:grpSpPr>
        <p:sp>
          <p:nvSpPr>
            <p:cNvPr id="28" name="직사각형 27"/>
            <p:cNvSpPr/>
            <p:nvPr/>
          </p:nvSpPr>
          <p:spPr>
            <a:xfrm>
              <a:off x="1057474" y="1923878"/>
              <a:ext cx="1709437" cy="329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4292" y="1933991"/>
              <a:ext cx="1954952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err="1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오노우에</a:t>
              </a: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누이  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970423" y="1875934"/>
              <a:ext cx="4429951" cy="164125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5803" y="2289194"/>
              <a:ext cx="4434572" cy="101566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레스토랑 여사장으로 성공한 입지전적인 인물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일본산업은행으로 </a:t>
              </a:r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부터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10</a:t>
              </a:r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억원의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채권을 구매한 것을 계기로 증권에 손을 대기 시작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7219" y="1399745"/>
            <a:ext cx="4151836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 </a:t>
            </a:r>
            <a:r>
              <a:rPr lang="ko-KR" altLang="en-US" sz="2600" spc="-150" dirty="0" err="1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오노우에</a:t>
            </a:r>
            <a:r>
              <a:rPr lang="ko-KR" altLang="en-US" sz="2600" spc="-150" dirty="0" smtClean="0">
                <a:latin typeface="THE정고딕150" panose="02020603020101020101" pitchFamily="18" charset="-127"/>
                <a:ea typeface="THE정고딕150" panose="02020603020101020101" pitchFamily="18" charset="-127"/>
              </a:rPr>
              <a:t> 누이 사건</a:t>
            </a:r>
            <a:endParaRPr lang="ko-KR" altLang="en-US" sz="2600" spc="-150" dirty="0">
              <a:latin typeface="THE정고딕150" panose="02020603020101020101" pitchFamily="18" charset="-127"/>
              <a:ea typeface="THE정고딕150" panose="02020603020101020101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3041984" y="4885873"/>
            <a:ext cx="3901628" cy="431989"/>
            <a:chOff x="5830451" y="4944768"/>
            <a:chExt cx="3020564" cy="431989"/>
          </a:xfrm>
        </p:grpSpPr>
        <p:sp>
          <p:nvSpPr>
            <p:cNvPr id="35" name="직사각형 34"/>
            <p:cNvSpPr/>
            <p:nvPr/>
          </p:nvSpPr>
          <p:spPr>
            <a:xfrm>
              <a:off x="5830451" y="4944768"/>
              <a:ext cx="3020564" cy="4211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53756" y="4976647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거품 붕괴 이후 파산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7588067" y="2384557"/>
            <a:ext cx="3691953" cy="1692516"/>
            <a:chOff x="854292" y="1875935"/>
            <a:chExt cx="4052931" cy="1906407"/>
          </a:xfrm>
        </p:grpSpPr>
        <p:sp>
          <p:nvSpPr>
            <p:cNvPr id="38" name="직사각형 37"/>
            <p:cNvSpPr/>
            <p:nvPr/>
          </p:nvSpPr>
          <p:spPr>
            <a:xfrm>
              <a:off x="1057474" y="1923878"/>
              <a:ext cx="1709437" cy="329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4292" y="1933991"/>
              <a:ext cx="1954952" cy="39289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결과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970423" y="1875935"/>
              <a:ext cx="3936800" cy="190640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4041" y="2289194"/>
              <a:ext cx="3741346" cy="1490688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가짜 예금증서로 첫 대출을 받은 것이 드러나면서 거품붕괴 이후 파산을 하고 경찰에 체포되었고 관련 은행 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2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곳이 도산함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pic>
        <p:nvPicPr>
          <p:cNvPr id="42" name="그림 41" descr="001ec94a25c50f614293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00" y="2410173"/>
            <a:ext cx="1947742" cy="2031776"/>
          </a:xfrm>
          <a:prstGeom prst="rect">
            <a:avLst/>
          </a:prstGeom>
        </p:spPr>
      </p:pic>
      <p:grpSp>
        <p:nvGrpSpPr>
          <p:cNvPr id="43" name="그룹 34"/>
          <p:cNvGrpSpPr/>
          <p:nvPr/>
        </p:nvGrpSpPr>
        <p:grpSpPr>
          <a:xfrm>
            <a:off x="7275874" y="3137172"/>
            <a:ext cx="419724" cy="419724"/>
            <a:chOff x="2428407" y="2353457"/>
            <a:chExt cx="419724" cy="419724"/>
          </a:xfrm>
        </p:grpSpPr>
        <p:sp>
          <p:nvSpPr>
            <p:cNvPr id="44" name="타원 43"/>
            <p:cNvSpPr/>
            <p:nvPr/>
          </p:nvSpPr>
          <p:spPr>
            <a:xfrm>
              <a:off x="2428407" y="2353457"/>
              <a:ext cx="419724" cy="4197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아래쪽 화살표 44"/>
            <p:cNvSpPr/>
            <p:nvPr/>
          </p:nvSpPr>
          <p:spPr>
            <a:xfrm rot="16200000">
              <a:off x="2514365" y="2436995"/>
              <a:ext cx="275253" cy="27525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90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mimgnews2.naver.net/image/469/2014/08/05/ae489da0f3e84f24ac88c535db3c0ea3_99_20140805212502.jpg?type=w5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697" y="1650440"/>
            <a:ext cx="2835964" cy="2855300"/>
          </a:xfrm>
          <a:prstGeom prst="rect">
            <a:avLst/>
          </a:prstGeom>
          <a:noFill/>
        </p:spPr>
      </p:pic>
      <p:pic>
        <p:nvPicPr>
          <p:cNvPr id="13" name="Picture 4" descr="http://cafefiles.naver.net/data39/2009/6/4/145/1%28393%29_namkilko67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0906" y="1683026"/>
            <a:ext cx="3034746" cy="359133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2163" y="1228168"/>
            <a:ext cx="2463716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40" panose="02020603020101020101" pitchFamily="18" charset="-127"/>
                <a:ea typeface="THE정고딕140" panose="02020603020101020101" pitchFamily="18" charset="-127"/>
              </a:rPr>
              <a:t>대중문화</a:t>
            </a:r>
            <a:endParaRPr lang="ko-KR" altLang="en-US" sz="2600" spc="-150" dirty="0"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grpSp>
        <p:nvGrpSpPr>
          <p:cNvPr id="3" name="그룹 17"/>
          <p:cNvGrpSpPr/>
          <p:nvPr/>
        </p:nvGrpSpPr>
        <p:grpSpPr>
          <a:xfrm>
            <a:off x="4075088" y="1444637"/>
            <a:ext cx="3935423" cy="1742652"/>
            <a:chOff x="854291" y="1875935"/>
            <a:chExt cx="3935423" cy="1717907"/>
          </a:xfrm>
        </p:grpSpPr>
        <p:sp>
          <p:nvSpPr>
            <p:cNvPr id="19" name="직사각형 18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4291" y="1933991"/>
              <a:ext cx="1526033" cy="34386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애니메이션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70424" y="1875935"/>
              <a:ext cx="3819290" cy="14287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65804" y="2289195"/>
              <a:ext cx="3823910" cy="1304647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지브리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스튜디오 설립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버블 시기에 수요가 늘어나  일본 </a:t>
              </a:r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서브컬쳐의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르네상스 시기를 맞이함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4" name="그룹 22"/>
          <p:cNvGrpSpPr/>
          <p:nvPr/>
        </p:nvGrpSpPr>
        <p:grpSpPr>
          <a:xfrm>
            <a:off x="4075088" y="4521004"/>
            <a:ext cx="3935423" cy="1140244"/>
            <a:chOff x="854291" y="1875935"/>
            <a:chExt cx="3935423" cy="1140244"/>
          </a:xfrm>
        </p:grpSpPr>
        <p:sp>
          <p:nvSpPr>
            <p:cNvPr id="24" name="직사각형 23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게임산업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980142" y="1875935"/>
              <a:ext cx="3809572" cy="114024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5804" y="2289194"/>
              <a:ext cx="3823910" cy="70788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닌텐도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</a:t>
              </a:r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64, 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소니 플레이스테이션 등 </a:t>
              </a:r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게입산업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활발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11" name="그룹 33"/>
          <p:cNvGrpSpPr/>
          <p:nvPr/>
        </p:nvGrpSpPr>
        <p:grpSpPr>
          <a:xfrm>
            <a:off x="4075088" y="2983706"/>
            <a:ext cx="3935423" cy="1449337"/>
            <a:chOff x="854291" y="1875935"/>
            <a:chExt cx="3935423" cy="1428758"/>
          </a:xfrm>
        </p:grpSpPr>
        <p:sp>
          <p:nvSpPr>
            <p:cNvPr id="35" name="직사각형 34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4291" y="1933991"/>
              <a:ext cx="1526033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대중음악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970424" y="1875935"/>
              <a:ext cx="3819290" cy="14287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65804" y="2289196"/>
              <a:ext cx="3823910" cy="100124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일본 </a:t>
              </a:r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아이돌이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발전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  <a:p>
              <a:r>
                <a: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80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 대 후반 </a:t>
              </a:r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아이돌이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성황하며 영화나 드라마까지 진출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7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0" y="-1"/>
            <a:ext cx="12192000" cy="962498"/>
            <a:chOff x="0" y="-1"/>
            <a:chExt cx="12192000" cy="962498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0424" y="613684"/>
              <a:ext cx="829995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문화</a:t>
              </a:r>
              <a:endParaRPr lang="ko-KR" altLang="en-US" sz="2600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1980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년대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38131" y="1322903"/>
            <a:ext cx="2463716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40" panose="02020603020101020101" pitchFamily="18" charset="-127"/>
                <a:ea typeface="THE정고딕140" panose="02020603020101020101" pitchFamily="18" charset="-127"/>
              </a:rPr>
              <a:t>집단주의 문화</a:t>
            </a:r>
            <a:endParaRPr lang="ko-KR" altLang="en-US" sz="2600" spc="-150" dirty="0"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2113914" y="2290121"/>
            <a:ext cx="3935423" cy="1570927"/>
            <a:chOff x="854291" y="1875935"/>
            <a:chExt cx="3935423" cy="1381679"/>
          </a:xfrm>
        </p:grpSpPr>
        <p:sp>
          <p:nvSpPr>
            <p:cNvPr id="13" name="직사각형 12"/>
            <p:cNvSpPr/>
            <p:nvPr/>
          </p:nvSpPr>
          <p:spPr>
            <a:xfrm>
              <a:off x="1028445" y="1919477"/>
              <a:ext cx="1206755" cy="311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4291" y="1933991"/>
              <a:ext cx="1526033" cy="30679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집단주의</a:t>
              </a:r>
              <a:endParaRPr lang="en-US" altLang="ko-KR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970423" y="1875935"/>
              <a:ext cx="3717673" cy="138167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65804" y="2289194"/>
              <a:ext cx="3823910" cy="893307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농경민족이라는 민족성을 바탕으로 </a:t>
              </a:r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일볺사회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내부에서 형성되어 나타난 </a:t>
              </a:r>
              <a:r>
                <a:rPr lang="ko-KR" altLang="en-US" sz="2000" spc="-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또다른</a:t>
              </a:r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 형태의 일본적 가치라 할 수 있음</a:t>
              </a:r>
              <a:endParaRPr lang="en-US" altLang="ko-KR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4" name="그룹 21"/>
          <p:cNvGrpSpPr/>
          <p:nvPr/>
        </p:nvGrpSpPr>
        <p:grpSpPr>
          <a:xfrm>
            <a:off x="3907652" y="3884510"/>
            <a:ext cx="347947" cy="347946"/>
            <a:chOff x="2485671" y="2425235"/>
            <a:chExt cx="347946" cy="347946"/>
          </a:xfrm>
        </p:grpSpPr>
        <p:sp>
          <p:nvSpPr>
            <p:cNvPr id="23" name="타원 22"/>
            <p:cNvSpPr/>
            <p:nvPr/>
          </p:nvSpPr>
          <p:spPr>
            <a:xfrm>
              <a:off x="2485671" y="2425235"/>
              <a:ext cx="347946" cy="3479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아래쪽 화살표 23"/>
            <p:cNvSpPr/>
            <p:nvPr/>
          </p:nvSpPr>
          <p:spPr>
            <a:xfrm>
              <a:off x="2537417" y="2476981"/>
              <a:ext cx="258248" cy="25824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25"/>
          <p:cNvGrpSpPr/>
          <p:nvPr/>
        </p:nvGrpSpPr>
        <p:grpSpPr>
          <a:xfrm>
            <a:off x="2429939" y="4388692"/>
            <a:ext cx="3303373" cy="414703"/>
            <a:chOff x="5843816" y="4820127"/>
            <a:chExt cx="2968350" cy="414703"/>
          </a:xfrm>
        </p:grpSpPr>
        <p:sp>
          <p:nvSpPr>
            <p:cNvPr id="27" name="직사각형 26"/>
            <p:cNvSpPr/>
            <p:nvPr/>
          </p:nvSpPr>
          <p:spPr>
            <a:xfrm>
              <a:off x="5843816" y="4855154"/>
              <a:ext cx="2968350" cy="3796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44739" y="4820127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공동의 목표만 절대적 가치로 추구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12" name="그룹 28"/>
          <p:cNvGrpSpPr/>
          <p:nvPr/>
        </p:nvGrpSpPr>
        <p:grpSpPr>
          <a:xfrm>
            <a:off x="2597912" y="4899437"/>
            <a:ext cx="2967427" cy="400110"/>
            <a:chOff x="5861214" y="4886030"/>
            <a:chExt cx="2967426" cy="400110"/>
          </a:xfrm>
        </p:grpSpPr>
        <p:sp>
          <p:nvSpPr>
            <p:cNvPr id="30" name="직사각형 29"/>
            <p:cNvSpPr/>
            <p:nvPr/>
          </p:nvSpPr>
          <p:spPr>
            <a:xfrm>
              <a:off x="6090845" y="4944768"/>
              <a:ext cx="2520779" cy="290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1214" y="4886030"/>
              <a:ext cx="2967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집단 간 치열한 경쟁 유발</a:t>
              </a:r>
              <a:endParaRPr lang="en-US" altLang="ko-KR" sz="2000" spc="-30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</p:grpSp>
      <p:grpSp>
        <p:nvGrpSpPr>
          <p:cNvPr id="14" name="그룹 31"/>
          <p:cNvGrpSpPr/>
          <p:nvPr/>
        </p:nvGrpSpPr>
        <p:grpSpPr>
          <a:xfrm>
            <a:off x="6246592" y="2131789"/>
            <a:ext cx="4291982" cy="3228174"/>
            <a:chOff x="6342812" y="2267821"/>
            <a:chExt cx="4006029" cy="2252132"/>
          </a:xfrm>
        </p:grpSpPr>
        <p:sp>
          <p:nvSpPr>
            <p:cNvPr id="33" name="직사각형 32"/>
            <p:cNvSpPr/>
            <p:nvPr/>
          </p:nvSpPr>
          <p:spPr>
            <a:xfrm>
              <a:off x="6400835" y="2319486"/>
              <a:ext cx="608431" cy="2449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67575" y="2331623"/>
              <a:ext cx="634004" cy="24334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의의</a:t>
              </a:r>
              <a:endParaRPr lang="en-US" altLang="ko-KR" sz="2000" spc="-150" dirty="0" smtClean="0">
                <a:solidFill>
                  <a:schemeClr val="bg1"/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42812" y="2267821"/>
              <a:ext cx="3977013" cy="22521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55"/>
            <p:cNvGrpSpPr/>
            <p:nvPr/>
          </p:nvGrpSpPr>
          <p:grpSpPr>
            <a:xfrm>
              <a:off x="6449730" y="2697164"/>
              <a:ext cx="3899111" cy="708576"/>
              <a:chOff x="5547974" y="2697164"/>
              <a:chExt cx="3899111" cy="70857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832462" y="2697164"/>
                <a:ext cx="3614623" cy="70857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일본 제조업의 국제경쟁력이나 만화의 국제경쟁력이 국내의 치열한 내부 경쟁에서 확보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5547974" y="2765585"/>
                <a:ext cx="268692" cy="2659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590314" y="2760864"/>
                <a:ext cx="184012" cy="27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grpSp>
          <p:nvGrpSpPr>
            <p:cNvPr id="20" name="그룹 57"/>
            <p:cNvGrpSpPr/>
            <p:nvPr/>
          </p:nvGrpSpPr>
          <p:grpSpPr>
            <a:xfrm>
              <a:off x="6449730" y="3387332"/>
              <a:ext cx="3792527" cy="493856"/>
              <a:chOff x="5554947" y="3368465"/>
              <a:chExt cx="3792527" cy="493856"/>
            </a:xfrm>
          </p:grpSpPr>
          <p:grpSp>
            <p:nvGrpSpPr>
              <p:cNvPr id="21" name="그룹 56"/>
              <p:cNvGrpSpPr/>
              <p:nvPr/>
            </p:nvGrpSpPr>
            <p:grpSpPr>
              <a:xfrm>
                <a:off x="5554947" y="3368465"/>
                <a:ext cx="3792527" cy="493856"/>
                <a:chOff x="5554947" y="3368465"/>
                <a:chExt cx="3792527" cy="493856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5888826" y="3368465"/>
                  <a:ext cx="3458648" cy="493856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 panose="02020603020101020101" pitchFamily="18" charset="-127"/>
                      <a:ea typeface="THE정고딕140" panose="02020603020101020101" pitchFamily="18" charset="-127"/>
                    </a:rPr>
                    <a:t>창의력을 방해하는 폐쇄적 조직문화는 이제 변화 해야 함</a:t>
                  </a:r>
                  <a:endPara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endParaRPr>
                </a:p>
              </p:txBody>
            </p:sp>
            <p:sp>
              <p:nvSpPr>
                <p:cNvPr id="45" name="타원 44"/>
                <p:cNvSpPr/>
                <p:nvPr/>
              </p:nvSpPr>
              <p:spPr>
                <a:xfrm>
                  <a:off x="5554947" y="3388196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5560180" y="3374692"/>
                <a:ext cx="184012" cy="27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2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  <p:grpSp>
          <p:nvGrpSpPr>
            <p:cNvPr id="22" name="그룹 58"/>
            <p:cNvGrpSpPr/>
            <p:nvPr/>
          </p:nvGrpSpPr>
          <p:grpSpPr>
            <a:xfrm>
              <a:off x="6442593" y="3912575"/>
              <a:ext cx="3787295" cy="493856"/>
              <a:chOff x="5542708" y="3889218"/>
              <a:chExt cx="3787295" cy="49385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883724" y="3889218"/>
                <a:ext cx="3446279" cy="49385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1980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년 이후 표면화 된 </a:t>
                </a:r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일본병이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 일본의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 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전통적 문화가치를 잘 보여줌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5549845" y="3905452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42708" y="3909190"/>
                <a:ext cx="184012" cy="27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latin typeface="THE정고딕140" panose="02020603020101020101" pitchFamily="18" charset="-127"/>
                    <a:ea typeface="THE정고딕140" panose="02020603020101020101" pitchFamily="18" charset="-127"/>
                  </a:rPr>
                  <a:t>3</a:t>
                </a:r>
                <a:endParaRPr lang="ko-KR" altLang="en-US" sz="2000" dirty="0">
                  <a:solidFill>
                    <a:schemeClr val="bg1"/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2481117" y="5386507"/>
            <a:ext cx="3201016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국가 경쟁력 확보의 실질적 기반</a:t>
            </a:r>
            <a:endParaRPr lang="en-US" altLang="ko-KR" sz="2000" spc="-300" dirty="0" smtClean="0">
              <a:solidFill>
                <a:schemeClr val="tx1">
                  <a:lumMod val="65000"/>
                  <a:lumOff val="3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36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5250" y="2462455"/>
            <a:ext cx="278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감사합니다</a:t>
            </a:r>
            <a:endParaRPr lang="ko-KR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045378" y="2368445"/>
            <a:ext cx="104930" cy="1539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183618" y="2308483"/>
            <a:ext cx="59961" cy="89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4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4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4" name="직사각형 5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cxnSp>
          <p:nvCxnSpPr>
            <p:cNvPr id="5" name="직선 연결선 6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7"/>
            <p:cNvSpPr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정치</a:t>
              </a:r>
            </a:p>
          </p:txBody>
        </p:sp>
        <p:sp>
          <p:nvSpPr>
            <p:cNvPr id="7" name="TextBox 8"/>
            <p:cNvSpPr/>
            <p:nvPr/>
          </p:nvSpPr>
          <p:spPr>
            <a:xfrm>
              <a:off x="168807" y="223269"/>
              <a:ext cx="1589408" cy="60529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</a:rPr>
                <a:t>1945~1960</a:t>
              </a:r>
              <a:r>
                <a:rPr lang="ko-KR" altLang="en-US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년대</a:t>
              </a:r>
            </a:p>
          </p:txBody>
        </p:sp>
        <p:sp>
          <p:nvSpPr>
            <p:cNvPr id="8" name="직사각형 9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9" name="직사각형 10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</p:grpSp>
      <p:sp>
        <p:nvSpPr>
          <p:cNvPr id="25" name="TextBox 21"/>
          <p:cNvSpPr/>
          <p:nvPr/>
        </p:nvSpPr>
        <p:spPr>
          <a:xfrm>
            <a:off x="8386579" y="6169044"/>
            <a:ext cx="248520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altLang="ko-KR" sz="2000" spc="-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HE정고딕140"/>
                <a:ea typeface="THE정고딕140"/>
              </a:rPr>
              <a:t>[</a:t>
            </a:r>
            <a:r>
              <a:rPr lang="ko-KR" altLang="en-US" sz="2000" spc="-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HE정고딕140"/>
                <a:ea typeface="THE정고딕140"/>
                <a:sym typeface="THE정고딕140"/>
              </a:rPr>
              <a:t>일본 국회의사당</a:t>
            </a:r>
            <a:r>
              <a:rPr lang="en-US" altLang="ko-KR" sz="2000" spc="-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HE정고딕140"/>
                <a:ea typeface="THE정고딕140"/>
              </a:rPr>
              <a:t>]</a:t>
            </a:r>
          </a:p>
        </p:txBody>
      </p:sp>
      <p:grpSp>
        <p:nvGrpSpPr>
          <p:cNvPr id="18" name="그룹 1"/>
          <p:cNvGrpSpPr/>
          <p:nvPr/>
        </p:nvGrpSpPr>
        <p:grpSpPr>
          <a:xfrm>
            <a:off x="1800419" y="1944570"/>
            <a:ext cx="4482003" cy="1956687"/>
            <a:chOff x="6185572" y="2280520"/>
            <a:chExt cx="4238612" cy="1956687"/>
          </a:xfrm>
        </p:grpSpPr>
        <p:sp>
          <p:nvSpPr>
            <p:cNvPr id="20" name="직사각형 43"/>
            <p:cNvSpPr/>
            <p:nvPr/>
          </p:nvSpPr>
          <p:spPr>
            <a:xfrm>
              <a:off x="6328448" y="2339260"/>
              <a:ext cx="2286016" cy="2857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22" name="TextBox 44"/>
            <p:cNvSpPr/>
            <p:nvPr/>
          </p:nvSpPr>
          <p:spPr>
            <a:xfrm>
              <a:off x="6185572" y="2339260"/>
              <a:ext cx="2557070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/>
                  <a:ea typeface="THE정고딕140"/>
                  <a:sym typeface="THE정고딕140"/>
                </a:rPr>
                <a:t>의원 내각제의 확립</a:t>
              </a:r>
              <a:endParaRPr lang="en-US" altLang="ko-KR" sz="2000" spc="-150" dirty="0">
                <a:solidFill>
                  <a:schemeClr val="bg1"/>
                </a:solidFill>
                <a:uFillTx/>
                <a:latin typeface="THE정고딕140"/>
                <a:ea typeface="THE정고딕140"/>
              </a:endParaRPr>
            </a:p>
          </p:txBody>
        </p:sp>
        <p:sp>
          <p:nvSpPr>
            <p:cNvPr id="24" name="직사각형 45"/>
            <p:cNvSpPr/>
            <p:nvPr/>
          </p:nvSpPr>
          <p:spPr>
            <a:xfrm>
              <a:off x="6266491" y="2280520"/>
              <a:ext cx="3703176" cy="89816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26" name="그룹 55"/>
            <p:cNvGrpSpPr/>
            <p:nvPr/>
          </p:nvGrpSpPr>
          <p:grpSpPr>
            <a:xfrm>
              <a:off x="6477893" y="2697164"/>
              <a:ext cx="3149034" cy="417832"/>
              <a:chOff x="5576137" y="2697164"/>
              <a:chExt cx="3149034" cy="417832"/>
            </a:xfrm>
          </p:grpSpPr>
          <p:sp>
            <p:nvSpPr>
              <p:cNvPr id="40" name="TextBox 46"/>
              <p:cNvSpPr/>
              <p:nvPr/>
            </p:nvSpPr>
            <p:spPr>
              <a:xfrm>
                <a:off x="5757745" y="2697164"/>
                <a:ext cx="2967426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입법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41" name="타원 47"/>
              <p:cNvSpPr/>
              <p:nvPr/>
            </p:nvSpPr>
            <p:spPr>
              <a:xfrm>
                <a:off x="5576137" y="2762873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42" name="TextBox 48"/>
              <p:cNvSpPr/>
              <p:nvPr/>
            </p:nvSpPr>
            <p:spPr>
              <a:xfrm>
                <a:off x="5583110" y="2714886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27" name="그룹 57"/>
            <p:cNvGrpSpPr/>
            <p:nvPr/>
          </p:nvGrpSpPr>
          <p:grpSpPr>
            <a:xfrm>
              <a:off x="7313882" y="2696449"/>
              <a:ext cx="3110302" cy="400110"/>
              <a:chOff x="6419099" y="2677582"/>
              <a:chExt cx="3110302" cy="400110"/>
            </a:xfrm>
          </p:grpSpPr>
          <p:grpSp>
            <p:nvGrpSpPr>
              <p:cNvPr id="36" name="그룹 56"/>
              <p:cNvGrpSpPr/>
              <p:nvPr/>
            </p:nvGrpSpPr>
            <p:grpSpPr>
              <a:xfrm>
                <a:off x="6419099" y="2677582"/>
                <a:ext cx="3110302" cy="400110"/>
                <a:chOff x="6419099" y="2677582"/>
                <a:chExt cx="3110302" cy="400110"/>
              </a:xfrm>
            </p:grpSpPr>
            <p:sp>
              <p:nvSpPr>
                <p:cNvPr id="38" name="TextBox 49"/>
                <p:cNvSpPr/>
                <p:nvPr/>
              </p:nvSpPr>
              <p:spPr>
                <a:xfrm>
                  <a:off x="6561975" y="2677582"/>
                  <a:ext cx="2967426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THE정고딕140"/>
                      <a:ea typeface="THE정고딕140"/>
                    </a:rPr>
                    <a:t>행정</a:t>
                  </a:r>
                  <a:endParaRPr lang="en-US" altLang="ko-KR" sz="2000" spc="-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endParaRPr>
                </a:p>
              </p:txBody>
            </p:sp>
            <p:sp>
              <p:nvSpPr>
                <p:cNvPr id="39" name="타원 50"/>
                <p:cNvSpPr/>
                <p:nvPr/>
              </p:nvSpPr>
              <p:spPr>
                <a:xfrm>
                  <a:off x="6419099" y="2749020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uFillTx/>
                  </a:endParaRPr>
                </a:p>
              </p:txBody>
            </p:sp>
            <p:sp>
              <p:nvSpPr>
                <p:cNvPr id="106" name="타원 50"/>
                <p:cNvSpPr/>
                <p:nvPr/>
              </p:nvSpPr>
              <p:spPr>
                <a:xfrm>
                  <a:off x="7276355" y="2749020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uFillTx/>
                  </a:endParaRPr>
                </a:p>
              </p:txBody>
            </p:sp>
          </p:grpSp>
          <p:sp>
            <p:nvSpPr>
              <p:cNvPr id="37" name="TextBox 51"/>
              <p:cNvSpPr/>
              <p:nvPr/>
            </p:nvSpPr>
            <p:spPr>
              <a:xfrm>
                <a:off x="6419099" y="2677582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2</a:t>
                </a:r>
                <a:endParaRPr lang="ko-KR" altLang="en-US" sz="200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28" name="그룹 58"/>
            <p:cNvGrpSpPr/>
            <p:nvPr/>
          </p:nvGrpSpPr>
          <p:grpSpPr>
            <a:xfrm>
              <a:off x="8171138" y="2696449"/>
              <a:ext cx="944738" cy="400110"/>
              <a:chOff x="7271253" y="2673092"/>
              <a:chExt cx="944738" cy="400110"/>
            </a:xfrm>
          </p:grpSpPr>
          <p:sp>
            <p:nvSpPr>
              <p:cNvPr id="35" name="TextBox 54"/>
              <p:cNvSpPr/>
              <p:nvPr/>
            </p:nvSpPr>
            <p:spPr>
              <a:xfrm>
                <a:off x="7271253" y="2673092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3</a:t>
                </a:r>
                <a:endParaRPr lang="ko-KR" altLang="en-US" sz="200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  <p:sp>
            <p:nvSpPr>
              <p:cNvPr id="107" name="TextBox 52"/>
              <p:cNvSpPr/>
              <p:nvPr/>
            </p:nvSpPr>
            <p:spPr>
              <a:xfrm>
                <a:off x="7485567" y="2673092"/>
                <a:ext cx="730424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사법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32" name="TextBox 62"/>
            <p:cNvSpPr/>
            <p:nvPr/>
          </p:nvSpPr>
          <p:spPr>
            <a:xfrm>
              <a:off x="6434351" y="3837097"/>
              <a:ext cx="1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rPr>
                <a:t>4</a:t>
              </a:r>
              <a:endParaRPr lang="ko-KR" altLang="en-US" sz="2000" dirty="0">
                <a:solidFill>
                  <a:schemeClr val="bg1"/>
                </a:solidFill>
                <a:uFillTx/>
                <a:latin typeface="THE정고딕140"/>
                <a:ea typeface="THE정고딕140"/>
                <a:sym typeface="THE정고딕140"/>
              </a:endParaRPr>
            </a:p>
          </p:txBody>
        </p:sp>
      </p:grpSp>
      <p:grpSp>
        <p:nvGrpSpPr>
          <p:cNvPr id="131" name="그룹 1"/>
          <p:cNvGrpSpPr/>
          <p:nvPr/>
        </p:nvGrpSpPr>
        <p:grpSpPr>
          <a:xfrm>
            <a:off x="1879362" y="4748527"/>
            <a:ext cx="3915821" cy="1969385"/>
            <a:chOff x="6342813" y="2267822"/>
            <a:chExt cx="3703176" cy="1969385"/>
          </a:xfrm>
        </p:grpSpPr>
        <p:sp>
          <p:nvSpPr>
            <p:cNvPr id="132" name="직사각형 43"/>
            <p:cNvSpPr/>
            <p:nvPr/>
          </p:nvSpPr>
          <p:spPr>
            <a:xfrm>
              <a:off x="6400835" y="2319486"/>
              <a:ext cx="1913179" cy="3055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133" name="TextBox 44"/>
            <p:cNvSpPr/>
            <p:nvPr/>
          </p:nvSpPr>
          <p:spPr>
            <a:xfrm>
              <a:off x="6385188" y="2339259"/>
              <a:ext cx="2000264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/>
                  <a:ea typeface="THE정고딕140"/>
                  <a:sym typeface="THE정고딕140"/>
                </a:rPr>
                <a:t>지방 자치법 제정</a:t>
              </a:r>
              <a:endParaRPr lang="en-US" altLang="ko-KR" sz="2000" spc="-150" dirty="0">
                <a:solidFill>
                  <a:schemeClr val="bg1"/>
                </a:solidFill>
                <a:uFillTx/>
                <a:latin typeface="THE정고딕140"/>
                <a:ea typeface="THE정고딕140"/>
              </a:endParaRPr>
            </a:p>
          </p:txBody>
        </p:sp>
        <p:sp>
          <p:nvSpPr>
            <p:cNvPr id="134" name="직사각형 45"/>
            <p:cNvSpPr/>
            <p:nvPr/>
          </p:nvSpPr>
          <p:spPr>
            <a:xfrm>
              <a:off x="6342813" y="2267822"/>
              <a:ext cx="3703176" cy="128588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135" name="그룹 55"/>
            <p:cNvGrpSpPr/>
            <p:nvPr/>
          </p:nvGrpSpPr>
          <p:grpSpPr>
            <a:xfrm>
              <a:off x="6477893" y="2697164"/>
              <a:ext cx="3550632" cy="707886"/>
              <a:chOff x="5576137" y="2697164"/>
              <a:chExt cx="3550632" cy="707886"/>
            </a:xfrm>
          </p:grpSpPr>
          <p:sp>
            <p:nvSpPr>
              <p:cNvPr id="149" name="TextBox 46"/>
              <p:cNvSpPr/>
              <p:nvPr/>
            </p:nvSpPr>
            <p:spPr>
              <a:xfrm>
                <a:off x="5757744" y="2697164"/>
                <a:ext cx="3369025" cy="70788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지방 분권에 </a:t>
                </a:r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이념하여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 지방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자치 제도를 규정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150" name="타원 47"/>
              <p:cNvSpPr/>
              <p:nvPr/>
            </p:nvSpPr>
            <p:spPr>
              <a:xfrm>
                <a:off x="5576137" y="2762873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151" name="TextBox 48"/>
              <p:cNvSpPr/>
              <p:nvPr/>
            </p:nvSpPr>
            <p:spPr>
              <a:xfrm>
                <a:off x="5583110" y="2714886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sp>
          <p:nvSpPr>
            <p:cNvPr id="141" name="TextBox 62"/>
            <p:cNvSpPr/>
            <p:nvPr/>
          </p:nvSpPr>
          <p:spPr>
            <a:xfrm>
              <a:off x="6434351" y="3837097"/>
              <a:ext cx="1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rPr>
                <a:t>4</a:t>
              </a:r>
              <a:endParaRPr lang="ko-KR" altLang="en-US" sz="2000" dirty="0">
                <a:solidFill>
                  <a:schemeClr val="bg1"/>
                </a:solidFill>
                <a:uFillTx/>
                <a:latin typeface="THE정고딕140"/>
                <a:ea typeface="THE정고딕140"/>
                <a:sym typeface="THE정고딕140"/>
              </a:endParaRPr>
            </a:p>
          </p:txBody>
        </p:sp>
      </p:grpSp>
      <p:grpSp>
        <p:nvGrpSpPr>
          <p:cNvPr id="153" name="그룹 1"/>
          <p:cNvGrpSpPr/>
          <p:nvPr/>
        </p:nvGrpSpPr>
        <p:grpSpPr>
          <a:xfrm>
            <a:off x="1851935" y="2975456"/>
            <a:ext cx="3946553" cy="1885368"/>
            <a:chOff x="6313750" y="2267822"/>
            <a:chExt cx="3732239" cy="1885368"/>
          </a:xfrm>
        </p:grpSpPr>
        <p:sp>
          <p:nvSpPr>
            <p:cNvPr id="154" name="직사각형 43"/>
            <p:cNvSpPr/>
            <p:nvPr/>
          </p:nvSpPr>
          <p:spPr>
            <a:xfrm>
              <a:off x="6400835" y="2319486"/>
              <a:ext cx="1698865" cy="3055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uFillTx/>
                </a:rPr>
                <a:t>행정기구 개혁</a:t>
              </a:r>
              <a:endParaRPr lang="ko-KR" altLang="en-US">
                <a:uFillTx/>
              </a:endParaRPr>
            </a:p>
          </p:txBody>
        </p:sp>
        <p:sp>
          <p:nvSpPr>
            <p:cNvPr id="155" name="TextBox 44"/>
            <p:cNvSpPr/>
            <p:nvPr/>
          </p:nvSpPr>
          <p:spPr>
            <a:xfrm>
              <a:off x="6313750" y="2325876"/>
              <a:ext cx="2428892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endParaRPr lang="en-US" altLang="ko-KR" sz="2000" spc="-150" dirty="0">
                <a:solidFill>
                  <a:schemeClr val="bg1"/>
                </a:solidFill>
                <a:uFillTx/>
                <a:latin typeface="THE정고딕140"/>
                <a:ea typeface="THE정고딕140"/>
              </a:endParaRPr>
            </a:p>
          </p:txBody>
        </p:sp>
        <p:sp>
          <p:nvSpPr>
            <p:cNvPr id="156" name="직사각형 45"/>
            <p:cNvSpPr/>
            <p:nvPr/>
          </p:nvSpPr>
          <p:spPr>
            <a:xfrm>
              <a:off x="6342813" y="2267822"/>
              <a:ext cx="3703176" cy="164307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157" name="그룹 55"/>
            <p:cNvGrpSpPr/>
            <p:nvPr/>
          </p:nvGrpSpPr>
          <p:grpSpPr>
            <a:xfrm>
              <a:off x="6477893" y="2697164"/>
              <a:ext cx="3479194" cy="707886"/>
              <a:chOff x="5576137" y="2697164"/>
              <a:chExt cx="3479194" cy="707886"/>
            </a:xfrm>
          </p:grpSpPr>
          <p:sp>
            <p:nvSpPr>
              <p:cNvPr id="171" name="TextBox 46"/>
              <p:cNvSpPr/>
              <p:nvPr/>
            </p:nvSpPr>
            <p:spPr>
              <a:xfrm>
                <a:off x="5757744" y="2697164"/>
                <a:ext cx="3297587" cy="70788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내무성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,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 </a:t>
                </a:r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육군성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, </a:t>
                </a:r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해군성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 폐지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</a:endParaRPr>
              </a:p>
              <a:p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172" name="타원 47"/>
              <p:cNvSpPr/>
              <p:nvPr/>
            </p:nvSpPr>
            <p:spPr>
              <a:xfrm>
                <a:off x="5576137" y="2762873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173" name="TextBox 48"/>
              <p:cNvSpPr/>
              <p:nvPr/>
            </p:nvSpPr>
            <p:spPr>
              <a:xfrm>
                <a:off x="5583110" y="2714886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158" name="그룹 57"/>
            <p:cNvGrpSpPr/>
            <p:nvPr/>
          </p:nvGrpSpPr>
          <p:grpSpPr>
            <a:xfrm>
              <a:off x="6434351" y="3071234"/>
              <a:ext cx="3185603" cy="707886"/>
              <a:chOff x="5539568" y="3052367"/>
              <a:chExt cx="3185603" cy="707886"/>
            </a:xfrm>
          </p:grpSpPr>
          <p:grpSp>
            <p:nvGrpSpPr>
              <p:cNvPr id="167" name="그룹 56"/>
              <p:cNvGrpSpPr/>
              <p:nvPr/>
            </p:nvGrpSpPr>
            <p:grpSpPr>
              <a:xfrm>
                <a:off x="5576137" y="3052367"/>
                <a:ext cx="3149034" cy="707886"/>
                <a:chOff x="5576137" y="3052367"/>
                <a:chExt cx="3149034" cy="707886"/>
              </a:xfrm>
            </p:grpSpPr>
            <p:sp>
              <p:nvSpPr>
                <p:cNvPr id="169" name="TextBox 49"/>
                <p:cNvSpPr/>
                <p:nvPr/>
              </p:nvSpPr>
              <p:spPr>
                <a:xfrm>
                  <a:off x="5757745" y="3052367"/>
                  <a:ext cx="2967426" cy="707886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/>
                      <a:ea typeface="THE정고딕140"/>
                      <a:sym typeface="THE정고딕140"/>
                    </a:rPr>
                    <a:t>탄압기구였던 경찰제도 개편</a:t>
                  </a:r>
                  <a:endPara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endParaRPr>
                </a:p>
                <a:p>
                  <a:endParaRPr lang="en-US" altLang="ko-KR" sz="2000" spc="-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endParaRPr>
                </a:p>
              </p:txBody>
            </p:sp>
            <p:sp>
              <p:nvSpPr>
                <p:cNvPr id="170" name="타원 50"/>
                <p:cNvSpPr/>
                <p:nvPr/>
              </p:nvSpPr>
              <p:spPr>
                <a:xfrm>
                  <a:off x="5576137" y="3118076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uFillTx/>
                  </a:endParaRPr>
                </a:p>
              </p:txBody>
            </p:sp>
          </p:grpSp>
          <p:sp>
            <p:nvSpPr>
              <p:cNvPr id="168" name="TextBox 51"/>
              <p:cNvSpPr/>
              <p:nvPr/>
            </p:nvSpPr>
            <p:spPr>
              <a:xfrm>
                <a:off x="5539568" y="3070089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2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159" name="그룹 58"/>
            <p:cNvGrpSpPr/>
            <p:nvPr/>
          </p:nvGrpSpPr>
          <p:grpSpPr>
            <a:xfrm>
              <a:off x="6434351" y="3445304"/>
              <a:ext cx="3451299" cy="707886"/>
              <a:chOff x="5534466" y="3421947"/>
              <a:chExt cx="3451299" cy="707886"/>
            </a:xfrm>
          </p:grpSpPr>
          <p:sp>
            <p:nvSpPr>
              <p:cNvPr id="164" name="TextBox 52"/>
              <p:cNvSpPr/>
              <p:nvPr/>
            </p:nvSpPr>
            <p:spPr>
              <a:xfrm>
                <a:off x="5752643" y="3421947"/>
                <a:ext cx="3233122" cy="70788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관리제도가 공무원제도로 개편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</a:endParaRPr>
              </a:p>
              <a:p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165" name="타원 53"/>
              <p:cNvSpPr/>
              <p:nvPr/>
            </p:nvSpPr>
            <p:spPr>
              <a:xfrm>
                <a:off x="5571035" y="3487656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166" name="TextBox 54"/>
              <p:cNvSpPr/>
              <p:nvPr/>
            </p:nvSpPr>
            <p:spPr>
              <a:xfrm>
                <a:off x="5534466" y="3439669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3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pic>
        <p:nvPicPr>
          <p:cNvPr id="174" name="Picture 4" descr="http://www.minjog21.com/news/photo/201006/4576_12586_535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468" y="1944570"/>
            <a:ext cx="4230148" cy="4127326"/>
          </a:xfrm>
          <a:prstGeom prst="rect">
            <a:avLst/>
          </a:prstGeom>
          <a:noFill/>
        </p:spPr>
      </p:pic>
      <p:sp>
        <p:nvSpPr>
          <p:cNvPr id="176" name="TextBox 10"/>
          <p:cNvSpPr/>
          <p:nvPr/>
        </p:nvSpPr>
        <p:spPr>
          <a:xfrm>
            <a:off x="309522" y="1285860"/>
            <a:ext cx="3440635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50"/>
                <a:ea typeface="THE정고딕150"/>
                <a:sym typeface="THE정고딕150"/>
              </a:rPr>
              <a:t>전면적 정치 개혁</a:t>
            </a:r>
            <a:endParaRPr lang="ko-KR" altLang="en-US" sz="2600" spc="-150" dirty="0">
              <a:uFillTx/>
              <a:latin typeface="THE정고딕150"/>
              <a:ea typeface="THE정고딕150"/>
              <a:sym typeface="THE정고딕150"/>
            </a:endParaRPr>
          </a:p>
        </p:txBody>
      </p:sp>
    </p:spTree>
    <p:extLst>
      <p:ext uri="{BB962C8B-B14F-4D97-AF65-F5344CB8AC3E}">
        <p14:creationId xmlns:p14="http://schemas.microsoft.com/office/powerpoint/2010/main" val="40072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2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cxnSp>
          <p:nvCxnSpPr>
            <p:cNvPr id="3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6"/>
            <p:cNvSpPr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경제</a:t>
              </a:r>
            </a:p>
          </p:txBody>
        </p:sp>
        <p:sp>
          <p:nvSpPr>
            <p:cNvPr id="5" name="TextBox 7"/>
            <p:cNvSpPr/>
            <p:nvPr/>
          </p:nvSpPr>
          <p:spPr>
            <a:xfrm>
              <a:off x="168807" y="223269"/>
              <a:ext cx="1589408" cy="60529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</a:rPr>
                <a:t>1945~1960</a:t>
              </a:r>
              <a:r>
                <a:rPr lang="ko-KR" altLang="en-US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년대</a:t>
              </a:r>
            </a:p>
          </p:txBody>
        </p:sp>
        <p:sp>
          <p:nvSpPr>
            <p:cNvPr id="6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7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</p:grpSp>
      <p:sp>
        <p:nvSpPr>
          <p:cNvPr id="16" name="TextBox 15"/>
          <p:cNvSpPr/>
          <p:nvPr/>
        </p:nvSpPr>
        <p:spPr>
          <a:xfrm>
            <a:off x="6033627" y="4080771"/>
            <a:ext cx="6552242" cy="86177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buFontTx/>
              <a:buChar char="-"/>
            </a:pPr>
            <a:endParaRPr lang="en-US" altLang="ko-KR" sz="2000">
              <a:uFillTx/>
            </a:endParaRPr>
          </a:p>
          <a:p>
            <a:pPr>
              <a:lnSpc>
                <a:spcPts val="1950"/>
              </a:lnSpc>
            </a:pPr>
            <a:r>
              <a:rPr lang="en-US" altLang="ko-KR" sz="2000">
                <a:uFillTx/>
              </a:rPr>
              <a:t> </a:t>
            </a:r>
          </a:p>
          <a:p>
            <a:pPr>
              <a:lnSpc>
                <a:spcPts val="1950"/>
              </a:lnSpc>
            </a:pPr>
            <a:endParaRPr lang="en-US" altLang="ko-KR" sz="2000" spc="-150">
              <a:solidFill>
                <a:schemeClr val="tx1">
                  <a:lumMod val="65000"/>
                  <a:lumOff val="35000"/>
                </a:schemeClr>
              </a:solidFill>
              <a:uFillTx/>
              <a:latin typeface="THE정고딕140"/>
              <a:ea typeface="THE정고딕140"/>
            </a:endParaRPr>
          </a:p>
        </p:txBody>
      </p:sp>
      <p:sp>
        <p:nvSpPr>
          <p:cNvPr id="18" name="TextBox 16"/>
          <p:cNvSpPr/>
          <p:nvPr/>
        </p:nvSpPr>
        <p:spPr>
          <a:xfrm>
            <a:off x="6033627" y="4026179"/>
            <a:ext cx="6552242" cy="86177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endParaRPr lang="en-US" altLang="ko-KR" sz="2000">
              <a:uFillTx/>
            </a:endParaRPr>
          </a:p>
          <a:p>
            <a:pPr>
              <a:lnSpc>
                <a:spcPts val="1950"/>
              </a:lnSpc>
            </a:pPr>
            <a:r>
              <a:rPr lang="en-US" altLang="ko-KR" sz="2000">
                <a:uFillTx/>
              </a:rPr>
              <a:t> </a:t>
            </a:r>
          </a:p>
          <a:p>
            <a:pPr>
              <a:lnSpc>
                <a:spcPts val="1950"/>
              </a:lnSpc>
            </a:pPr>
            <a:endParaRPr lang="en-US" altLang="ko-KR" sz="2000" spc="-150">
              <a:solidFill>
                <a:schemeClr val="tx1">
                  <a:lumMod val="65000"/>
                  <a:lumOff val="35000"/>
                </a:schemeClr>
              </a:solidFill>
              <a:uFillTx/>
              <a:latin typeface="THE정고딕140"/>
              <a:ea typeface="THE정고딕140"/>
            </a:endParaRPr>
          </a:p>
        </p:txBody>
      </p:sp>
      <p:sp>
        <p:nvSpPr>
          <p:cNvPr id="20" name="TextBox 18"/>
          <p:cNvSpPr/>
          <p:nvPr/>
        </p:nvSpPr>
        <p:spPr>
          <a:xfrm>
            <a:off x="809588" y="4500570"/>
            <a:ext cx="566750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ko-KR" altLang="en-US" sz="2600" spc="-150" dirty="0">
                <a:uFillTx/>
                <a:latin typeface="THE정고딕140"/>
                <a:ea typeface="THE정고딕140"/>
                <a:sym typeface="THE정고딕140"/>
              </a:rPr>
              <a:t>노동개혁</a:t>
            </a:r>
          </a:p>
        </p:txBody>
      </p:sp>
      <p:sp>
        <p:nvSpPr>
          <p:cNvPr id="19" name="TextBox 10"/>
          <p:cNvSpPr/>
          <p:nvPr/>
        </p:nvSpPr>
        <p:spPr>
          <a:xfrm>
            <a:off x="309523" y="1285860"/>
            <a:ext cx="2428891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uFillTx/>
                <a:latin typeface="THE정고딕150"/>
                <a:ea typeface="THE정고딕150"/>
                <a:sym typeface="THE정고딕150"/>
              </a:rPr>
              <a:t>재벌 해체</a:t>
            </a:r>
            <a:endParaRPr lang="ko-KR" altLang="en-US" sz="2600" spc="-150" dirty="0">
              <a:uFillTx/>
              <a:latin typeface="THE정고딕150"/>
              <a:ea typeface="THE정고딕150"/>
              <a:sym typeface="THE정고딕150"/>
            </a:endParaRPr>
          </a:p>
        </p:txBody>
      </p:sp>
      <p:grpSp>
        <p:nvGrpSpPr>
          <p:cNvPr id="21" name="그룹 1"/>
          <p:cNvGrpSpPr/>
          <p:nvPr/>
        </p:nvGrpSpPr>
        <p:grpSpPr>
          <a:xfrm>
            <a:off x="595273" y="1928802"/>
            <a:ext cx="4185511" cy="2214578"/>
            <a:chOff x="6313751" y="2267821"/>
            <a:chExt cx="3313178" cy="2214578"/>
          </a:xfrm>
        </p:grpSpPr>
        <p:sp>
          <p:nvSpPr>
            <p:cNvPr id="23" name="직사각형 43"/>
            <p:cNvSpPr/>
            <p:nvPr/>
          </p:nvSpPr>
          <p:spPr>
            <a:xfrm>
              <a:off x="6400837" y="2319486"/>
              <a:ext cx="591504" cy="3769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uFillTx/>
              </a:endParaRPr>
            </a:p>
          </p:txBody>
        </p:sp>
        <p:sp>
          <p:nvSpPr>
            <p:cNvPr id="25" name="TextBox 44"/>
            <p:cNvSpPr/>
            <p:nvPr/>
          </p:nvSpPr>
          <p:spPr>
            <a:xfrm>
              <a:off x="6313751" y="2325876"/>
              <a:ext cx="673420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/>
                  <a:ea typeface="THE정고딕140"/>
                  <a:sym typeface="THE정고딕140"/>
                </a:rPr>
                <a:t>  재벌</a:t>
              </a:r>
              <a:endParaRPr lang="en-US" altLang="ko-KR" sz="2000" spc="-150" dirty="0">
                <a:solidFill>
                  <a:schemeClr val="bg1"/>
                </a:solidFill>
                <a:uFillTx/>
                <a:latin typeface="THE정고딕140"/>
                <a:ea typeface="THE정고딕140"/>
              </a:endParaRPr>
            </a:p>
          </p:txBody>
        </p:sp>
        <p:sp>
          <p:nvSpPr>
            <p:cNvPr id="27" name="직사각형 45"/>
            <p:cNvSpPr/>
            <p:nvPr/>
          </p:nvSpPr>
          <p:spPr>
            <a:xfrm>
              <a:off x="6342814" y="2267821"/>
              <a:ext cx="2572195" cy="221457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28" name="그룹 55"/>
            <p:cNvGrpSpPr/>
            <p:nvPr/>
          </p:nvGrpSpPr>
          <p:grpSpPr>
            <a:xfrm>
              <a:off x="6477893" y="2697164"/>
              <a:ext cx="3149036" cy="417832"/>
              <a:chOff x="5576137" y="2697164"/>
              <a:chExt cx="3149036" cy="417832"/>
            </a:xfrm>
          </p:grpSpPr>
          <p:sp>
            <p:nvSpPr>
              <p:cNvPr id="42" name="TextBox 46"/>
              <p:cNvSpPr/>
              <p:nvPr/>
            </p:nvSpPr>
            <p:spPr>
              <a:xfrm>
                <a:off x="5757747" y="2697164"/>
                <a:ext cx="2967426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</a:rPr>
                  <a:t> </a:t>
                </a:r>
                <a:r>
                  <a:rPr lang="ko-KR" altLang="en-US" sz="2000" dirty="0" err="1" smtClean="0"/>
                  <a:t>三井</a:t>
                </a:r>
                <a:r>
                  <a:rPr lang="en-US" altLang="ko-KR" sz="2000" dirty="0" smtClean="0"/>
                  <a:t>(</a:t>
                </a:r>
                <a:r>
                  <a:rPr lang="ko-KR" altLang="en-US" sz="2000" dirty="0" err="1" smtClean="0"/>
                  <a:t>미쓰이</a:t>
                </a:r>
                <a:r>
                  <a:rPr lang="en-US" altLang="ko-KR" sz="2000" dirty="0" smtClean="0"/>
                  <a:t>)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43" name="타원 47"/>
              <p:cNvSpPr/>
              <p:nvPr/>
            </p:nvSpPr>
            <p:spPr>
              <a:xfrm>
                <a:off x="5576137" y="2762873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44" name="TextBox 48"/>
              <p:cNvSpPr/>
              <p:nvPr/>
            </p:nvSpPr>
            <p:spPr>
              <a:xfrm>
                <a:off x="5583112" y="2714886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29" name="그룹 57"/>
            <p:cNvGrpSpPr/>
            <p:nvPr/>
          </p:nvGrpSpPr>
          <p:grpSpPr>
            <a:xfrm>
              <a:off x="6434353" y="3071234"/>
              <a:ext cx="3185603" cy="417832"/>
              <a:chOff x="5539570" y="3052367"/>
              <a:chExt cx="3185603" cy="417832"/>
            </a:xfrm>
          </p:grpSpPr>
          <p:grpSp>
            <p:nvGrpSpPr>
              <p:cNvPr id="38" name="그룹 56"/>
              <p:cNvGrpSpPr/>
              <p:nvPr/>
            </p:nvGrpSpPr>
            <p:grpSpPr>
              <a:xfrm>
                <a:off x="5576137" y="3052367"/>
                <a:ext cx="3149036" cy="400110"/>
                <a:chOff x="5576137" y="3052367"/>
                <a:chExt cx="3149036" cy="400110"/>
              </a:xfrm>
            </p:grpSpPr>
            <p:sp>
              <p:nvSpPr>
                <p:cNvPr id="40" name="TextBox 49"/>
                <p:cNvSpPr/>
                <p:nvPr/>
              </p:nvSpPr>
              <p:spPr>
                <a:xfrm>
                  <a:off x="5757747" y="3052367"/>
                  <a:ext cx="2967426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dirty="0" smtClean="0"/>
                    <a:t> 三菱</a:t>
                  </a:r>
                  <a:r>
                    <a:rPr lang="en-US" altLang="ko-KR" sz="2000" dirty="0" smtClean="0"/>
                    <a:t>(</a:t>
                  </a:r>
                  <a:r>
                    <a:rPr lang="ko-KR" altLang="en-US" sz="2000" dirty="0" err="1" smtClean="0"/>
                    <a:t>미쓰비시</a:t>
                  </a:r>
                  <a:r>
                    <a:rPr lang="en-US" altLang="ko-KR" sz="2000" dirty="0" smtClean="0"/>
                    <a:t>)</a:t>
                  </a:r>
                  <a:endParaRPr lang="en-US" altLang="ko-KR" sz="2000" spc="-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endParaRPr>
                </a:p>
              </p:txBody>
            </p:sp>
            <p:sp>
              <p:nvSpPr>
                <p:cNvPr id="41" name="타원 50"/>
                <p:cNvSpPr/>
                <p:nvPr/>
              </p:nvSpPr>
              <p:spPr>
                <a:xfrm>
                  <a:off x="5576137" y="3118076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uFillTx/>
                  </a:endParaRPr>
                </a:p>
              </p:txBody>
            </p:sp>
          </p:grpSp>
          <p:sp>
            <p:nvSpPr>
              <p:cNvPr id="39" name="TextBox 51"/>
              <p:cNvSpPr/>
              <p:nvPr/>
            </p:nvSpPr>
            <p:spPr>
              <a:xfrm>
                <a:off x="5539570" y="3070089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2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30" name="그룹 58"/>
            <p:cNvGrpSpPr/>
            <p:nvPr/>
          </p:nvGrpSpPr>
          <p:grpSpPr>
            <a:xfrm>
              <a:off x="6434353" y="3445304"/>
              <a:ext cx="3185603" cy="417832"/>
              <a:chOff x="5534468" y="3421947"/>
              <a:chExt cx="3185603" cy="417832"/>
            </a:xfrm>
          </p:grpSpPr>
          <p:sp>
            <p:nvSpPr>
              <p:cNvPr id="35" name="TextBox 52"/>
              <p:cNvSpPr/>
              <p:nvPr/>
            </p:nvSpPr>
            <p:spPr>
              <a:xfrm>
                <a:off x="5752645" y="3421947"/>
                <a:ext cx="2967426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 smtClean="0"/>
                  <a:t> </a:t>
                </a:r>
                <a:r>
                  <a:rPr lang="ko-KR" altLang="en-US" sz="2000" dirty="0" err="1" smtClean="0"/>
                  <a:t>住友</a:t>
                </a:r>
                <a:r>
                  <a:rPr lang="en-US" altLang="ko-KR" sz="2000" dirty="0" smtClean="0"/>
                  <a:t>(</a:t>
                </a:r>
                <a:r>
                  <a:rPr lang="ko-KR" altLang="en-US" sz="2000" dirty="0" err="1" smtClean="0"/>
                  <a:t>스미토모</a:t>
                </a:r>
                <a:r>
                  <a:rPr lang="en-US" altLang="ko-KR" sz="2000" dirty="0" smtClean="0"/>
                  <a:t>)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36" name="타원 53"/>
              <p:cNvSpPr/>
              <p:nvPr/>
            </p:nvSpPr>
            <p:spPr>
              <a:xfrm>
                <a:off x="5571035" y="3487656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37" name="TextBox 54"/>
              <p:cNvSpPr/>
              <p:nvPr/>
            </p:nvSpPr>
            <p:spPr>
              <a:xfrm>
                <a:off x="5534468" y="3439669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3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31" name="그룹 59"/>
            <p:cNvGrpSpPr/>
            <p:nvPr/>
          </p:nvGrpSpPr>
          <p:grpSpPr>
            <a:xfrm>
              <a:off x="6434353" y="3819375"/>
              <a:ext cx="3185603" cy="417832"/>
              <a:chOff x="5534468" y="3421947"/>
              <a:chExt cx="3185603" cy="417832"/>
            </a:xfrm>
          </p:grpSpPr>
          <p:sp>
            <p:nvSpPr>
              <p:cNvPr id="32" name="TextBox 60"/>
              <p:cNvSpPr/>
              <p:nvPr/>
            </p:nvSpPr>
            <p:spPr>
              <a:xfrm>
                <a:off x="5752645" y="3421947"/>
                <a:ext cx="2967426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 smtClean="0"/>
                  <a:t> 安田</a:t>
                </a:r>
                <a:r>
                  <a:rPr lang="en-US" altLang="ko-KR" sz="2000" dirty="0" smtClean="0"/>
                  <a:t>(</a:t>
                </a:r>
                <a:r>
                  <a:rPr lang="ko-KR" altLang="en-US" sz="2000" dirty="0" err="1" smtClean="0"/>
                  <a:t>야스다</a:t>
                </a:r>
                <a:r>
                  <a:rPr lang="en-US" altLang="ko-KR" sz="2000" dirty="0" smtClean="0"/>
                  <a:t>)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33" name="타원 61"/>
              <p:cNvSpPr/>
              <p:nvPr/>
            </p:nvSpPr>
            <p:spPr>
              <a:xfrm>
                <a:off x="5571035" y="3487656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34" name="TextBox 62"/>
              <p:cNvSpPr/>
              <p:nvPr/>
            </p:nvSpPr>
            <p:spPr>
              <a:xfrm>
                <a:off x="5534468" y="3439669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4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sp>
        <p:nvSpPr>
          <p:cNvPr id="49156" name="AutoShape 4" descr="미쓰이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158" name="AutoShape 6" descr="미쓰이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4310050" y="1357298"/>
            <a:ext cx="7358114" cy="1571636"/>
            <a:chOff x="4310050" y="1357298"/>
            <a:chExt cx="7358114" cy="1571636"/>
          </a:xfrm>
        </p:grpSpPr>
        <p:pic>
          <p:nvPicPr>
            <p:cNvPr id="49154" name="Picture 2" descr="https://encrypted-tbn3.gstatic.com/images?q=tbn:ANd9GcQLueRKZGEApqXmx0zxSDOCehsMVyAhGvPTmUc2c0h8hL29JG6thJukebQ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314" y="1357298"/>
              <a:ext cx="1643074" cy="1414869"/>
            </a:xfrm>
            <a:prstGeom prst="rect">
              <a:avLst/>
            </a:prstGeom>
            <a:noFill/>
          </p:spPr>
        </p:pic>
        <p:pic>
          <p:nvPicPr>
            <p:cNvPr id="49160" name="Picture 8" descr="http://static.c2w.com/uploads/question/image/01/45/71/15/N1457115/1353238144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050" y="1357298"/>
              <a:ext cx="1714512" cy="1571636"/>
            </a:xfrm>
            <a:prstGeom prst="rect">
              <a:avLst/>
            </a:prstGeom>
            <a:noFill/>
          </p:spPr>
        </p:pic>
        <p:pic>
          <p:nvPicPr>
            <p:cNvPr id="49162" name="Picture 10" descr="https://upload.wikimedia.org/wikipedia/commons/thumb/f/f6/Sumitomo_logo.jpg/200px-Sumitomo_logo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64" y="1357298"/>
              <a:ext cx="1785950" cy="1500198"/>
            </a:xfrm>
            <a:prstGeom prst="rect">
              <a:avLst/>
            </a:prstGeom>
            <a:noFill/>
          </p:spPr>
        </p:pic>
        <p:pic>
          <p:nvPicPr>
            <p:cNvPr id="49164" name="Picture 12" descr="https://media.rocketpunch.com/cache/a3/78/a37816925de0a3af1e1508ed1490a934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28" y="1357298"/>
              <a:ext cx="1571636" cy="1428760"/>
            </a:xfrm>
            <a:prstGeom prst="rect">
              <a:avLst/>
            </a:prstGeom>
            <a:noFill/>
          </p:spPr>
        </p:pic>
      </p:grpSp>
      <p:grpSp>
        <p:nvGrpSpPr>
          <p:cNvPr id="59" name="그룹 58"/>
          <p:cNvGrpSpPr/>
          <p:nvPr/>
        </p:nvGrpSpPr>
        <p:grpSpPr>
          <a:xfrm>
            <a:off x="4167174" y="3357562"/>
            <a:ext cx="4464478" cy="571504"/>
            <a:chOff x="4167174" y="3357562"/>
            <a:chExt cx="4464478" cy="571504"/>
          </a:xfrm>
        </p:grpSpPr>
        <p:sp>
          <p:nvSpPr>
            <p:cNvPr id="47" name="타원 69"/>
            <p:cNvSpPr/>
            <p:nvPr/>
          </p:nvSpPr>
          <p:spPr>
            <a:xfrm>
              <a:off x="4167174" y="3357562"/>
              <a:ext cx="428628" cy="50006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49" name="오른쪽 화살표 48"/>
            <p:cNvSpPr/>
            <p:nvPr/>
          </p:nvSpPr>
          <p:spPr>
            <a:xfrm>
              <a:off x="4238612" y="3429000"/>
              <a:ext cx="285752" cy="35719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6" name="그룹 71"/>
            <p:cNvGrpSpPr/>
            <p:nvPr/>
          </p:nvGrpSpPr>
          <p:grpSpPr>
            <a:xfrm>
              <a:off x="4952992" y="3357562"/>
              <a:ext cx="3678660" cy="571504"/>
              <a:chOff x="1086557" y="3147042"/>
              <a:chExt cx="3677059" cy="785912"/>
            </a:xfrm>
          </p:grpSpPr>
          <p:sp>
            <p:nvSpPr>
              <p:cNvPr id="57" name="직사각형 74"/>
              <p:cNvSpPr/>
              <p:nvPr/>
            </p:nvSpPr>
            <p:spPr>
              <a:xfrm>
                <a:off x="1086557" y="3147042"/>
                <a:ext cx="2356428" cy="785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58" name="TextBox 75"/>
              <p:cNvSpPr/>
              <p:nvPr/>
            </p:nvSpPr>
            <p:spPr>
              <a:xfrm>
                <a:off x="1162464" y="3218479"/>
                <a:ext cx="3601152" cy="550217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23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개의 재벌해체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</p:grpSp>
      <p:grpSp>
        <p:nvGrpSpPr>
          <p:cNvPr id="60" name="그룹 49"/>
          <p:cNvGrpSpPr/>
          <p:nvPr/>
        </p:nvGrpSpPr>
        <p:grpSpPr>
          <a:xfrm>
            <a:off x="595274" y="5286388"/>
            <a:ext cx="8715436" cy="785912"/>
            <a:chOff x="1086557" y="3147041"/>
            <a:chExt cx="8715436" cy="785912"/>
          </a:xfrm>
        </p:grpSpPr>
        <p:sp>
          <p:nvSpPr>
            <p:cNvPr id="61" name="직사각형 50"/>
            <p:cNvSpPr/>
            <p:nvPr/>
          </p:nvSpPr>
          <p:spPr>
            <a:xfrm>
              <a:off x="1144579" y="3198707"/>
              <a:ext cx="1227862" cy="3769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62" name="TextBox 51"/>
            <p:cNvSpPr/>
            <p:nvPr/>
          </p:nvSpPr>
          <p:spPr>
            <a:xfrm>
              <a:off x="1106673" y="3202115"/>
              <a:ext cx="1408644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/>
                  <a:ea typeface="THE정고딕140"/>
                  <a:sym typeface="THE정고딕140"/>
                </a:rPr>
                <a:t>노동개혁</a:t>
              </a:r>
              <a:endParaRPr lang="en-US" altLang="ko-KR" sz="2000" spc="-150" dirty="0">
                <a:solidFill>
                  <a:schemeClr val="bg1"/>
                </a:solidFill>
                <a:uFillTx/>
                <a:latin typeface="THE정고딕140"/>
                <a:ea typeface="THE정고딕140"/>
              </a:endParaRPr>
            </a:p>
          </p:txBody>
        </p:sp>
        <p:sp>
          <p:nvSpPr>
            <p:cNvPr id="63" name="직사각형 52"/>
            <p:cNvSpPr/>
            <p:nvPr/>
          </p:nvSpPr>
          <p:spPr>
            <a:xfrm>
              <a:off x="1086557" y="3147041"/>
              <a:ext cx="6215106" cy="78591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64" name="TextBox 53"/>
            <p:cNvSpPr/>
            <p:nvPr/>
          </p:nvSpPr>
          <p:spPr>
            <a:xfrm>
              <a:off x="1096575" y="3532842"/>
              <a:ext cx="8705418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rPr>
                <a:t>근대적 노동행정 체계가 도입되고 근대적 노사관계제도가 확립</a:t>
              </a:r>
              <a:endParaRPr lang="en-US" altLang="ko-KR" sz="2000" spc="-3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HE정고딕140"/>
                <a:ea typeface="THE정고딕140"/>
              </a:endParaRPr>
            </a:p>
          </p:txBody>
        </p:sp>
      </p:grpSp>
      <p:pic>
        <p:nvPicPr>
          <p:cNvPr id="65" name="Picture 4" descr="C:\Users\ko\Desktop\재벌해체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64" y="1071546"/>
            <a:ext cx="8858312" cy="5256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5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3"/>
          <p:cNvGrpSpPr/>
          <p:nvPr/>
        </p:nvGrpSpPr>
        <p:grpSpPr>
          <a:xfrm>
            <a:off x="0" y="-1"/>
            <a:ext cx="12192000" cy="962498"/>
            <a:chOff x="0" y="-1"/>
            <a:chExt cx="12192000" cy="962498"/>
          </a:xfrm>
        </p:grpSpPr>
        <p:sp>
          <p:nvSpPr>
            <p:cNvPr id="2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cxnSp>
          <p:nvCxnSpPr>
            <p:cNvPr id="3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6"/>
            <p:cNvSpPr/>
            <p:nvPr/>
          </p:nvSpPr>
          <p:spPr>
            <a:xfrm>
              <a:off x="970424" y="613684"/>
              <a:ext cx="829995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경제</a:t>
              </a:r>
            </a:p>
          </p:txBody>
        </p:sp>
        <p:sp>
          <p:nvSpPr>
            <p:cNvPr id="5" name="TextBox 7"/>
            <p:cNvSpPr/>
            <p:nvPr/>
          </p:nvSpPr>
          <p:spPr>
            <a:xfrm>
              <a:off x="168807" y="223269"/>
              <a:ext cx="1589408" cy="60529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</a:rPr>
                <a:t>1945~1960</a:t>
              </a:r>
              <a:r>
                <a:rPr lang="ko-KR" altLang="en-US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년대</a:t>
              </a:r>
            </a:p>
          </p:txBody>
        </p:sp>
        <p:sp>
          <p:nvSpPr>
            <p:cNvPr id="6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7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</p:grpSp>
      <p:grpSp>
        <p:nvGrpSpPr>
          <p:cNvPr id="19" name="그룹 44"/>
          <p:cNvGrpSpPr/>
          <p:nvPr/>
        </p:nvGrpSpPr>
        <p:grpSpPr>
          <a:xfrm>
            <a:off x="595274" y="1714488"/>
            <a:ext cx="10858576" cy="2357454"/>
            <a:chOff x="959540" y="1809199"/>
            <a:chExt cx="10858576" cy="2357454"/>
          </a:xfrm>
        </p:grpSpPr>
        <p:grpSp>
          <p:nvGrpSpPr>
            <p:cNvPr id="20" name="그룹 27"/>
            <p:cNvGrpSpPr/>
            <p:nvPr/>
          </p:nvGrpSpPr>
          <p:grpSpPr>
            <a:xfrm>
              <a:off x="959540" y="1836796"/>
              <a:ext cx="4643470" cy="401031"/>
              <a:chOff x="4062114" y="3905191"/>
              <a:chExt cx="4643470" cy="401031"/>
            </a:xfrm>
          </p:grpSpPr>
          <p:sp>
            <p:nvSpPr>
              <p:cNvPr id="33" name="직사각형 26"/>
              <p:cNvSpPr/>
              <p:nvPr/>
            </p:nvSpPr>
            <p:spPr>
              <a:xfrm>
                <a:off x="4126509" y="3905191"/>
                <a:ext cx="2864563" cy="4010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uFillTx/>
                  </a:rPr>
                  <a:t>기생충 </a:t>
                </a:r>
                <a:r>
                  <a:rPr lang="ko-KR" altLang="en-US" smtClean="0">
                    <a:uFillTx/>
                  </a:rPr>
                  <a:t>지주의 </a:t>
                </a:r>
                <a:r>
                  <a:rPr lang="ko-KR" altLang="en-US" smtClean="0"/>
                  <a:t>토지 몰수</a:t>
                </a:r>
                <a:endParaRPr lang="ko-KR" altLang="en-US">
                  <a:uFillTx/>
                </a:endParaRPr>
              </a:p>
            </p:txBody>
          </p:sp>
          <p:sp>
            <p:nvSpPr>
              <p:cNvPr id="34" name="TextBox 27"/>
              <p:cNvSpPr/>
              <p:nvPr/>
            </p:nvSpPr>
            <p:spPr>
              <a:xfrm>
                <a:off x="4062114" y="3930694"/>
                <a:ext cx="4643470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21" name="직사각형 17"/>
            <p:cNvSpPr/>
            <p:nvPr/>
          </p:nvSpPr>
          <p:spPr>
            <a:xfrm>
              <a:off x="983344" y="1809199"/>
              <a:ext cx="10763334" cy="235745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22" name="그룹 31"/>
            <p:cNvGrpSpPr/>
            <p:nvPr/>
          </p:nvGrpSpPr>
          <p:grpSpPr>
            <a:xfrm>
              <a:off x="1185225" y="2284015"/>
              <a:ext cx="9918511" cy="430722"/>
              <a:chOff x="1179710" y="2405284"/>
              <a:chExt cx="9918511" cy="430722"/>
            </a:xfrm>
          </p:grpSpPr>
          <p:sp>
            <p:nvSpPr>
              <p:cNvPr id="30" name="TextBox 23"/>
              <p:cNvSpPr/>
              <p:nvPr/>
            </p:nvSpPr>
            <p:spPr>
              <a:xfrm>
                <a:off x="1405835" y="2405284"/>
                <a:ext cx="9692386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농지개혁을 통해 모든 부재지주의 땅은 몰수되었고 </a:t>
                </a:r>
                <a:r>
                  <a:rPr lang="ko-KR" altLang="en-US" sz="2000" spc="-15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재촌지우의</a:t>
                </a:r>
                <a:r>
                  <a:rPr lang="ko-KR" altLang="en-US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 토지소유도 엄격히 제한함</a:t>
                </a:r>
                <a:r>
                  <a:rPr lang="en-US" altLang="ko-KR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.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31" name="타원 24"/>
              <p:cNvSpPr/>
              <p:nvPr/>
            </p:nvSpPr>
            <p:spPr>
              <a:xfrm>
                <a:off x="1183945" y="2485318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32" name="TextBox 25"/>
              <p:cNvSpPr/>
              <p:nvPr/>
            </p:nvSpPr>
            <p:spPr>
              <a:xfrm>
                <a:off x="1179710" y="2435896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23" name="그룹 35"/>
            <p:cNvGrpSpPr/>
            <p:nvPr/>
          </p:nvGrpSpPr>
          <p:grpSpPr>
            <a:xfrm>
              <a:off x="1161535" y="2965232"/>
              <a:ext cx="10656581" cy="417719"/>
              <a:chOff x="1149047" y="2798165"/>
              <a:chExt cx="10656581" cy="417719"/>
            </a:xfrm>
          </p:grpSpPr>
          <p:sp>
            <p:nvSpPr>
              <p:cNvPr id="27" name="TextBox 20"/>
              <p:cNvSpPr/>
              <p:nvPr/>
            </p:nvSpPr>
            <p:spPr>
              <a:xfrm>
                <a:off x="1393490" y="2798165"/>
                <a:ext cx="10412138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농민에 대한 토지양도는 유상 이었지만 가격이 낮게 책정되어 실질적으로는 무상양도에 가까웠음</a:t>
                </a:r>
                <a:r>
                  <a:rPr lang="en-US" altLang="ko-KR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.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28" name="타원 21"/>
              <p:cNvSpPr/>
              <p:nvPr/>
            </p:nvSpPr>
            <p:spPr>
              <a:xfrm>
                <a:off x="1185616" y="2876640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29" name="TextBox 22"/>
              <p:cNvSpPr/>
              <p:nvPr/>
            </p:nvSpPr>
            <p:spPr>
              <a:xfrm>
                <a:off x="1149047" y="2815774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2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sp>
          <p:nvSpPr>
            <p:cNvPr id="24" name="TextBox 31"/>
            <p:cNvSpPr/>
            <p:nvPr/>
          </p:nvSpPr>
          <p:spPr>
            <a:xfrm>
              <a:off x="1396704" y="3668423"/>
              <a:ext cx="10135660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  <a:sym typeface="THE정고딕140"/>
                </a:rPr>
                <a:t>전농지면적 에서 자작농이 차지하는 비율이 크게 늘어남</a:t>
              </a:r>
              <a:endParaRPr lang="en-US" altLang="ko-KR" sz="2000" spc="-3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HE정고딕140"/>
                <a:ea typeface="THE정고딕140"/>
              </a:endParaRPr>
            </a:p>
          </p:txBody>
        </p:sp>
        <p:sp>
          <p:nvSpPr>
            <p:cNvPr id="25" name="타원 32"/>
            <p:cNvSpPr/>
            <p:nvPr/>
          </p:nvSpPr>
          <p:spPr>
            <a:xfrm>
              <a:off x="1185743" y="3718698"/>
              <a:ext cx="268692" cy="2686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26" name="TextBox 33"/>
            <p:cNvSpPr/>
            <p:nvPr/>
          </p:nvSpPr>
          <p:spPr>
            <a:xfrm>
              <a:off x="1149174" y="3670711"/>
              <a:ext cx="1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uFillTx/>
                  <a:latin typeface="THE정고딕140"/>
                  <a:ea typeface="THE정고딕140"/>
                </a:rPr>
                <a:t>3</a:t>
              </a:r>
              <a:endParaRPr lang="ko-KR" altLang="en-US" sz="2000">
                <a:solidFill>
                  <a:schemeClr val="bg1"/>
                </a:solidFill>
                <a:uFillTx/>
                <a:latin typeface="THE정고딕140"/>
                <a:ea typeface="THE정고딕140"/>
                <a:sym typeface="THE정고딕140"/>
              </a:endParaRPr>
            </a:p>
          </p:txBody>
        </p:sp>
      </p:grpSp>
      <p:sp>
        <p:nvSpPr>
          <p:cNvPr id="35" name="TextBox 10"/>
          <p:cNvSpPr/>
          <p:nvPr/>
        </p:nvSpPr>
        <p:spPr>
          <a:xfrm>
            <a:off x="309523" y="1285860"/>
            <a:ext cx="2357453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uFillTx/>
                <a:latin typeface="THE정고딕150"/>
                <a:ea typeface="THE정고딕150"/>
                <a:sym typeface="THE정고딕150"/>
              </a:rPr>
              <a:t>농지개혁</a:t>
            </a:r>
            <a:endParaRPr lang="ko-KR" altLang="en-US" sz="2600" spc="-150" dirty="0">
              <a:uFillTx/>
              <a:latin typeface="THE정고딕150"/>
              <a:ea typeface="THE정고딕150"/>
              <a:sym typeface="THE정고딕150"/>
            </a:endParaRPr>
          </a:p>
        </p:txBody>
      </p:sp>
      <p:sp>
        <p:nvSpPr>
          <p:cNvPr id="37" name="타원 69"/>
          <p:cNvSpPr/>
          <p:nvPr/>
        </p:nvSpPr>
        <p:spPr>
          <a:xfrm>
            <a:off x="2589485" y="4408565"/>
            <a:ext cx="419724" cy="4197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38" name="아래쪽 화살표 70"/>
          <p:cNvSpPr/>
          <p:nvPr/>
        </p:nvSpPr>
        <p:spPr>
          <a:xfrm>
            <a:off x="2666976" y="4500570"/>
            <a:ext cx="275253" cy="27525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uFillTx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595274" y="5286388"/>
            <a:ext cx="4857785" cy="785912"/>
            <a:chOff x="1057494" y="3147041"/>
            <a:chExt cx="4857785" cy="785912"/>
          </a:xfrm>
        </p:grpSpPr>
        <p:sp>
          <p:nvSpPr>
            <p:cNvPr id="50" name="직사각형 33"/>
            <p:cNvSpPr/>
            <p:nvPr/>
          </p:nvSpPr>
          <p:spPr>
            <a:xfrm>
              <a:off x="1144579" y="3198706"/>
              <a:ext cx="553849" cy="3035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51" name="TextBox 34"/>
            <p:cNvSpPr/>
            <p:nvPr/>
          </p:nvSpPr>
          <p:spPr>
            <a:xfrm>
              <a:off x="1057494" y="3205096"/>
              <a:ext cx="673420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latin typeface="THE정고딕140"/>
                  <a:ea typeface="THE정고딕140"/>
                  <a:sym typeface="THE정고딕140"/>
                </a:rPr>
                <a:t>결과</a:t>
              </a:r>
              <a:endParaRPr lang="en-US" altLang="ko-KR" sz="2000" spc="-150" dirty="0">
                <a:solidFill>
                  <a:schemeClr val="bg1"/>
                </a:solidFill>
                <a:uFillTx/>
                <a:latin typeface="THE정고딕140"/>
                <a:ea typeface="THE정고딕140"/>
              </a:endParaRPr>
            </a:p>
          </p:txBody>
        </p:sp>
        <p:sp>
          <p:nvSpPr>
            <p:cNvPr id="52" name="직사각형 35"/>
            <p:cNvSpPr/>
            <p:nvPr/>
          </p:nvSpPr>
          <p:spPr>
            <a:xfrm>
              <a:off x="1086557" y="3147041"/>
              <a:ext cx="4542970" cy="78591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53" name="TextBox 36"/>
            <p:cNvSpPr/>
            <p:nvPr/>
          </p:nvSpPr>
          <p:spPr>
            <a:xfrm>
              <a:off x="1096575" y="3532842"/>
              <a:ext cx="4818704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rPr>
                <a:t>농업 생산력 향상과 농업경영 근대화에 기여함</a:t>
              </a:r>
              <a:endParaRPr lang="en-US" altLang="ko-KR" sz="2000" spc="-3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HE정고딕140"/>
                <a:ea typeface="THE정고딕14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5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2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cxnSp>
          <p:nvCxnSpPr>
            <p:cNvPr id="3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6"/>
            <p:cNvSpPr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사회</a:t>
              </a:r>
            </a:p>
          </p:txBody>
        </p:sp>
        <p:sp>
          <p:nvSpPr>
            <p:cNvPr id="5" name="TextBox 7"/>
            <p:cNvSpPr/>
            <p:nvPr/>
          </p:nvSpPr>
          <p:spPr>
            <a:xfrm>
              <a:off x="168807" y="223269"/>
              <a:ext cx="1589408" cy="60529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</a:rPr>
                <a:t>1945~1960</a:t>
              </a:r>
              <a:r>
                <a:rPr lang="ko-KR" altLang="en-US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년대</a:t>
              </a:r>
            </a:p>
          </p:txBody>
        </p:sp>
        <p:sp>
          <p:nvSpPr>
            <p:cNvPr id="6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7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</p:grpSp>
      <p:sp>
        <p:nvSpPr>
          <p:cNvPr id="10" name="TextBox 11"/>
          <p:cNvSpPr/>
          <p:nvPr/>
        </p:nvSpPr>
        <p:spPr>
          <a:xfrm>
            <a:off x="809588" y="1285860"/>
            <a:ext cx="566750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ko-KR" altLang="en-US" sz="2600" spc="-150" dirty="0">
                <a:uFillTx/>
                <a:latin typeface="THE정고딕140"/>
                <a:ea typeface="THE정고딕140"/>
                <a:sym typeface="THE정고딕140"/>
              </a:rPr>
              <a:t>이에</a:t>
            </a:r>
            <a:r>
              <a:rPr lang="en-US" altLang="ko-KR" sz="2600" spc="-150" dirty="0">
                <a:uFillTx/>
                <a:latin typeface="THE정고딕140"/>
                <a:ea typeface="THE정고딕140"/>
              </a:rPr>
              <a:t>(</a:t>
            </a:r>
            <a:r>
              <a:rPr lang="ko-KR" altLang="en-US" sz="2600" spc="-150" dirty="0">
                <a:uFillTx/>
                <a:latin typeface="THE정고딕140"/>
                <a:ea typeface="THE정고딕140"/>
                <a:sym typeface="THE정고딕140"/>
              </a:rPr>
              <a:t>家</a:t>
            </a:r>
            <a:r>
              <a:rPr lang="en-US" altLang="ko-KR" sz="2600" spc="-150" dirty="0">
                <a:uFillTx/>
                <a:latin typeface="THE정고딕140"/>
                <a:ea typeface="THE정고딕140"/>
              </a:rPr>
              <a:t>)</a:t>
            </a:r>
            <a:r>
              <a:rPr lang="ko-KR" altLang="en-US" sz="2600" spc="-150" dirty="0">
                <a:uFillTx/>
                <a:latin typeface="THE정고딕140"/>
                <a:ea typeface="THE정고딕140"/>
                <a:sym typeface="THE정고딕140"/>
              </a:rPr>
              <a:t>제도 폐지</a:t>
            </a:r>
          </a:p>
        </p:txBody>
      </p:sp>
      <p:sp>
        <p:nvSpPr>
          <p:cNvPr id="14" name="TextBox 15"/>
          <p:cNvSpPr/>
          <p:nvPr/>
        </p:nvSpPr>
        <p:spPr>
          <a:xfrm>
            <a:off x="309522" y="3929066"/>
            <a:ext cx="566750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ko-KR" altLang="en-US" sz="2600" spc="-150" dirty="0">
                <a:uFillTx/>
                <a:latin typeface="THE정고딕140"/>
                <a:ea typeface="THE정고딕140"/>
                <a:sym typeface="THE정고딕140"/>
              </a:rPr>
              <a:t>여성에게 참정권이 </a:t>
            </a:r>
            <a:r>
              <a:rPr lang="ko-KR" altLang="en-US" sz="2600" spc="-150" dirty="0" smtClean="0">
                <a:uFillTx/>
                <a:latin typeface="THE정고딕140"/>
                <a:ea typeface="THE정고딕140"/>
                <a:sym typeface="THE정고딕140"/>
              </a:rPr>
              <a:t>부여</a:t>
            </a:r>
            <a:endParaRPr lang="ko-KR" altLang="en-US" sz="2600" spc="-150" dirty="0">
              <a:uFillTx/>
              <a:latin typeface="THE정고딕140"/>
              <a:ea typeface="THE정고딕140"/>
              <a:sym typeface="THE정고딕140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80960" y="1714488"/>
            <a:ext cx="3357586" cy="1500198"/>
            <a:chOff x="964951" y="4029125"/>
            <a:chExt cx="3357586" cy="1500198"/>
          </a:xfrm>
        </p:grpSpPr>
        <p:grpSp>
          <p:nvGrpSpPr>
            <p:cNvPr id="24" name="그룹 64"/>
            <p:cNvGrpSpPr/>
            <p:nvPr/>
          </p:nvGrpSpPr>
          <p:grpSpPr>
            <a:xfrm>
              <a:off x="970424" y="4078956"/>
              <a:ext cx="870824" cy="377841"/>
              <a:chOff x="4078513" y="3914545"/>
              <a:chExt cx="870824" cy="377841"/>
            </a:xfrm>
          </p:grpSpPr>
          <p:sp>
            <p:nvSpPr>
              <p:cNvPr id="29" name="직사각형 74"/>
              <p:cNvSpPr/>
              <p:nvPr/>
            </p:nvSpPr>
            <p:spPr>
              <a:xfrm>
                <a:off x="4136535" y="3914545"/>
                <a:ext cx="783774" cy="3356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30" name="TextBox 75"/>
              <p:cNvSpPr/>
              <p:nvPr/>
            </p:nvSpPr>
            <p:spPr>
              <a:xfrm>
                <a:off x="4078513" y="3943573"/>
                <a:ext cx="870824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채용</a:t>
                </a: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25" name="직사각형 65"/>
            <p:cNvSpPr/>
            <p:nvPr/>
          </p:nvSpPr>
          <p:spPr>
            <a:xfrm>
              <a:off x="964951" y="4029125"/>
              <a:ext cx="3286148" cy="15001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26" name="그룹 66"/>
            <p:cNvGrpSpPr/>
            <p:nvPr/>
          </p:nvGrpSpPr>
          <p:grpSpPr>
            <a:xfrm>
              <a:off x="1107827" y="4457753"/>
              <a:ext cx="3214710" cy="1015663"/>
              <a:chOff x="1107827" y="2346216"/>
              <a:chExt cx="3214710" cy="1015663"/>
            </a:xfrm>
          </p:grpSpPr>
          <p:sp>
            <p:nvSpPr>
              <p:cNvPr id="27" name="TextBox 71"/>
              <p:cNvSpPr/>
              <p:nvPr/>
            </p:nvSpPr>
            <p:spPr>
              <a:xfrm>
                <a:off x="1107827" y="2346216"/>
                <a:ext cx="3214710" cy="101566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에도시대에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 발달한 무사계급의 가부장적인 가족제도를 기반하여 </a:t>
                </a:r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메이지민법에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 의한 채용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28" name="TextBox 73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sp>
        <p:nvSpPr>
          <p:cNvPr id="41" name="타원 69"/>
          <p:cNvSpPr/>
          <p:nvPr/>
        </p:nvSpPr>
        <p:spPr>
          <a:xfrm>
            <a:off x="3809984" y="2143116"/>
            <a:ext cx="428628" cy="5000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2" name="오른쪽 화살표 41"/>
          <p:cNvSpPr/>
          <p:nvPr/>
        </p:nvSpPr>
        <p:spPr>
          <a:xfrm>
            <a:off x="3881422" y="2214554"/>
            <a:ext cx="285752" cy="35719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69"/>
          <p:cNvSpPr/>
          <p:nvPr/>
        </p:nvSpPr>
        <p:spPr>
          <a:xfrm>
            <a:off x="7810512" y="2143116"/>
            <a:ext cx="428628" cy="5000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5" name="오른쪽 화살표 44"/>
          <p:cNvSpPr/>
          <p:nvPr/>
        </p:nvSpPr>
        <p:spPr>
          <a:xfrm>
            <a:off x="7881950" y="2214554"/>
            <a:ext cx="285752" cy="35719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4381488" y="1714488"/>
            <a:ext cx="3357586" cy="1500198"/>
            <a:chOff x="964951" y="4029125"/>
            <a:chExt cx="3357586" cy="1500198"/>
          </a:xfrm>
        </p:grpSpPr>
        <p:grpSp>
          <p:nvGrpSpPr>
            <p:cNvPr id="56" name="그룹 64"/>
            <p:cNvGrpSpPr/>
            <p:nvPr/>
          </p:nvGrpSpPr>
          <p:grpSpPr>
            <a:xfrm>
              <a:off x="970424" y="4078956"/>
              <a:ext cx="870824" cy="377841"/>
              <a:chOff x="4078513" y="3914545"/>
              <a:chExt cx="870824" cy="377841"/>
            </a:xfrm>
          </p:grpSpPr>
          <p:sp>
            <p:nvSpPr>
              <p:cNvPr id="61" name="직사각형 74"/>
              <p:cNvSpPr/>
              <p:nvPr/>
            </p:nvSpPr>
            <p:spPr>
              <a:xfrm>
                <a:off x="4136535" y="3914545"/>
                <a:ext cx="783774" cy="3356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62" name="TextBox 75"/>
              <p:cNvSpPr/>
              <p:nvPr/>
            </p:nvSpPr>
            <p:spPr>
              <a:xfrm>
                <a:off x="4078513" y="3943573"/>
                <a:ext cx="870824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폐지</a:t>
                </a: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57" name="직사각형 65"/>
            <p:cNvSpPr/>
            <p:nvPr/>
          </p:nvSpPr>
          <p:spPr>
            <a:xfrm>
              <a:off x="964951" y="4029125"/>
              <a:ext cx="3286148" cy="15001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58" name="그룹 66"/>
            <p:cNvGrpSpPr/>
            <p:nvPr/>
          </p:nvGrpSpPr>
          <p:grpSpPr>
            <a:xfrm>
              <a:off x="1107827" y="4457753"/>
              <a:ext cx="3214710" cy="1015663"/>
              <a:chOff x="1107827" y="2346216"/>
              <a:chExt cx="3214710" cy="1015663"/>
            </a:xfrm>
          </p:grpSpPr>
          <p:sp>
            <p:nvSpPr>
              <p:cNvPr id="59" name="TextBox 71"/>
              <p:cNvSpPr/>
              <p:nvPr/>
            </p:nvSpPr>
            <p:spPr>
              <a:xfrm>
                <a:off x="1107827" y="2346216"/>
                <a:ext cx="3214710" cy="101566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이에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(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家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)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를  통괄하는 호주의 권한에 의해 친족의 권리가 희생될 측면이 있기 때문에 폐지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60" name="TextBox 73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grpSp>
        <p:nvGrpSpPr>
          <p:cNvPr id="63" name="그룹 62"/>
          <p:cNvGrpSpPr/>
          <p:nvPr/>
        </p:nvGrpSpPr>
        <p:grpSpPr>
          <a:xfrm>
            <a:off x="8382016" y="1714488"/>
            <a:ext cx="3286148" cy="1500198"/>
            <a:chOff x="964951" y="4029125"/>
            <a:chExt cx="3286148" cy="1500198"/>
          </a:xfrm>
        </p:grpSpPr>
        <p:grpSp>
          <p:nvGrpSpPr>
            <p:cNvPr id="64" name="그룹 64"/>
            <p:cNvGrpSpPr/>
            <p:nvPr/>
          </p:nvGrpSpPr>
          <p:grpSpPr>
            <a:xfrm>
              <a:off x="970424" y="4078956"/>
              <a:ext cx="870824" cy="377841"/>
              <a:chOff x="4078513" y="3914545"/>
              <a:chExt cx="870824" cy="377841"/>
            </a:xfrm>
          </p:grpSpPr>
          <p:sp>
            <p:nvSpPr>
              <p:cNvPr id="69" name="직사각형 74"/>
              <p:cNvSpPr/>
              <p:nvPr/>
            </p:nvSpPr>
            <p:spPr>
              <a:xfrm>
                <a:off x="4136535" y="3914545"/>
                <a:ext cx="783774" cy="3356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70" name="TextBox 75"/>
              <p:cNvSpPr/>
              <p:nvPr/>
            </p:nvSpPr>
            <p:spPr>
              <a:xfrm>
                <a:off x="4078513" y="3943573"/>
                <a:ext cx="870824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결과</a:t>
                </a: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65" name="직사각형 65"/>
            <p:cNvSpPr/>
            <p:nvPr/>
          </p:nvSpPr>
          <p:spPr>
            <a:xfrm>
              <a:off x="964951" y="4029125"/>
              <a:ext cx="3286148" cy="15001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66" name="그룹 66"/>
            <p:cNvGrpSpPr/>
            <p:nvPr/>
          </p:nvGrpSpPr>
          <p:grpSpPr>
            <a:xfrm>
              <a:off x="1036389" y="4457753"/>
              <a:ext cx="3214710" cy="1015663"/>
              <a:chOff x="1036389" y="2346216"/>
              <a:chExt cx="3214710" cy="1015663"/>
            </a:xfrm>
          </p:grpSpPr>
          <p:sp>
            <p:nvSpPr>
              <p:cNvPr id="67" name="TextBox 71"/>
              <p:cNvSpPr/>
              <p:nvPr/>
            </p:nvSpPr>
            <p:spPr>
              <a:xfrm>
                <a:off x="1036389" y="2346216"/>
                <a:ext cx="3214710" cy="101566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가족생활에서 개인의 존엄과 호주 중심에서 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“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부부중심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”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의 가족 단위가 형성되었다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.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68" name="TextBox 73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grpSp>
        <p:nvGrpSpPr>
          <p:cNvPr id="72" name="그룹 71"/>
          <p:cNvGrpSpPr/>
          <p:nvPr/>
        </p:nvGrpSpPr>
        <p:grpSpPr>
          <a:xfrm>
            <a:off x="380960" y="4714884"/>
            <a:ext cx="2357454" cy="1143008"/>
            <a:chOff x="1057494" y="3147041"/>
            <a:chExt cx="2357454" cy="1143008"/>
          </a:xfrm>
        </p:grpSpPr>
        <p:sp>
          <p:nvSpPr>
            <p:cNvPr id="73" name="직사각형 33"/>
            <p:cNvSpPr/>
            <p:nvPr/>
          </p:nvSpPr>
          <p:spPr>
            <a:xfrm>
              <a:off x="1144579" y="3198706"/>
              <a:ext cx="698733" cy="3055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74" name="TextBox 34"/>
            <p:cNvSpPr/>
            <p:nvPr/>
          </p:nvSpPr>
          <p:spPr>
            <a:xfrm>
              <a:off x="1057494" y="3205096"/>
              <a:ext cx="928694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rPr>
                <a:t>평등</a:t>
              </a:r>
              <a:endParaRPr lang="en-US" altLang="ko-KR" sz="2000" spc="-150" dirty="0">
                <a:solidFill>
                  <a:schemeClr val="bg1"/>
                </a:solidFill>
                <a:uFillTx/>
                <a:latin typeface="THE정고딕140"/>
                <a:ea typeface="THE정고딕140"/>
              </a:endParaRPr>
            </a:p>
          </p:txBody>
        </p:sp>
        <p:sp>
          <p:nvSpPr>
            <p:cNvPr id="75" name="직사각형 35"/>
            <p:cNvSpPr/>
            <p:nvPr/>
          </p:nvSpPr>
          <p:spPr>
            <a:xfrm>
              <a:off x="1086557" y="3147041"/>
              <a:ext cx="2328391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76" name="TextBox 36"/>
            <p:cNvSpPr/>
            <p:nvPr/>
          </p:nvSpPr>
          <p:spPr>
            <a:xfrm>
              <a:off x="1096575" y="3532842"/>
              <a:ext cx="2318373" cy="70788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</a:rPr>
                <a:t>참정권이 부여되고 법 앞의 평등이 보장됨</a:t>
              </a:r>
              <a:endParaRPr lang="en-US" altLang="ko-KR" sz="2000" spc="-3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HE정고딕140"/>
                <a:ea typeface="THE정고딕140"/>
              </a:endParaRPr>
            </a:p>
          </p:txBody>
        </p:sp>
      </p:grpSp>
      <p:sp>
        <p:nvSpPr>
          <p:cNvPr id="77" name="TextBox 15"/>
          <p:cNvSpPr/>
          <p:nvPr/>
        </p:nvSpPr>
        <p:spPr>
          <a:xfrm>
            <a:off x="5453058" y="3929066"/>
            <a:ext cx="566750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ko-KR" altLang="en-US" sz="2600" spc="-150" dirty="0" smtClean="0">
                <a:latin typeface="THE정고딕140"/>
                <a:ea typeface="THE정고딕140"/>
                <a:sym typeface="THE정고딕140"/>
              </a:rPr>
              <a:t>교육 개편</a:t>
            </a:r>
            <a:endParaRPr lang="ko-KR" altLang="en-US" sz="2600" spc="-150" dirty="0">
              <a:uFillTx/>
              <a:latin typeface="THE정고딕140"/>
              <a:ea typeface="THE정고딕140"/>
              <a:sym typeface="THE정고딕140"/>
            </a:endParaRPr>
          </a:p>
        </p:txBody>
      </p:sp>
      <p:grpSp>
        <p:nvGrpSpPr>
          <p:cNvPr id="78" name="그룹 1"/>
          <p:cNvGrpSpPr/>
          <p:nvPr/>
        </p:nvGrpSpPr>
        <p:grpSpPr>
          <a:xfrm>
            <a:off x="4310187" y="4429132"/>
            <a:ext cx="3852546" cy="2208084"/>
            <a:chOff x="6313750" y="2267822"/>
            <a:chExt cx="3643337" cy="2208084"/>
          </a:xfrm>
        </p:grpSpPr>
        <p:sp>
          <p:nvSpPr>
            <p:cNvPr id="79" name="직사각형 43"/>
            <p:cNvSpPr/>
            <p:nvPr/>
          </p:nvSpPr>
          <p:spPr>
            <a:xfrm>
              <a:off x="6400835" y="2319486"/>
              <a:ext cx="655930" cy="3055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uFillTx/>
                </a:rPr>
                <a:t>교육</a:t>
              </a:r>
              <a:endParaRPr lang="ko-KR" altLang="en-US" dirty="0">
                <a:uFillTx/>
              </a:endParaRPr>
            </a:p>
          </p:txBody>
        </p:sp>
        <p:sp>
          <p:nvSpPr>
            <p:cNvPr id="80" name="TextBox 44"/>
            <p:cNvSpPr/>
            <p:nvPr/>
          </p:nvSpPr>
          <p:spPr>
            <a:xfrm>
              <a:off x="6313750" y="2325876"/>
              <a:ext cx="2428892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endParaRPr lang="en-US" altLang="ko-KR" sz="2000" spc="-150" dirty="0">
                <a:solidFill>
                  <a:schemeClr val="bg1"/>
                </a:solidFill>
                <a:uFillTx/>
                <a:latin typeface="THE정고딕140"/>
                <a:ea typeface="THE정고딕140"/>
              </a:endParaRPr>
            </a:p>
          </p:txBody>
        </p:sp>
        <p:sp>
          <p:nvSpPr>
            <p:cNvPr id="81" name="직사각형 45"/>
            <p:cNvSpPr/>
            <p:nvPr/>
          </p:nvSpPr>
          <p:spPr>
            <a:xfrm>
              <a:off x="6342814" y="2267822"/>
              <a:ext cx="3213751" cy="200026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82" name="그룹 55"/>
            <p:cNvGrpSpPr/>
            <p:nvPr/>
          </p:nvGrpSpPr>
          <p:grpSpPr>
            <a:xfrm>
              <a:off x="6477893" y="2697164"/>
              <a:ext cx="3479194" cy="417832"/>
              <a:chOff x="5576137" y="2697164"/>
              <a:chExt cx="3479194" cy="417832"/>
            </a:xfrm>
          </p:grpSpPr>
          <p:sp>
            <p:nvSpPr>
              <p:cNvPr id="92" name="TextBox 46"/>
              <p:cNvSpPr/>
              <p:nvPr/>
            </p:nvSpPr>
            <p:spPr>
              <a:xfrm>
                <a:off x="5757744" y="2697164"/>
                <a:ext cx="3297587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교육칙어 폐지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93" name="타원 47"/>
              <p:cNvSpPr/>
              <p:nvPr/>
            </p:nvSpPr>
            <p:spPr>
              <a:xfrm>
                <a:off x="5576137" y="2762873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94" name="TextBox 48"/>
              <p:cNvSpPr/>
              <p:nvPr/>
            </p:nvSpPr>
            <p:spPr>
              <a:xfrm>
                <a:off x="5583110" y="2714886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83" name="그룹 57"/>
            <p:cNvGrpSpPr/>
            <p:nvPr/>
          </p:nvGrpSpPr>
          <p:grpSpPr>
            <a:xfrm>
              <a:off x="6434351" y="3071234"/>
              <a:ext cx="3257331" cy="707886"/>
              <a:chOff x="5539568" y="3052367"/>
              <a:chExt cx="3257331" cy="707886"/>
            </a:xfrm>
          </p:grpSpPr>
          <p:grpSp>
            <p:nvGrpSpPr>
              <p:cNvPr id="88" name="그룹 56"/>
              <p:cNvGrpSpPr/>
              <p:nvPr/>
            </p:nvGrpSpPr>
            <p:grpSpPr>
              <a:xfrm>
                <a:off x="5576137" y="3052367"/>
                <a:ext cx="3220762" cy="707886"/>
                <a:chOff x="5576137" y="3052367"/>
                <a:chExt cx="3220762" cy="707886"/>
              </a:xfrm>
            </p:grpSpPr>
            <p:sp>
              <p:nvSpPr>
                <p:cNvPr id="90" name="TextBox 49"/>
                <p:cNvSpPr/>
                <p:nvPr/>
              </p:nvSpPr>
              <p:spPr>
                <a:xfrm>
                  <a:off x="5757745" y="3052367"/>
                  <a:ext cx="3039154" cy="707886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THE정고딕140"/>
                      <a:ea typeface="THE정고딕140"/>
                    </a:rPr>
                    <a:t>중앙집권적 교육행정 </a:t>
                  </a:r>
                  <a:r>
                    <a:rPr lang="ko-KR" altLang="en-US" sz="2000" spc="-3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THE정고딕140"/>
                      <a:ea typeface="THE정고딕140"/>
                    </a:rPr>
                    <a:t>에서</a:t>
                  </a:r>
                  <a:r>
                    <a:rPr lang="ko-KR" altLang="en-US" sz="2000" spc="-3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/>
                      <a:ea typeface="THE정고딕140"/>
                    </a:rPr>
                    <a:t>지방분권적인</a:t>
                  </a:r>
                  <a:r>
                    <a:rPr lang="ko-KR" altLang="en-US" sz="2000" spc="-3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E정고딕140"/>
                      <a:ea typeface="THE정고딕140"/>
                    </a:rPr>
                    <a:t> 교육행정으로 바뀜</a:t>
                  </a:r>
                  <a:endParaRPr lang="en-US" altLang="ko-KR" sz="2000" spc="-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endParaRPr>
                </a:p>
              </p:txBody>
            </p:sp>
            <p:sp>
              <p:nvSpPr>
                <p:cNvPr id="91" name="타원 50"/>
                <p:cNvSpPr/>
                <p:nvPr/>
              </p:nvSpPr>
              <p:spPr>
                <a:xfrm>
                  <a:off x="5576137" y="3118076"/>
                  <a:ext cx="268692" cy="26869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uFillTx/>
                  </a:endParaRPr>
                </a:p>
              </p:txBody>
            </p:sp>
          </p:grpSp>
          <p:sp>
            <p:nvSpPr>
              <p:cNvPr id="89" name="TextBox 51"/>
              <p:cNvSpPr/>
              <p:nvPr/>
            </p:nvSpPr>
            <p:spPr>
              <a:xfrm>
                <a:off x="5539568" y="3070089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2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  <p:grpSp>
          <p:nvGrpSpPr>
            <p:cNvPr id="84" name="그룹 58"/>
            <p:cNvGrpSpPr/>
            <p:nvPr/>
          </p:nvGrpSpPr>
          <p:grpSpPr>
            <a:xfrm>
              <a:off x="6433366" y="3768020"/>
              <a:ext cx="3451300" cy="707886"/>
              <a:chOff x="5533481" y="3744663"/>
              <a:chExt cx="3451300" cy="707886"/>
            </a:xfrm>
          </p:grpSpPr>
          <p:sp>
            <p:nvSpPr>
              <p:cNvPr id="85" name="TextBox 52"/>
              <p:cNvSpPr/>
              <p:nvPr/>
            </p:nvSpPr>
            <p:spPr>
              <a:xfrm>
                <a:off x="5751658" y="3744663"/>
                <a:ext cx="3233123" cy="70788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6 . 3 . 3 </a:t>
                </a:r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학기제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 도입</a:t>
                </a:r>
                <a:endParaRPr lang="en-US" altLang="ko-KR" sz="2000" spc="-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</a:endParaRPr>
              </a:p>
              <a:p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86" name="타원 53"/>
              <p:cNvSpPr/>
              <p:nvPr/>
            </p:nvSpPr>
            <p:spPr>
              <a:xfrm>
                <a:off x="5570050" y="3810372"/>
                <a:ext cx="268692" cy="2686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87" name="TextBox 54"/>
              <p:cNvSpPr/>
              <p:nvPr/>
            </p:nvSpPr>
            <p:spPr>
              <a:xfrm>
                <a:off x="5533481" y="3762385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3</a:t>
                </a:r>
                <a:endParaRPr lang="ko-KR" altLang="en-US" sz="200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sp>
        <p:nvSpPr>
          <p:cNvPr id="105" name="타원 69"/>
          <p:cNvSpPr/>
          <p:nvPr/>
        </p:nvSpPr>
        <p:spPr>
          <a:xfrm>
            <a:off x="7953388" y="5143512"/>
            <a:ext cx="428628" cy="5000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106" name="오른쪽 화살표 105"/>
          <p:cNvSpPr/>
          <p:nvPr/>
        </p:nvSpPr>
        <p:spPr>
          <a:xfrm>
            <a:off x="8024826" y="5214950"/>
            <a:ext cx="285752" cy="35719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4" name="그룹 113"/>
          <p:cNvGrpSpPr/>
          <p:nvPr/>
        </p:nvGrpSpPr>
        <p:grpSpPr>
          <a:xfrm>
            <a:off x="8596330" y="4572008"/>
            <a:ext cx="3357586" cy="1500198"/>
            <a:chOff x="964951" y="4029125"/>
            <a:chExt cx="3357586" cy="1500198"/>
          </a:xfrm>
        </p:grpSpPr>
        <p:grpSp>
          <p:nvGrpSpPr>
            <p:cNvPr id="115" name="그룹 64"/>
            <p:cNvGrpSpPr/>
            <p:nvPr/>
          </p:nvGrpSpPr>
          <p:grpSpPr>
            <a:xfrm>
              <a:off x="970424" y="4078956"/>
              <a:ext cx="870824" cy="377841"/>
              <a:chOff x="4078513" y="3914545"/>
              <a:chExt cx="870824" cy="377841"/>
            </a:xfrm>
          </p:grpSpPr>
          <p:sp>
            <p:nvSpPr>
              <p:cNvPr id="120" name="직사각형 74"/>
              <p:cNvSpPr/>
              <p:nvPr/>
            </p:nvSpPr>
            <p:spPr>
              <a:xfrm>
                <a:off x="4136535" y="3914545"/>
                <a:ext cx="783774" cy="3356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121" name="TextBox 75"/>
              <p:cNvSpPr/>
              <p:nvPr/>
            </p:nvSpPr>
            <p:spPr>
              <a:xfrm>
                <a:off x="4078513" y="3943573"/>
                <a:ext cx="870824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결과</a:t>
                </a: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116" name="직사각형 65"/>
            <p:cNvSpPr/>
            <p:nvPr/>
          </p:nvSpPr>
          <p:spPr>
            <a:xfrm>
              <a:off x="964951" y="4029125"/>
              <a:ext cx="3286148" cy="15001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117" name="그룹 66"/>
            <p:cNvGrpSpPr/>
            <p:nvPr/>
          </p:nvGrpSpPr>
          <p:grpSpPr>
            <a:xfrm>
              <a:off x="1036389" y="4457753"/>
              <a:ext cx="3286148" cy="1015663"/>
              <a:chOff x="1036389" y="2346216"/>
              <a:chExt cx="3286148" cy="1015663"/>
            </a:xfrm>
          </p:grpSpPr>
          <p:sp>
            <p:nvSpPr>
              <p:cNvPr id="118" name="TextBox 71"/>
              <p:cNvSpPr/>
              <p:nvPr/>
            </p:nvSpPr>
            <p:spPr>
              <a:xfrm>
                <a:off x="1036389" y="2346216"/>
                <a:ext cx="3286148" cy="101566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교육의 민주화가 이루어지고 교육 기회가 개방 됨으로써 고등학교 및 </a:t>
                </a:r>
                <a:r>
                  <a:rPr lang="ko-KR" altLang="en-US" sz="2000" spc="-3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대학의 </a:t>
                </a:r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잔학률</a:t>
                </a:r>
                <a:r>
                  <a:rPr lang="ko-KR" altLang="en-US" sz="2000" spc="-3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이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 크게 상승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119" name="TextBox 73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34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1" grpId="0" animBg="1"/>
      <p:bldP spid="42" grpId="0" animBg="1"/>
      <p:bldP spid="44" grpId="0" animBg="1"/>
      <p:bldP spid="45" grpId="0" animBg="1"/>
      <p:bldP spid="77" grpId="0"/>
      <p:bldP spid="105" grpId="0" animBg="1"/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3"/>
          <p:cNvGrpSpPr/>
          <p:nvPr/>
        </p:nvGrpSpPr>
        <p:grpSpPr>
          <a:xfrm>
            <a:off x="0" y="-1"/>
            <a:ext cx="12192000" cy="975964"/>
            <a:chOff x="0" y="-1"/>
            <a:chExt cx="12192000" cy="975964"/>
          </a:xfrm>
        </p:grpSpPr>
        <p:sp>
          <p:nvSpPr>
            <p:cNvPr id="2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cxnSp>
          <p:nvCxnSpPr>
            <p:cNvPr id="3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6"/>
            <p:cNvSpPr/>
            <p:nvPr/>
          </p:nvSpPr>
          <p:spPr>
            <a:xfrm>
              <a:off x="970424" y="613684"/>
              <a:ext cx="829995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600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문화</a:t>
              </a:r>
            </a:p>
          </p:txBody>
        </p:sp>
        <p:sp>
          <p:nvSpPr>
            <p:cNvPr id="5" name="TextBox 7"/>
            <p:cNvSpPr/>
            <p:nvPr/>
          </p:nvSpPr>
          <p:spPr>
            <a:xfrm>
              <a:off x="168807" y="223269"/>
              <a:ext cx="1589408" cy="60529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</a:rPr>
                <a:t>1945~1960</a:t>
              </a:r>
              <a:r>
                <a:rPr lang="ko-KR" altLang="en-US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년대</a:t>
              </a:r>
            </a:p>
          </p:txBody>
        </p:sp>
        <p:sp>
          <p:nvSpPr>
            <p:cNvPr id="6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7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</p:grpSp>
      <p:sp>
        <p:nvSpPr>
          <p:cNvPr id="14" name="TextBox 14"/>
          <p:cNvSpPr/>
          <p:nvPr/>
        </p:nvSpPr>
        <p:spPr>
          <a:xfrm>
            <a:off x="666712" y="1214422"/>
            <a:ext cx="5667509" cy="35997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ko-KR" altLang="en-US" sz="26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정고딕140"/>
                <a:ea typeface="THE정고딕140"/>
                <a:sym typeface="THE정고딕140"/>
              </a:rPr>
              <a:t>단지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團地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だんち</a:t>
            </a:r>
            <a:r>
              <a:rPr lang="en-US" altLang="ko-KR" sz="2600" dirty="0" smtClean="0"/>
              <a:t>)</a:t>
            </a:r>
            <a:endParaRPr lang="ko-KR" altLang="en-US" sz="2600" spc="-150" dirty="0">
              <a:uFillTx/>
              <a:latin typeface="THE정고딕140"/>
              <a:ea typeface="THE정고딕140"/>
              <a:sym typeface="THE정고딕140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595274" y="1643050"/>
            <a:ext cx="3857652" cy="1214446"/>
            <a:chOff x="964951" y="4029125"/>
            <a:chExt cx="3857652" cy="1214446"/>
          </a:xfrm>
        </p:grpSpPr>
        <p:grpSp>
          <p:nvGrpSpPr>
            <p:cNvPr id="39" name="그룹 64"/>
            <p:cNvGrpSpPr/>
            <p:nvPr/>
          </p:nvGrpSpPr>
          <p:grpSpPr>
            <a:xfrm>
              <a:off x="970423" y="4078956"/>
              <a:ext cx="1423287" cy="378797"/>
              <a:chOff x="4078512" y="3914545"/>
              <a:chExt cx="1423287" cy="378797"/>
            </a:xfrm>
          </p:grpSpPr>
          <p:sp>
            <p:nvSpPr>
              <p:cNvPr id="44" name="직사각형 74"/>
              <p:cNvSpPr/>
              <p:nvPr/>
            </p:nvSpPr>
            <p:spPr>
              <a:xfrm>
                <a:off x="4136534" y="3914545"/>
                <a:ext cx="1293827" cy="37879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45" name="TextBox 75"/>
              <p:cNvSpPr/>
              <p:nvPr/>
            </p:nvSpPr>
            <p:spPr>
              <a:xfrm>
                <a:off x="4078512" y="3943573"/>
                <a:ext cx="1423287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latin typeface="THE정고딕140"/>
                    <a:ea typeface="THE정고딕140"/>
                  </a:rPr>
                  <a:t>수요 증가</a:t>
                </a: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40" name="직사각형 65"/>
            <p:cNvSpPr/>
            <p:nvPr/>
          </p:nvSpPr>
          <p:spPr>
            <a:xfrm>
              <a:off x="964951" y="4029125"/>
              <a:ext cx="3857652" cy="121444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41" name="그룹 66"/>
            <p:cNvGrpSpPr/>
            <p:nvPr/>
          </p:nvGrpSpPr>
          <p:grpSpPr>
            <a:xfrm>
              <a:off x="1107827" y="4457753"/>
              <a:ext cx="3714776" cy="707886"/>
              <a:chOff x="1107827" y="2346216"/>
              <a:chExt cx="3714776" cy="707886"/>
            </a:xfrm>
          </p:grpSpPr>
          <p:sp>
            <p:nvSpPr>
              <p:cNvPr id="42" name="TextBox 71"/>
              <p:cNvSpPr/>
              <p:nvPr/>
            </p:nvSpPr>
            <p:spPr>
              <a:xfrm>
                <a:off x="1107827" y="2346216"/>
                <a:ext cx="3714776" cy="70788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  <a:sym typeface="THE정고딕140"/>
                  </a:rPr>
                  <a:t>1955~1960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  <a:sym typeface="THE정고딕140"/>
                  </a:rPr>
                  <a:t>년대 초</a:t>
                </a:r>
                <a:r>
                  <a:rPr lang="en-US" altLang="ko-KR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  <a:sym typeface="THE정고딕140"/>
                  </a:rPr>
                  <a:t>, </a:t>
                </a:r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  <a:sym typeface="THE정고딕140"/>
                  </a:rPr>
                  <a:t>도쿄로 인구가 유입되면서 주택에 대한 수요가 상승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43" name="TextBox 73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sp>
        <p:nvSpPr>
          <p:cNvPr id="46" name="타원 69"/>
          <p:cNvSpPr/>
          <p:nvPr/>
        </p:nvSpPr>
        <p:spPr>
          <a:xfrm>
            <a:off x="2160857" y="3051243"/>
            <a:ext cx="419724" cy="4197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7" name="아래쪽 화살표 70"/>
          <p:cNvSpPr/>
          <p:nvPr/>
        </p:nvSpPr>
        <p:spPr>
          <a:xfrm>
            <a:off x="2238348" y="3143248"/>
            <a:ext cx="275253" cy="27525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uFillTx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595274" y="3571876"/>
            <a:ext cx="3857652" cy="892660"/>
            <a:chOff x="964951" y="4029125"/>
            <a:chExt cx="3857652" cy="892660"/>
          </a:xfrm>
        </p:grpSpPr>
        <p:grpSp>
          <p:nvGrpSpPr>
            <p:cNvPr id="49" name="그룹 64"/>
            <p:cNvGrpSpPr/>
            <p:nvPr/>
          </p:nvGrpSpPr>
          <p:grpSpPr>
            <a:xfrm>
              <a:off x="970424" y="4100563"/>
              <a:ext cx="1066097" cy="357190"/>
              <a:chOff x="4078513" y="3936152"/>
              <a:chExt cx="1066097" cy="357190"/>
            </a:xfrm>
          </p:grpSpPr>
          <p:sp>
            <p:nvSpPr>
              <p:cNvPr id="54" name="직사각형 74"/>
              <p:cNvSpPr/>
              <p:nvPr/>
            </p:nvSpPr>
            <p:spPr>
              <a:xfrm>
                <a:off x="4144478" y="3936152"/>
                <a:ext cx="1000132" cy="35719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55" name="TextBox 75"/>
              <p:cNvSpPr/>
              <p:nvPr/>
            </p:nvSpPr>
            <p:spPr>
              <a:xfrm>
                <a:off x="4078513" y="3943573"/>
                <a:ext cx="1066097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대안</a:t>
                </a: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50" name="직사각형 65"/>
            <p:cNvSpPr/>
            <p:nvPr/>
          </p:nvSpPr>
          <p:spPr>
            <a:xfrm>
              <a:off x="964951" y="4029125"/>
              <a:ext cx="3857652" cy="8572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51" name="그룹 66"/>
            <p:cNvGrpSpPr/>
            <p:nvPr/>
          </p:nvGrpSpPr>
          <p:grpSpPr>
            <a:xfrm>
              <a:off x="1107827" y="4457753"/>
              <a:ext cx="3714776" cy="464032"/>
              <a:chOff x="1107827" y="2346216"/>
              <a:chExt cx="3714776" cy="464032"/>
            </a:xfrm>
          </p:grpSpPr>
          <p:sp>
            <p:nvSpPr>
              <p:cNvPr id="52" name="TextBox 71"/>
              <p:cNvSpPr/>
              <p:nvPr/>
            </p:nvSpPr>
            <p:spPr>
              <a:xfrm>
                <a:off x="1107827" y="2346216"/>
                <a:ext cx="3714776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일본주택 공단이 개발</a:t>
                </a:r>
                <a:r>
                  <a:rPr lang="en-US" altLang="ko-KR" sz="2000" dirty="0" smtClean="0"/>
                  <a:t> ·</a:t>
                </a:r>
                <a:r>
                  <a:rPr lang="en-US" altLang="ko-KR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 </a:t>
                </a:r>
                <a:r>
                  <a:rPr lang="ko-KR" altLang="en-US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공급한 </a:t>
                </a:r>
                <a:r>
                  <a:rPr lang="en-US" altLang="ko-KR" sz="2000" spc="-1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E정고딕140"/>
                    <a:ea typeface="THE정고딕140"/>
                  </a:rPr>
                  <a:t>2DK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53" name="TextBox 73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sp>
        <p:nvSpPr>
          <p:cNvPr id="66" name="타원 69"/>
          <p:cNvSpPr/>
          <p:nvPr/>
        </p:nvSpPr>
        <p:spPr>
          <a:xfrm>
            <a:off x="2160857" y="4551441"/>
            <a:ext cx="419724" cy="4197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67" name="아래쪽 화살표 70"/>
          <p:cNvSpPr/>
          <p:nvPr/>
        </p:nvSpPr>
        <p:spPr>
          <a:xfrm>
            <a:off x="2238348" y="4643446"/>
            <a:ext cx="275253" cy="27525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uFillTx/>
            </a:endParaRPr>
          </a:p>
        </p:txBody>
      </p:sp>
      <p:grpSp>
        <p:nvGrpSpPr>
          <p:cNvPr id="68" name="그룹 67"/>
          <p:cNvGrpSpPr/>
          <p:nvPr/>
        </p:nvGrpSpPr>
        <p:grpSpPr>
          <a:xfrm>
            <a:off x="595274" y="5214950"/>
            <a:ext cx="3857652" cy="1143008"/>
            <a:chOff x="964951" y="4029125"/>
            <a:chExt cx="3857652" cy="1143008"/>
          </a:xfrm>
        </p:grpSpPr>
        <p:grpSp>
          <p:nvGrpSpPr>
            <p:cNvPr id="69" name="그룹 64"/>
            <p:cNvGrpSpPr/>
            <p:nvPr/>
          </p:nvGrpSpPr>
          <p:grpSpPr>
            <a:xfrm>
              <a:off x="970424" y="4100563"/>
              <a:ext cx="1066097" cy="357190"/>
              <a:chOff x="4078513" y="3936152"/>
              <a:chExt cx="1066097" cy="357190"/>
            </a:xfrm>
          </p:grpSpPr>
          <p:sp>
            <p:nvSpPr>
              <p:cNvPr id="74" name="직사각형 74"/>
              <p:cNvSpPr/>
              <p:nvPr/>
            </p:nvSpPr>
            <p:spPr>
              <a:xfrm>
                <a:off x="4144478" y="3936152"/>
                <a:ext cx="1000132" cy="35719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75" name="TextBox 75"/>
              <p:cNvSpPr/>
              <p:nvPr/>
            </p:nvSpPr>
            <p:spPr>
              <a:xfrm>
                <a:off x="4078513" y="3943573"/>
                <a:ext cx="1066097" cy="34881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ko-KR" altLang="en-US" sz="2000" spc="-150" dirty="0" smtClean="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결과</a:t>
                </a:r>
                <a:endParaRPr lang="en-US" altLang="ko-KR" sz="2000" spc="-150" dirty="0">
                  <a:solidFill>
                    <a:schemeClr val="bg1"/>
                  </a:solidFill>
                  <a:uFillTx/>
                  <a:latin typeface="THE정고딕140"/>
                  <a:ea typeface="THE정고딕140"/>
                </a:endParaRPr>
              </a:p>
            </p:txBody>
          </p:sp>
        </p:grpSp>
        <p:sp>
          <p:nvSpPr>
            <p:cNvPr id="70" name="직사각형 65"/>
            <p:cNvSpPr/>
            <p:nvPr/>
          </p:nvSpPr>
          <p:spPr>
            <a:xfrm>
              <a:off x="964951" y="4029125"/>
              <a:ext cx="3857652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grpSp>
          <p:nvGrpSpPr>
            <p:cNvPr id="71" name="그룹 66"/>
            <p:cNvGrpSpPr/>
            <p:nvPr/>
          </p:nvGrpSpPr>
          <p:grpSpPr>
            <a:xfrm>
              <a:off x="1107827" y="4457753"/>
              <a:ext cx="3714776" cy="707886"/>
              <a:chOff x="1107827" y="2346216"/>
              <a:chExt cx="3714776" cy="707886"/>
            </a:xfrm>
          </p:grpSpPr>
          <p:sp>
            <p:nvSpPr>
              <p:cNvPr id="72" name="TextBox 71"/>
              <p:cNvSpPr/>
              <p:nvPr/>
            </p:nvSpPr>
            <p:spPr>
              <a:xfrm>
                <a:off x="1107827" y="2346216"/>
                <a:ext cx="3714776" cy="70788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THE정고딕140"/>
                    <a:ea typeface="THE정고딕140"/>
                  </a:rPr>
                  <a:t>좁은 땅을 이용한 공동주택 보급으로 전후 주택 사정을 해결 </a:t>
                </a:r>
                <a:endParaRPr lang="en-US" altLang="ko-KR" sz="20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THE정고딕140"/>
                  <a:ea typeface="THE정고딕140"/>
                </a:endParaRPr>
              </a:p>
            </p:txBody>
          </p:sp>
          <p:sp>
            <p:nvSpPr>
              <p:cNvPr id="73" name="TextBox 73"/>
              <p:cNvSpPr/>
              <p:nvPr/>
            </p:nvSpPr>
            <p:spPr>
              <a:xfrm>
                <a:off x="1205468" y="2410138"/>
                <a:ext cx="1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>
                    <a:solidFill>
                      <a:schemeClr val="bg1"/>
                    </a:solidFill>
                    <a:uFillTx/>
                    <a:latin typeface="THE정고딕140"/>
                    <a:ea typeface="THE정고딕140"/>
                  </a:rPr>
                  <a:t>1</a:t>
                </a:r>
                <a:endParaRPr lang="ko-KR" altLang="en-US" sz="200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endParaRPr>
              </a:p>
            </p:txBody>
          </p:sp>
        </p:grpSp>
      </p:grpSp>
      <p:pic>
        <p:nvPicPr>
          <p:cNvPr id="76" name="Picture 4" descr="http://www.lehousing.com/img1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48" y="1142984"/>
            <a:ext cx="4786346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2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cxnSp>
          <p:nvCxnSpPr>
            <p:cNvPr id="3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7"/>
            <p:cNvSpPr/>
            <p:nvPr/>
          </p:nvSpPr>
          <p:spPr>
            <a:xfrm>
              <a:off x="168807" y="223269"/>
              <a:ext cx="1589408" cy="60529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</a:rPr>
                <a:t>1945~1960</a:t>
              </a:r>
              <a:r>
                <a:rPr lang="ko-KR" altLang="en-US" spc="-150">
                  <a:solidFill>
                    <a:schemeClr val="bg2">
                      <a:lumMod val="25000"/>
                    </a:schemeClr>
                  </a:solidFill>
                  <a:uFillTx/>
                  <a:latin typeface="THE정고딕140"/>
                  <a:ea typeface="THE정고딕140"/>
                  <a:sym typeface="THE정고딕140"/>
                </a:rPr>
                <a:t>년대</a:t>
              </a:r>
            </a:p>
          </p:txBody>
        </p:sp>
        <p:sp>
          <p:nvSpPr>
            <p:cNvPr id="5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6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</p:grpSp>
      <p:sp>
        <p:nvSpPr>
          <p:cNvPr id="11" name="TextBox 11"/>
          <p:cNvSpPr/>
          <p:nvPr/>
        </p:nvSpPr>
        <p:spPr>
          <a:xfrm>
            <a:off x="738150" y="1071546"/>
            <a:ext cx="566750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ko-KR" altLang="en-US" sz="2600" spc="-150" dirty="0" err="1">
                <a:uFillTx/>
                <a:latin typeface="THE정고딕140"/>
                <a:ea typeface="THE정고딕140"/>
                <a:sym typeface="THE정고딕140"/>
              </a:rPr>
              <a:t>전후개혁의</a:t>
            </a:r>
            <a:r>
              <a:rPr lang="ko-KR" altLang="en-US" sz="2600" spc="-150" dirty="0">
                <a:uFillTx/>
                <a:latin typeface="THE정고딕140"/>
                <a:ea typeface="THE정고딕140"/>
                <a:sym typeface="THE정고딕140"/>
              </a:rPr>
              <a:t> </a:t>
            </a:r>
            <a:r>
              <a:rPr lang="ko-KR" altLang="en-US" sz="2600" spc="-150" dirty="0" smtClean="0">
                <a:uFillTx/>
                <a:latin typeface="THE정고딕140"/>
                <a:ea typeface="THE정고딕140"/>
                <a:sym typeface="THE정고딕140"/>
              </a:rPr>
              <a:t>역행</a:t>
            </a:r>
            <a:endParaRPr lang="ko-KR" altLang="en-US" sz="2600" spc="-150" dirty="0">
              <a:uFillTx/>
              <a:latin typeface="THE정고딕140"/>
              <a:ea typeface="THE정고딕140"/>
              <a:sym typeface="THE정고딕14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95274" y="1571612"/>
            <a:ext cx="9286940" cy="1428923"/>
            <a:chOff x="854292" y="1875934"/>
            <a:chExt cx="5643602" cy="1428923"/>
          </a:xfrm>
        </p:grpSpPr>
        <p:sp>
          <p:nvSpPr>
            <p:cNvPr id="14" name="직사각형 12"/>
            <p:cNvSpPr/>
            <p:nvPr/>
          </p:nvSpPr>
          <p:spPr>
            <a:xfrm>
              <a:off x="1057474" y="1923878"/>
              <a:ext cx="1582768" cy="3806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16" name="TextBox 13"/>
            <p:cNvSpPr/>
            <p:nvPr/>
          </p:nvSpPr>
          <p:spPr>
            <a:xfrm>
              <a:off x="854292" y="1933991"/>
              <a:ext cx="2071702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000" spc="-150" dirty="0" smtClean="0">
                  <a:solidFill>
                    <a:schemeClr val="bg1"/>
                  </a:solidFill>
                  <a:uFillTx/>
                  <a:latin typeface="THE정고딕140"/>
                  <a:ea typeface="THE정고딕140"/>
                  <a:sym typeface="THE정고딕140"/>
                </a:rPr>
                <a:t>역코스 정책</a:t>
              </a:r>
              <a:endParaRPr lang="en-US" altLang="ko-KR" sz="2000" spc="-150" dirty="0">
                <a:solidFill>
                  <a:schemeClr val="bg1"/>
                </a:solidFill>
                <a:uFillTx/>
                <a:latin typeface="THE정고딕140"/>
                <a:ea typeface="THE정고딕140"/>
              </a:endParaRPr>
            </a:p>
          </p:txBody>
        </p:sp>
        <p:sp>
          <p:nvSpPr>
            <p:cNvPr id="17" name="직사각형 14"/>
            <p:cNvSpPr/>
            <p:nvPr/>
          </p:nvSpPr>
          <p:spPr>
            <a:xfrm>
              <a:off x="970424" y="1875934"/>
              <a:ext cx="5527470" cy="128588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uFillTx/>
              </a:endParaRPr>
            </a:p>
          </p:txBody>
        </p:sp>
        <p:sp>
          <p:nvSpPr>
            <p:cNvPr id="18" name="TextBox 15"/>
            <p:cNvSpPr/>
            <p:nvPr/>
          </p:nvSpPr>
          <p:spPr>
            <a:xfrm>
              <a:off x="965803" y="2289194"/>
              <a:ext cx="5532091" cy="101566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  <a:sym typeface="THE정고딕140"/>
                </a:rPr>
                <a:t>공산주의에 대항하기 위해 미국은 일본의 비군사화와 민주화라는 초기 점령정책에서 일본의 재무장화와 경제부흥 쪽 </a:t>
              </a:r>
              <a:r>
                <a:rPr lang="ko-KR" altLang="en-US" sz="2000" spc="-15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  <a:sym typeface="THE정고딕140"/>
                </a:rPr>
                <a:t>으로</a:t>
              </a:r>
              <a:r>
                <a:rPr lang="ko-KR" altLang="en-US" sz="20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  <a:sym typeface="THE정고딕140"/>
                </a:rPr>
                <a:t> </a:t>
              </a:r>
              <a:r>
                <a:rPr lang="ko-KR" altLang="en-US" sz="2000" spc="-15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  <a:sym typeface="THE정고딕140"/>
                </a:rPr>
                <a:t>전후개혁</a:t>
              </a:r>
              <a:r>
                <a:rPr lang="ko-KR" altLang="en-US" sz="2000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E정고딕140"/>
                  <a:ea typeface="THE정고딕140"/>
                  <a:sym typeface="THE정고딕140"/>
                </a:rPr>
                <a:t> 방향을 급선회</a:t>
              </a:r>
              <a:endParaRPr lang="en-US" altLang="ko-KR" sz="2000" spc="-3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HE정고딕140"/>
                <a:ea typeface="THE정고딕140"/>
              </a:endParaRPr>
            </a:p>
          </p:txBody>
        </p:sp>
      </p:grpSp>
      <p:graphicFrame>
        <p:nvGraphicFramePr>
          <p:cNvPr id="19" name="표 18"/>
          <p:cNvGraphicFramePr/>
          <p:nvPr/>
        </p:nvGraphicFramePr>
        <p:xfrm>
          <a:off x="809588" y="3071810"/>
          <a:ext cx="7000924" cy="33230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76686"/>
                <a:gridCol w="5424238"/>
              </a:tblGrid>
              <a:tr h="45427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uFillTx/>
                        </a:rPr>
                        <a:t>1947</a:t>
                      </a:r>
                      <a:r>
                        <a:rPr lang="ko-KR" altLang="en-US" sz="1800" kern="0" spc="0" dirty="0">
                          <a:uFillTx/>
                        </a:rPr>
                        <a:t>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uFillTx/>
                        </a:rPr>
                        <a:t> 2.1</a:t>
                      </a:r>
                      <a:r>
                        <a:rPr lang="ko-KR" altLang="en-US" sz="1800" kern="0" spc="0" dirty="0" err="1">
                          <a:uFillTx/>
                        </a:rPr>
                        <a:t>제네스트의</a:t>
                      </a:r>
                      <a:r>
                        <a:rPr lang="ko-KR" altLang="en-US" sz="1800" kern="0" spc="0" dirty="0">
                          <a:uFillTx/>
                        </a:rPr>
                        <a:t> 중지를 명령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5716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uFillTx/>
                        </a:rPr>
                        <a:t>1948</a:t>
                      </a:r>
                      <a:r>
                        <a:rPr lang="ko-KR" altLang="en-US" sz="1800" kern="0" spc="0">
                          <a:uFillTx/>
                        </a:rPr>
                        <a:t>년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uFillTx/>
                        </a:rPr>
                        <a:t> </a:t>
                      </a:r>
                      <a:r>
                        <a:rPr lang="ko-KR" altLang="en-US" sz="1800" kern="0" spc="0" dirty="0" err="1">
                          <a:uFillTx/>
                        </a:rPr>
                        <a:t>로얄</a:t>
                      </a:r>
                      <a:r>
                        <a:rPr lang="ko-KR" altLang="en-US" sz="1800" kern="0" spc="0" dirty="0">
                          <a:uFillTx/>
                        </a:rPr>
                        <a:t> 육군 장관의 대일정책 연설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5427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uFillTx/>
                        </a:rPr>
                        <a:t>1948</a:t>
                      </a:r>
                      <a:r>
                        <a:rPr lang="ko-KR" altLang="en-US" sz="1800" kern="0" spc="0" dirty="0" smtClean="0">
                          <a:uFillTx/>
                        </a:rPr>
                        <a:t>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uFillTx/>
                        </a:rPr>
                        <a:t> 경제안정 </a:t>
                      </a:r>
                      <a:r>
                        <a:rPr lang="en-US" altLang="ko-KR" sz="1800" kern="0" spc="0" dirty="0">
                          <a:uFillTx/>
                        </a:rPr>
                        <a:t>9</a:t>
                      </a:r>
                      <a:r>
                        <a:rPr lang="ko-KR" altLang="en-US" sz="1800" kern="0" spc="0" dirty="0">
                          <a:uFillTx/>
                        </a:rPr>
                        <a:t>원칙의 발표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5427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uFillTx/>
                        </a:rPr>
                        <a:t>1949</a:t>
                      </a:r>
                      <a:r>
                        <a:rPr lang="ko-KR" altLang="en-US" sz="1800" kern="0" spc="0">
                          <a:uFillTx/>
                        </a:rPr>
                        <a:t>년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uFillTx/>
                        </a:rPr>
                        <a:t> 돗지라인의 실시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5427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uFillTx/>
                        </a:rPr>
                        <a:t>1950</a:t>
                      </a:r>
                      <a:r>
                        <a:rPr lang="ko-KR" altLang="en-US" sz="1800" kern="0" spc="0">
                          <a:uFillTx/>
                        </a:rPr>
                        <a:t>년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uFillTx/>
                        </a:rPr>
                        <a:t> 경찰예비대의 창설 지시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5427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uFillTx/>
                        </a:rPr>
                        <a:t>1951</a:t>
                      </a:r>
                      <a:r>
                        <a:rPr lang="ko-KR" altLang="en-US" sz="1800" kern="0" spc="0">
                          <a:uFillTx/>
                        </a:rPr>
                        <a:t>년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uFillTx/>
                        </a:rPr>
                        <a:t> 샌프란시스코 강화조약 및 일미안보조약 조인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5427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uFillTx/>
                        </a:rPr>
                        <a:t>1954</a:t>
                      </a:r>
                      <a:r>
                        <a:rPr lang="ko-KR" altLang="en-US" sz="1800" kern="0" spc="0">
                          <a:uFillTx/>
                        </a:rPr>
                        <a:t>년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uFillTx/>
                        </a:rPr>
                        <a:t> 자위대의 발족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uFillTx/>
                        <a:latin typeface="함초롬바탕"/>
                        <a:ea typeface="함초롬바탕"/>
                        <a:sym typeface="함초롬바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5058" name="Picture 2" descr="http://nongak.net/rankup_module/rankup_board/attach/nca123/1421058308663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12" y="571480"/>
            <a:ext cx="10358510" cy="5977684"/>
          </a:xfrm>
          <a:prstGeom prst="rect">
            <a:avLst/>
          </a:prstGeom>
          <a:noFill/>
        </p:spPr>
      </p:pic>
      <p:pic>
        <p:nvPicPr>
          <p:cNvPr id="45060" name="Picture 4" descr="http://cfile214.uf.daum.net/image/21653A3F54FBF96725F54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282" y="1000108"/>
            <a:ext cx="7425189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8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1706</Words>
  <Application>Microsoft Office PowerPoint</Application>
  <PresentationFormat>와이드스크린</PresentationFormat>
  <Paragraphs>531</Paragraphs>
  <Slides>38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5" baseType="lpstr">
      <vt:lpstr>함초롬바탕</vt:lpstr>
      <vt:lpstr>THE정고딕140</vt:lpstr>
      <vt:lpstr>THE정고딕160</vt:lpstr>
      <vt:lpstr>맑은 고딕</vt:lpstr>
      <vt:lpstr>THE정고딕150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이석현</dc:creator>
  <cp:lastModifiedBy>이석현</cp:lastModifiedBy>
  <cp:revision>120</cp:revision>
  <dcterms:created xsi:type="dcterms:W3CDTF">2015-09-18T11:58:15Z</dcterms:created>
  <dcterms:modified xsi:type="dcterms:W3CDTF">2015-12-09T17:19:41Z</dcterms:modified>
</cp:coreProperties>
</file>