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86"/>
  </p:notesMasterIdLst>
  <p:handoutMasterIdLst>
    <p:handoutMasterId r:id="rId87"/>
  </p:handoutMasterIdLst>
  <p:sldIdLst>
    <p:sldId id="256" r:id="rId2"/>
    <p:sldId id="331" r:id="rId3"/>
    <p:sldId id="332" r:id="rId4"/>
    <p:sldId id="486" r:id="rId5"/>
    <p:sldId id="487" r:id="rId6"/>
    <p:sldId id="414" r:id="rId7"/>
    <p:sldId id="488" r:id="rId8"/>
    <p:sldId id="489" r:id="rId9"/>
    <p:sldId id="490" r:id="rId10"/>
    <p:sldId id="491" r:id="rId11"/>
    <p:sldId id="492" r:id="rId12"/>
    <p:sldId id="493" r:id="rId13"/>
    <p:sldId id="485" r:id="rId14"/>
    <p:sldId id="494" r:id="rId15"/>
    <p:sldId id="495" r:id="rId16"/>
    <p:sldId id="497" r:id="rId17"/>
    <p:sldId id="496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27" r:id="rId48"/>
    <p:sldId id="528" r:id="rId49"/>
    <p:sldId id="530" r:id="rId50"/>
    <p:sldId id="531" r:id="rId51"/>
    <p:sldId id="532" r:id="rId52"/>
    <p:sldId id="533" r:id="rId53"/>
    <p:sldId id="534" r:id="rId54"/>
    <p:sldId id="535" r:id="rId55"/>
    <p:sldId id="536" r:id="rId56"/>
    <p:sldId id="537" r:id="rId57"/>
    <p:sldId id="538" r:id="rId58"/>
    <p:sldId id="539" r:id="rId59"/>
    <p:sldId id="540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0" r:id="rId70"/>
    <p:sldId id="551" r:id="rId71"/>
    <p:sldId id="552" r:id="rId72"/>
    <p:sldId id="553" r:id="rId73"/>
    <p:sldId id="554" r:id="rId74"/>
    <p:sldId id="555" r:id="rId75"/>
    <p:sldId id="556" r:id="rId76"/>
    <p:sldId id="557" r:id="rId77"/>
    <p:sldId id="558" r:id="rId78"/>
    <p:sldId id="559" r:id="rId79"/>
    <p:sldId id="560" r:id="rId80"/>
    <p:sldId id="561" r:id="rId81"/>
    <p:sldId id="562" r:id="rId82"/>
    <p:sldId id="563" r:id="rId83"/>
    <p:sldId id="564" r:id="rId84"/>
    <p:sldId id="330" r:id="rId8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CCFFFF"/>
    <a:srgbClr val="FFFFCC"/>
    <a:srgbClr val="CC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 </a:t>
            </a:r>
            <a:r>
              <a:rPr lang="ko-KR" altLang="en-US" dirty="0" err="1" smtClean="0"/>
              <a:t>파이썬</a:t>
            </a:r>
            <a:r>
              <a:rPr lang="ko-KR" altLang="en-US" dirty="0" smtClean="0"/>
              <a:t> 자료구조 </a:t>
            </a:r>
            <a:r>
              <a:rPr lang="en-US" altLang="ko-KR" dirty="0" smtClean="0"/>
              <a:t>II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튜플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&lt;-&gt; </a:t>
            </a:r>
            <a:r>
              <a:rPr lang="ko-KR" altLang="en-US" dirty="0" smtClean="0"/>
              <a:t>리스트 </a:t>
            </a:r>
            <a:r>
              <a:rPr lang="en-US" altLang="ko-KR" dirty="0" smtClean="0"/>
              <a:t>p.312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08074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[1, 2, 3, 4] 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myTuple</a:t>
            </a:r>
            <a:r>
              <a:rPr lang="en-US" altLang="ko-KR" dirty="0"/>
              <a:t> = tuple(</a:t>
            </a:r>
            <a:r>
              <a:rPr lang="en-US" altLang="ko-KR" dirty="0" err="1"/>
              <a:t>myList</a:t>
            </a:r>
            <a:r>
              <a:rPr lang="en-US" altLang="ko-KR" dirty="0"/>
              <a:t>)		# tuple()</a:t>
            </a:r>
            <a:r>
              <a:rPr lang="ko-KR" altLang="en-US" dirty="0"/>
              <a:t>는 </a:t>
            </a:r>
            <a:r>
              <a:rPr lang="ko-KR" altLang="en-US" dirty="0" err="1"/>
              <a:t>튜플을</a:t>
            </a:r>
            <a:r>
              <a:rPr lang="ko-KR" altLang="en-US" dirty="0"/>
              <a:t> 생성하는 함수이다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 err="1"/>
              <a:t>myTuple</a:t>
            </a:r>
            <a:endParaRPr lang="en-US" altLang="ko-KR" dirty="0"/>
          </a:p>
          <a:p>
            <a:pPr latinLnBrk="1"/>
            <a:r>
              <a:rPr lang="en-US" altLang="ko-KR" dirty="0"/>
              <a:t>(1, 2, 3, 4)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58" y="2908403"/>
            <a:ext cx="53625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4756253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altLang="ko-KR" dirty="0"/>
              <a:t>&gt;&gt;&gt; myTuple = (1, 2, 3, 4)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list(</a:t>
            </a:r>
            <a:r>
              <a:rPr lang="en-US" altLang="ko-KR" dirty="0" err="1"/>
              <a:t>myTuple</a:t>
            </a:r>
            <a:r>
              <a:rPr lang="en-US" altLang="ko-KR" dirty="0"/>
              <a:t>) </a:t>
            </a:r>
            <a:r>
              <a:rPr lang="en-US" altLang="ko-KR" dirty="0" smtClean="0"/>
              <a:t>		# </a:t>
            </a:r>
            <a:r>
              <a:rPr lang="en-US" altLang="ko-KR" dirty="0"/>
              <a:t>list()</a:t>
            </a:r>
            <a:r>
              <a:rPr lang="ko-KR" altLang="en-US" dirty="0"/>
              <a:t>는 리스트를 생성하는 함수이다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endParaRPr lang="en-US" altLang="ko-KR" dirty="0"/>
          </a:p>
          <a:p>
            <a:r>
              <a:rPr lang="en-US" altLang="ko-KR" dirty="0"/>
              <a:t>[1, 2, 3, 4]</a:t>
            </a:r>
          </a:p>
        </p:txBody>
      </p:sp>
    </p:spTree>
    <p:extLst>
      <p:ext uri="{BB962C8B-B14F-4D97-AF65-F5344CB8AC3E}">
        <p14:creationId xmlns:p14="http://schemas.microsoft.com/office/powerpoint/2010/main" val="20547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튜플</a:t>
            </a:r>
            <a:r>
              <a:rPr lang="ko-KR" altLang="en-US" dirty="0" smtClean="0"/>
              <a:t> 추가 연산들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08074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fruits = ("apple", "banana", "grape")</a:t>
            </a:r>
          </a:p>
          <a:p>
            <a:r>
              <a:rPr lang="en-US" altLang="ko-KR" dirty="0"/>
              <a:t>&gt;&gt;&gt; </a:t>
            </a:r>
            <a:r>
              <a:rPr lang="en-US" altLang="ko-KR" dirty="0">
                <a:solidFill>
                  <a:srgbClr val="FF0000"/>
                </a:solidFill>
              </a:rPr>
              <a:t>fruits += ("pear", "kiwi")</a:t>
            </a:r>
          </a:p>
          <a:p>
            <a:r>
              <a:rPr lang="en-US" altLang="ko-KR" dirty="0"/>
              <a:t>&gt;&gt;&gt; fruits</a:t>
            </a:r>
          </a:p>
          <a:p>
            <a:r>
              <a:rPr lang="en-US" altLang="ko-KR" dirty="0"/>
              <a:t>("apple", "banana", "grape", "pear", "kiwi")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601464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numbers = [10, 20, 30]</a:t>
            </a:r>
          </a:p>
          <a:p>
            <a:r>
              <a:rPr lang="en-US" altLang="ko-KR" dirty="0"/>
              <a:t>&gt;&gt;&gt; </a:t>
            </a:r>
            <a:r>
              <a:rPr lang="en-US" altLang="ko-KR" dirty="0">
                <a:solidFill>
                  <a:srgbClr val="FF0000"/>
                </a:solidFill>
              </a:rPr>
              <a:t>numbers += (40, 50)</a:t>
            </a:r>
          </a:p>
          <a:p>
            <a:r>
              <a:rPr lang="en-US" altLang="ko-KR" dirty="0"/>
              <a:t>&gt;&gt;&gt; numbers</a:t>
            </a:r>
          </a:p>
          <a:p>
            <a:r>
              <a:rPr lang="en-US" altLang="ko-KR" dirty="0"/>
              <a:t>[10, 20, 30, 40, 50]</a:t>
            </a:r>
          </a:p>
        </p:txBody>
      </p:sp>
      <p:sp>
        <p:nvSpPr>
          <p:cNvPr id="6" name="설명선 2 5"/>
          <p:cNvSpPr/>
          <p:nvPr/>
        </p:nvSpPr>
        <p:spPr>
          <a:xfrm>
            <a:off x="4727447" y="1572336"/>
            <a:ext cx="3590929" cy="488228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다른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튜플에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합치는 것은 가능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설명선 2 6"/>
          <p:cNvSpPr/>
          <p:nvPr/>
        </p:nvSpPr>
        <p:spPr>
          <a:xfrm>
            <a:off x="4853214" y="4396915"/>
            <a:ext cx="3590929" cy="4882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061"/>
              <a:gd name="adj6" fmla="val -44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리스트에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튜플을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합치는 것은 가능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076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튜플</a:t>
            </a:r>
            <a:r>
              <a:rPr lang="ko-KR" altLang="en-US" dirty="0"/>
              <a:t> 패킹과 </a:t>
            </a:r>
            <a:r>
              <a:rPr lang="ko-KR" altLang="en-US" dirty="0" err="1"/>
              <a:t>언패킹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94220" y="1560528"/>
            <a:ext cx="5657850" cy="22669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220" y="4092051"/>
            <a:ext cx="4267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93486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n1 = 10</a:t>
            </a:r>
          </a:p>
          <a:p>
            <a:r>
              <a:rPr lang="en-US" altLang="ko-KR" dirty="0"/>
              <a:t>n2 = 90</a:t>
            </a:r>
          </a:p>
          <a:p>
            <a:r>
              <a:rPr lang="pt-BR" altLang="ko-KR" dirty="0">
                <a:solidFill>
                  <a:srgbClr val="FF0000"/>
                </a:solidFill>
              </a:rPr>
              <a:t>n1, n2 = (n2, n1) </a:t>
            </a:r>
            <a:r>
              <a:rPr lang="pt-BR" altLang="ko-KR" dirty="0" smtClean="0">
                <a:solidFill>
                  <a:srgbClr val="FF0000"/>
                </a:solidFill>
              </a:rPr>
              <a:t>	</a:t>
            </a:r>
            <a:r>
              <a:rPr lang="pt-BR" altLang="ko-KR" dirty="0" smtClean="0"/>
              <a:t>		# </a:t>
            </a:r>
            <a:r>
              <a:rPr lang="pt-BR" altLang="ko-KR" dirty="0"/>
              <a:t>(90 10)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633078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altLang="ko-KR" dirty="0" smtClean="0"/>
              <a:t>n1</a:t>
            </a:r>
            <a:r>
              <a:rPr lang="pt-BR" altLang="ko-KR" dirty="0"/>
              <a:t>, n2 </a:t>
            </a:r>
            <a:r>
              <a:rPr lang="pt-BR" altLang="ko-KR" dirty="0" smtClean="0"/>
              <a:t>= </a:t>
            </a:r>
            <a:r>
              <a:rPr lang="en-US" altLang="ko-KR" dirty="0" smtClean="0"/>
              <a:t>sub()</a:t>
            </a:r>
            <a:endParaRPr lang="ko-KR" altLang="en-US" dirty="0"/>
          </a:p>
        </p:txBody>
      </p:sp>
      <p:sp>
        <p:nvSpPr>
          <p:cNvPr id="7" name="설명선 2 6"/>
          <p:cNvSpPr/>
          <p:nvPr/>
        </p:nvSpPr>
        <p:spPr>
          <a:xfrm>
            <a:off x="3821924" y="2066923"/>
            <a:ext cx="3590929" cy="488228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튜플을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이용하여 데이터의 순서를 바꾼다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설명선 2 7"/>
          <p:cNvSpPr/>
          <p:nvPr/>
        </p:nvSpPr>
        <p:spPr>
          <a:xfrm>
            <a:off x="3557073" y="4731703"/>
            <a:ext cx="3590929" cy="4882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1162"/>
              <a:gd name="adj6" fmla="val -40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함수로부터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개 이상의 값을 </a:t>
            </a:r>
            <a:r>
              <a:rPr lang="ko-KR" altLang="en-US" dirty="0" err="1"/>
              <a:t>반환받는</a:t>
            </a:r>
            <a:r>
              <a:rPr lang="ko-KR" altLang="en-US" dirty="0"/>
              <a:t> 것도 </a:t>
            </a:r>
            <a:r>
              <a:rPr lang="ko-KR" altLang="en-US" dirty="0" err="1"/>
              <a:t>튜플을</a:t>
            </a:r>
            <a:r>
              <a:rPr lang="ko-KR" altLang="en-US" dirty="0"/>
              <a:t> 통하여 구현된다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103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enumerate() </a:t>
            </a:r>
            <a:r>
              <a:rPr lang="ko-KR" altLang="en-US" dirty="0" smtClean="0"/>
              <a:t>사용하기 </a:t>
            </a:r>
            <a:r>
              <a:rPr lang="en-US" altLang="ko-KR" dirty="0" smtClean="0"/>
              <a:t>p.315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00200"/>
            <a:ext cx="8286750" cy="172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98" y="5293773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0 apple</a:t>
            </a:r>
          </a:p>
          <a:p>
            <a:r>
              <a:rPr lang="en-US" altLang="ko-KR" dirty="0"/>
              <a:t>1 banana</a:t>
            </a:r>
          </a:p>
          <a:p>
            <a:r>
              <a:rPr lang="en-US" altLang="ko-KR" dirty="0"/>
              <a:t>2 grape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798" y="401994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fruits =["</a:t>
            </a:r>
            <a:r>
              <a:rPr lang="en-US" altLang="ko-KR" dirty="0" err="1"/>
              <a:t>apple","banana","grape</a:t>
            </a:r>
            <a:r>
              <a:rPr lang="en-US" altLang="ko-KR" dirty="0"/>
              <a:t>"]</a:t>
            </a:r>
          </a:p>
          <a:p>
            <a:r>
              <a:rPr lang="en-US" altLang="ko-KR" dirty="0"/>
              <a:t>for index, value in enumerate(fruits):</a:t>
            </a:r>
          </a:p>
          <a:p>
            <a:r>
              <a:rPr lang="en-US" altLang="ko-KR" dirty="0" smtClean="0"/>
              <a:t>	print(index</a:t>
            </a:r>
            <a:r>
              <a:rPr lang="en-US" altLang="ko-KR" dirty="0"/>
              <a:t>, value)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060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튜플의</a:t>
            </a:r>
            <a:r>
              <a:rPr lang="ko-KR" altLang="en-US" dirty="0" smtClean="0"/>
              <a:t> 장점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2674" y="1637664"/>
            <a:ext cx="8153400" cy="20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리스트와 </a:t>
            </a:r>
            <a:r>
              <a:rPr lang="ko-KR" altLang="en-US" dirty="0" err="1"/>
              <a:t>튜플의</a:t>
            </a:r>
            <a:r>
              <a:rPr lang="ko-KR" altLang="en-US" dirty="0"/>
              <a:t> 다른 점은 무엇인가</a:t>
            </a:r>
            <a:r>
              <a:rPr lang="en-US" altLang="ko-KR" dirty="0"/>
              <a:t>? </a:t>
            </a:r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리스트를 </a:t>
            </a:r>
            <a:r>
              <a:rPr lang="ko-KR" altLang="en-US" dirty="0" err="1"/>
              <a:t>튜플로</a:t>
            </a:r>
            <a:r>
              <a:rPr lang="ko-KR" altLang="en-US" dirty="0"/>
              <a:t> 바꾸려면 어떤 함수를 사용하는가</a:t>
            </a:r>
            <a:r>
              <a:rPr lang="en-US" altLang="ko-KR" dirty="0"/>
              <a:t>?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/>
              <a:t>패킹과 </a:t>
            </a:r>
            <a:r>
              <a:rPr lang="ko-KR" altLang="en-US" dirty="0" err="1"/>
              <a:t>언패킹을</a:t>
            </a:r>
            <a:r>
              <a:rPr lang="ko-KR" altLang="en-US" dirty="0"/>
              <a:t> 설명해보자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4. enumerate() </a:t>
            </a:r>
            <a:r>
              <a:rPr lang="ko-KR" altLang="en-US" dirty="0"/>
              <a:t>함수가 하는 역할은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세트</a:t>
            </a:r>
            <a:r>
              <a:rPr lang="en-US" altLang="ko-KR" dirty="0"/>
              <a:t>(set)</a:t>
            </a:r>
            <a:r>
              <a:rPr lang="ko-KR" altLang="en-US" dirty="0"/>
              <a:t>는 우리가 수학에서 배웠던 집합이다</a:t>
            </a:r>
            <a:r>
              <a:rPr lang="en-US" altLang="ko-KR" dirty="0"/>
              <a:t>. </a:t>
            </a:r>
            <a:r>
              <a:rPr lang="ko-KR" altLang="en-US" dirty="0"/>
              <a:t>세트는 고유한 값들을 저장하는 자료구조라고 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리스트와는 </a:t>
            </a:r>
            <a:r>
              <a:rPr lang="ko-KR" altLang="en-US" dirty="0"/>
              <a:t>다르게 세트의 요소는 특정 순서로 저장되지 않으며 </a:t>
            </a:r>
            <a:r>
              <a:rPr lang="ko-KR" altLang="en-US" dirty="0" err="1"/>
              <a:t>위치별로</a:t>
            </a:r>
            <a:r>
              <a:rPr lang="ko-KR" altLang="en-US" dirty="0"/>
              <a:t> 액세스할 수 없다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89" y="3471357"/>
            <a:ext cx="7127335" cy="24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46" y="4726018"/>
            <a:ext cx="4610100" cy="19335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 생성하기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0" y="1824176"/>
            <a:ext cx="8410575" cy="2552700"/>
          </a:xfrm>
          <a:prstGeom prst="rect">
            <a:avLst/>
          </a:prstGeom>
        </p:spPr>
      </p:pic>
      <p:sp>
        <p:nvSpPr>
          <p:cNvPr id="6" name="설명선 2 5"/>
          <p:cNvSpPr/>
          <p:nvPr/>
        </p:nvSpPr>
        <p:spPr>
          <a:xfrm>
            <a:off x="4391574" y="4481904"/>
            <a:ext cx="3590929" cy="4882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1162"/>
              <a:gd name="adj6" fmla="val -40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공백 세트가 </a:t>
            </a:r>
            <a:r>
              <a:rPr lang="en-US" altLang="ko-KR" dirty="0" smtClean="0"/>
              <a:t>{ }</a:t>
            </a:r>
            <a:r>
              <a:rPr lang="ko-KR" altLang="en-US" dirty="0" smtClean="0"/>
              <a:t>가 아니다</a:t>
            </a:r>
            <a:r>
              <a:rPr lang="en-US" altLang="ko-KR" dirty="0" smtClean="0"/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205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&lt;-&gt; </a:t>
            </a:r>
            <a:r>
              <a:rPr lang="ko-KR" altLang="en-US" dirty="0" smtClean="0"/>
              <a:t>세트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72132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{ 1, 2, 3}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93991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=set([1,2,3,1,2,3])</a:t>
            </a:r>
          </a:p>
          <a:p>
            <a:r>
              <a:rPr lang="en-US" altLang="ko-KR" dirty="0"/>
              <a:t>print(numbers)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3894995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letters = set("</a:t>
            </a:r>
            <a:r>
              <a:rPr lang="en-US" altLang="ko-KR" dirty="0" err="1"/>
              <a:t>abc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60" y="4486275"/>
            <a:ext cx="75723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 err="1"/>
              <a:t>튜플을</a:t>
            </a:r>
            <a:r>
              <a:rPr lang="ko-KR" altLang="en-US" dirty="0"/>
              <a:t> 이해하고 사용할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세트를 이해하고 활용할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 err="1"/>
              <a:t>딕셔너리를</a:t>
            </a:r>
            <a:r>
              <a:rPr lang="ko-KR" altLang="en-US" dirty="0"/>
              <a:t> 이해하고 활용할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문자열의 각종 연산을 이해하고 활용할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세트의 연산 </a:t>
            </a:r>
            <a:r>
              <a:rPr lang="en-US" altLang="ko-KR" dirty="0" smtClean="0"/>
              <a:t>set1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all(), any(), enumerate(), </a:t>
            </a:r>
            <a:r>
              <a:rPr lang="en-US" altLang="ko-KR" dirty="0" err="1"/>
              <a:t>len</a:t>
            </a:r>
            <a:r>
              <a:rPr lang="en-US" altLang="ko-KR" dirty="0"/>
              <a:t>(), max(), min(), sorted(), sum</a:t>
            </a:r>
            <a:r>
              <a:rPr lang="en-US" altLang="ko-KR" dirty="0" smtClean="0"/>
              <a:t>() </a:t>
            </a:r>
            <a:r>
              <a:rPr lang="ko-KR" altLang="en-US" dirty="0" smtClean="0"/>
              <a:t>사용 가능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7" y="2706045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fruits ={"</a:t>
            </a:r>
            <a:r>
              <a:rPr lang="en-US" altLang="ko-KR" dirty="0" err="1"/>
              <a:t>apple","banana","grape</a:t>
            </a:r>
            <a:r>
              <a:rPr lang="en-US" altLang="ko-KR" dirty="0"/>
              <a:t>"}</a:t>
            </a:r>
          </a:p>
          <a:p>
            <a:r>
              <a:rPr lang="en-US" altLang="ko-KR" dirty="0"/>
              <a:t>size =</a:t>
            </a:r>
            <a:r>
              <a:rPr lang="en-US" altLang="ko-KR" dirty="0" err="1"/>
              <a:t>len</a:t>
            </a:r>
            <a:r>
              <a:rPr lang="en-US" altLang="ko-KR" dirty="0"/>
              <a:t>(fruits) </a:t>
            </a:r>
            <a:r>
              <a:rPr lang="en-US" altLang="ko-KR" dirty="0" smtClean="0"/>
              <a:t>			# </a:t>
            </a:r>
            <a:r>
              <a:rPr lang="en-US" altLang="ko-KR" dirty="0"/>
              <a:t>size</a:t>
            </a:r>
            <a:r>
              <a:rPr lang="ko-KR" altLang="en-US" dirty="0"/>
              <a:t>는 </a:t>
            </a:r>
            <a:r>
              <a:rPr lang="en-US" altLang="ko-KR" dirty="0"/>
              <a:t>3</a:t>
            </a:r>
            <a:r>
              <a:rPr lang="ko-KR" altLang="en-US" dirty="0"/>
              <a:t>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547" y="4077856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fruits = { "apple", "banana", "grape" }</a:t>
            </a:r>
          </a:p>
          <a:p>
            <a:pPr latinLnBrk="1"/>
            <a:r>
              <a:rPr lang="en-US" altLang="ko-KR" b="1" dirty="0"/>
              <a:t>if</a:t>
            </a:r>
            <a:r>
              <a:rPr lang="en-US" altLang="ko-KR" dirty="0"/>
              <a:t> "apple" </a:t>
            </a:r>
            <a:r>
              <a:rPr lang="en-US" altLang="ko-KR" b="1" dirty="0"/>
              <a:t>in</a:t>
            </a:r>
            <a:r>
              <a:rPr lang="en-US" altLang="ko-KR" dirty="0"/>
              <a:t> fruits: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집합 안에 </a:t>
            </a:r>
            <a:r>
              <a:rPr lang="en-US" altLang="ko-KR" dirty="0"/>
              <a:t>apple</a:t>
            </a:r>
            <a:r>
              <a:rPr lang="ko-KR" altLang="en-US" dirty="0"/>
              <a:t>이 있습니다</a:t>
            </a:r>
            <a:r>
              <a:rPr lang="en-US" altLang="ko-KR" dirty="0"/>
              <a:t>.")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547" y="522542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집합 안에 </a:t>
            </a:r>
            <a:r>
              <a:rPr lang="en-US" altLang="ko-KR" dirty="0"/>
              <a:t>apple</a:t>
            </a:r>
            <a:r>
              <a:rPr lang="ko-KR" altLang="en-US" dirty="0"/>
              <a:t>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36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세트의 연산 </a:t>
            </a:r>
            <a:r>
              <a:rPr lang="en-US" altLang="ko-KR" dirty="0" smtClean="0"/>
              <a:t>set2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498" y="160020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fruits ={"</a:t>
            </a:r>
            <a:r>
              <a:rPr lang="en-US" altLang="ko-KR" dirty="0" err="1"/>
              <a:t>apple","banana","grape</a:t>
            </a:r>
            <a:r>
              <a:rPr lang="en-US" altLang="ko-KR" dirty="0"/>
              <a:t>"}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x </a:t>
            </a:r>
            <a:r>
              <a:rPr lang="en-US" altLang="ko-KR" b="1" dirty="0"/>
              <a:t>in</a:t>
            </a:r>
            <a:r>
              <a:rPr lang="en-US" altLang="ko-KR" dirty="0"/>
              <a:t> fruits: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(x, end=" 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498" y="2747771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grape </a:t>
            </a:r>
            <a:r>
              <a:rPr lang="en-US" altLang="ko-KR" dirty="0"/>
              <a:t>banana apple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498" y="411406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fruits ={"</a:t>
            </a:r>
            <a:r>
              <a:rPr lang="en-US" altLang="ko-KR" dirty="0" err="1"/>
              <a:t>apple","banana","grape</a:t>
            </a:r>
            <a:r>
              <a:rPr lang="en-US" altLang="ko-KR" dirty="0"/>
              <a:t>"}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x </a:t>
            </a:r>
            <a:r>
              <a:rPr lang="en-US" altLang="ko-KR" b="1" dirty="0"/>
              <a:t>in</a:t>
            </a:r>
            <a:r>
              <a:rPr lang="en-US" altLang="ko-KR" dirty="0"/>
              <a:t> sorted(fruits):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(x, end=" ")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98" y="5261631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apple banana grape</a:t>
            </a:r>
          </a:p>
        </p:txBody>
      </p:sp>
    </p:spTree>
    <p:extLst>
      <p:ext uri="{BB962C8B-B14F-4D97-AF65-F5344CB8AC3E}">
        <p14:creationId xmlns:p14="http://schemas.microsoft.com/office/powerpoint/2010/main" val="202034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세트에 요소 추가하기 </a:t>
            </a:r>
            <a:r>
              <a:rPr lang="en-US" altLang="ko-KR" dirty="0" smtClean="0"/>
              <a:t>set3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573081"/>
            <a:ext cx="8153400" cy="27922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386985"/>
            <a:ext cx="6203826" cy="2471015"/>
          </a:xfrm>
          <a:prstGeom prst="rect">
            <a:avLst/>
          </a:prstGeom>
        </p:spPr>
      </p:pic>
      <p:sp>
        <p:nvSpPr>
          <p:cNvPr id="6" name="설명선 2 5"/>
          <p:cNvSpPr/>
          <p:nvPr/>
        </p:nvSpPr>
        <p:spPr>
          <a:xfrm>
            <a:off x="4689348" y="4518734"/>
            <a:ext cx="3590929" cy="665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603"/>
              <a:gd name="adj6" fmla="val -49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삭제하는 요소가 없으면 예외 발생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예외 발생시키지 않으려면 </a:t>
            </a:r>
            <a:r>
              <a:rPr lang="en-US" altLang="ko-KR" dirty="0" smtClean="0"/>
              <a:t>discard()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!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689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 함축 연산 </a:t>
            </a:r>
            <a:r>
              <a:rPr lang="en-US" altLang="ko-KR" dirty="0" smtClean="0"/>
              <a:t>set4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47237"/>
            <a:ext cx="8153400" cy="40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부분 집합 </a:t>
            </a:r>
            <a:r>
              <a:rPr lang="ko-KR" altLang="en-US" dirty="0" smtClean="0"/>
              <a:t>연산 </a:t>
            </a:r>
            <a:r>
              <a:rPr lang="en-US" altLang="ko-KR" dirty="0" smtClean="0"/>
              <a:t>set5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5605" y="1600200"/>
            <a:ext cx="75877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==, != </a:t>
            </a:r>
            <a:r>
              <a:rPr lang="ko-KR" altLang="en-US" dirty="0" smtClean="0"/>
              <a:t>연산 </a:t>
            </a:r>
            <a:r>
              <a:rPr lang="en-US" altLang="ko-KR" dirty="0" smtClean="0"/>
              <a:t>set6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2107013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A ={"</a:t>
            </a:r>
            <a:r>
              <a:rPr lang="en-US" altLang="ko-KR" dirty="0" err="1"/>
              <a:t>apple","banana","grape</a:t>
            </a:r>
            <a:r>
              <a:rPr lang="en-US" altLang="ko-KR" dirty="0"/>
              <a:t>"}</a:t>
            </a:r>
          </a:p>
          <a:p>
            <a:pPr latinLnBrk="1"/>
            <a:r>
              <a:rPr lang="en-US" altLang="ko-KR" dirty="0"/>
              <a:t>B ={"</a:t>
            </a:r>
            <a:r>
              <a:rPr lang="en-US" altLang="ko-KR" dirty="0" err="1"/>
              <a:t>apple","banana","grape","kiwi</a:t>
            </a:r>
            <a:r>
              <a:rPr lang="en-US" altLang="ko-KR" dirty="0"/>
              <a:t>"}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if</a:t>
            </a:r>
            <a:r>
              <a:rPr lang="en-US" altLang="ko-KR" dirty="0" smtClean="0"/>
              <a:t> </a:t>
            </a:r>
            <a:r>
              <a:rPr lang="en-US" altLang="ko-KR" dirty="0"/>
              <a:t>A == B 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는 같습니다</a:t>
            </a:r>
            <a:r>
              <a:rPr lang="en-US" altLang="ko-KR" dirty="0"/>
              <a:t>.")</a:t>
            </a:r>
            <a:endParaRPr lang="ko-KR" altLang="en-US" dirty="0"/>
          </a:p>
          <a:p>
            <a:pPr latinLnBrk="1"/>
            <a:r>
              <a:rPr lang="en-US" altLang="ko-KR" b="1" dirty="0"/>
              <a:t>else</a:t>
            </a:r>
            <a:r>
              <a:rPr lang="en-US" altLang="ko-KR" dirty="0"/>
              <a:t> </a:t>
            </a:r>
            <a:r>
              <a:rPr lang="en-US" altLang="ko-KR" b="1" i="1" dirty="0"/>
              <a:t>:</a:t>
            </a:r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는 같지 않습니다</a:t>
            </a:r>
            <a:r>
              <a:rPr lang="en-US" altLang="ko-KR" dirty="0"/>
              <a:t>.")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4382048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는 같지 않습니다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585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합집합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1451" y="1741225"/>
            <a:ext cx="6324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교집합 </a:t>
            </a:r>
            <a:r>
              <a:rPr lang="en-US" altLang="ko-KR" dirty="0" smtClean="0"/>
              <a:t>set7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190" y="2638425"/>
            <a:ext cx="4143375" cy="24193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02" y="1924050"/>
            <a:ext cx="67627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7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차집합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19275"/>
            <a:ext cx="81153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4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en-US" altLang="ko-KR" dirty="0"/>
              <a:t>&lt;-&gt; </a:t>
            </a:r>
            <a:r>
              <a:rPr lang="ko-KR" altLang="en-US" dirty="0"/>
              <a:t>세트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531" y="1595114"/>
            <a:ext cx="4991100" cy="177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525" y="329450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list1 =[1,2,3,4,5,1,2,4 ]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len</a:t>
            </a:r>
            <a:r>
              <a:rPr lang="en-US" altLang="ko-KR" dirty="0"/>
              <a:t>(set(list1))</a:t>
            </a:r>
          </a:p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6" name="설명선 2 5"/>
          <p:cNvSpPr/>
          <p:nvPr/>
        </p:nvSpPr>
        <p:spPr>
          <a:xfrm>
            <a:off x="4727448" y="4001708"/>
            <a:ext cx="3590929" cy="665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064"/>
              <a:gd name="adj6" fmla="val -29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서로 다른 정수는 몇 개나 있을까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25" y="506615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list1 =[1,2,3,4,5 ]</a:t>
            </a:r>
          </a:p>
          <a:p>
            <a:r>
              <a:rPr lang="en-US" altLang="ko-KR" dirty="0"/>
              <a:t>&gt;&gt;&gt; list2 =[3,4,5,6,7 ]</a:t>
            </a:r>
          </a:p>
          <a:p>
            <a:r>
              <a:rPr lang="en-US" altLang="ko-KR" dirty="0"/>
              <a:t>&gt;&gt;&gt; set(list1)&amp;set(list2)</a:t>
            </a:r>
          </a:p>
          <a:p>
            <a:r>
              <a:rPr lang="en-US" altLang="ko-KR" dirty="0"/>
              <a:t>{3, 4, 5}</a:t>
            </a:r>
            <a:endParaRPr lang="ko-KR" altLang="en-US" dirty="0"/>
          </a:p>
        </p:txBody>
      </p:sp>
      <p:sp>
        <p:nvSpPr>
          <p:cNvPr id="8" name="설명선 2 7"/>
          <p:cNvSpPr/>
          <p:nvPr/>
        </p:nvSpPr>
        <p:spPr>
          <a:xfrm>
            <a:off x="4689348" y="5831988"/>
            <a:ext cx="3590929" cy="665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064"/>
              <a:gd name="adj6" fmla="val -29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공통적인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정수는무엇일까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114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1689439"/>
            <a:ext cx="8229600" cy="452431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연락처 추가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연락처 삭제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연락처 검색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연락처 출력</a:t>
            </a:r>
          </a:p>
          <a:p>
            <a:r>
              <a:rPr lang="en-US" altLang="ko-KR" dirty="0"/>
              <a:t>5. </a:t>
            </a:r>
            <a:r>
              <a:rPr lang="ko-KR" altLang="en-US" dirty="0"/>
              <a:t>종료</a:t>
            </a:r>
          </a:p>
          <a:p>
            <a:r>
              <a:rPr lang="ko-KR" altLang="en-US" dirty="0"/>
              <a:t>메뉴 항목을 </a:t>
            </a:r>
            <a:r>
              <a:rPr lang="ko-KR" altLang="en-US" dirty="0" err="1"/>
              <a:t>선택하시오</a:t>
            </a:r>
            <a:r>
              <a:rPr lang="en-US" altLang="ko-KR" dirty="0"/>
              <a:t>: 1</a:t>
            </a:r>
            <a:endParaRPr lang="ko-KR" altLang="en-US" dirty="0"/>
          </a:p>
          <a:p>
            <a:r>
              <a:rPr lang="ko-KR" altLang="en-US" dirty="0"/>
              <a:t>이름</a:t>
            </a:r>
            <a:r>
              <a:rPr lang="en-US" altLang="ko-KR" dirty="0"/>
              <a:t>: KIM</a:t>
            </a:r>
            <a:endParaRPr lang="ko-KR" altLang="en-US" dirty="0"/>
          </a:p>
          <a:p>
            <a:r>
              <a:rPr lang="ko-KR" altLang="en-US" dirty="0"/>
              <a:t>전화번호</a:t>
            </a:r>
            <a:r>
              <a:rPr lang="en-US" altLang="ko-KR" dirty="0"/>
              <a:t>: 123-4567</a:t>
            </a:r>
            <a:endParaRPr lang="ko-KR" altLang="en-US" dirty="0"/>
          </a:p>
          <a:p>
            <a:r>
              <a:rPr lang="en-US" altLang="ko-KR" dirty="0"/>
              <a:t>1. </a:t>
            </a:r>
            <a:r>
              <a:rPr lang="ko-KR" altLang="en-US" dirty="0"/>
              <a:t>연락처 추가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연락처 삭제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연락처 검색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연락처 출력</a:t>
            </a:r>
          </a:p>
          <a:p>
            <a:r>
              <a:rPr lang="en-US" altLang="ko-KR" dirty="0"/>
              <a:t>5. </a:t>
            </a:r>
            <a:r>
              <a:rPr lang="ko-KR" altLang="en-US" dirty="0"/>
              <a:t>종료</a:t>
            </a:r>
          </a:p>
          <a:p>
            <a:r>
              <a:rPr lang="ko-KR" altLang="en-US" dirty="0"/>
              <a:t>메뉴 항목을 </a:t>
            </a:r>
            <a:r>
              <a:rPr lang="ko-KR" altLang="en-US" dirty="0" err="1"/>
              <a:t>선택하시오</a:t>
            </a:r>
            <a:r>
              <a:rPr lang="en-US" altLang="ko-KR" dirty="0"/>
              <a:t>: 4</a:t>
            </a:r>
            <a:endParaRPr lang="ko-KR" altLang="en-US" dirty="0"/>
          </a:p>
          <a:p>
            <a:r>
              <a:rPr lang="en-US" altLang="ko-KR" dirty="0"/>
              <a:t>KIM </a:t>
            </a:r>
            <a:r>
              <a:rPr lang="ko-KR" altLang="en-US" dirty="0"/>
              <a:t>의 </a:t>
            </a:r>
            <a:r>
              <a:rPr lang="ko-KR" altLang="en-US" dirty="0" err="1"/>
              <a:t>번화번호</a:t>
            </a:r>
            <a:r>
              <a:rPr lang="en-US" altLang="ko-KR" dirty="0"/>
              <a:t>: 123-4567</a:t>
            </a:r>
            <a:endParaRPr lang="ko-KR" altLang="en-US" dirty="0"/>
          </a:p>
          <a:p>
            <a:r>
              <a:rPr lang="en-US" altLang="ko-KR" dirty="0"/>
              <a:t>...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세트 연산 정리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99407" y="1475912"/>
            <a:ext cx="6979882" cy="52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3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리스트와 </a:t>
            </a:r>
            <a:r>
              <a:rPr lang="ko-KR" altLang="en-US" dirty="0"/>
              <a:t>세트의 차이점은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/>
              <a:t>세트에 저장된 항목에 접근할 때 인덱스를 사용할 수 있는가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/>
              <a:t>세트 </a:t>
            </a:r>
            <a:r>
              <a:rPr lang="en-US" altLang="ko-KR" dirty="0"/>
              <a:t>A</a:t>
            </a:r>
            <a:r>
              <a:rPr lang="ko-KR" altLang="en-US" dirty="0"/>
              <a:t>와 세트 </a:t>
            </a:r>
            <a:r>
              <a:rPr lang="en-US" altLang="ko-KR" dirty="0"/>
              <a:t>B</a:t>
            </a:r>
            <a:r>
              <a:rPr lang="ko-KR" altLang="en-US" dirty="0"/>
              <a:t>의 교집합을 계산하는 수식을 만들어보자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/>
              <a:t>세트에 항목을 추가하는 함수는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8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문자열의 공통 문자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사용자로부터 </a:t>
            </a:r>
            <a:r>
              <a:rPr lang="en-US" altLang="ko-KR" dirty="0"/>
              <a:t>2</a:t>
            </a:r>
            <a:r>
              <a:rPr lang="ko-KR" altLang="en-US" dirty="0"/>
              <a:t>개의 문자열을 받아서 두 문자열의 공통 문자를 출력하는 프로그램을 </a:t>
            </a:r>
            <a:r>
              <a:rPr lang="ko-KR" altLang="en-US" dirty="0" smtClean="0"/>
              <a:t>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526615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첫 번째 문자열</a:t>
            </a:r>
            <a:r>
              <a:rPr lang="en-US" altLang="ko-KR" dirty="0"/>
              <a:t>: Hello World!</a:t>
            </a:r>
          </a:p>
          <a:p>
            <a:r>
              <a:rPr lang="ko-KR" altLang="en-US" dirty="0"/>
              <a:t>두 번째 문자열</a:t>
            </a:r>
            <a:r>
              <a:rPr lang="en-US" altLang="ko-KR" dirty="0"/>
              <a:t>: How are you?</a:t>
            </a:r>
          </a:p>
          <a:p>
            <a:r>
              <a:rPr lang="ko-KR" altLang="en-US" dirty="0"/>
              <a:t>공통적인 글자</a:t>
            </a:r>
            <a:r>
              <a:rPr lang="en-US" altLang="ko-KR" dirty="0"/>
              <a:t>: o H r 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233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str_ex1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s1=input</a:t>
            </a:r>
            <a:r>
              <a:rPr lang="en-US" altLang="ko-KR" dirty="0"/>
              <a:t>("</a:t>
            </a:r>
            <a:r>
              <a:rPr lang="ko-KR" altLang="en-US" dirty="0"/>
              <a:t>첫 번째 문자열</a:t>
            </a:r>
            <a:r>
              <a:rPr lang="en-US" altLang="ko-KR" dirty="0"/>
              <a:t>:")</a:t>
            </a:r>
          </a:p>
          <a:p>
            <a:r>
              <a:rPr lang="en-US" altLang="ko-KR" dirty="0"/>
              <a:t>s2=input("</a:t>
            </a:r>
            <a:r>
              <a:rPr lang="ko-KR" altLang="en-US" dirty="0"/>
              <a:t>두 번째 문자열</a:t>
            </a:r>
            <a:r>
              <a:rPr lang="en-US" altLang="ko-KR" dirty="0"/>
              <a:t>:")</a:t>
            </a:r>
          </a:p>
          <a:p>
            <a:endParaRPr lang="en-US" altLang="ko-KR" dirty="0"/>
          </a:p>
          <a:p>
            <a:r>
              <a:rPr lang="en-US" altLang="ko-KR" dirty="0"/>
              <a:t>list1 = list( set(s1) &amp; set(s2) )		# </a:t>
            </a:r>
            <a:r>
              <a:rPr lang="ko-KR" altLang="en-US" dirty="0"/>
              <a:t>세트로 만들고 교집합 연산을 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print("\n</a:t>
            </a:r>
            <a:r>
              <a:rPr lang="ko-KR" altLang="en-US" dirty="0"/>
              <a:t>공통적인 글자</a:t>
            </a:r>
            <a:r>
              <a:rPr lang="en-US" altLang="ko-KR" dirty="0"/>
              <a:t>:", end=" ")</a:t>
            </a:r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list1:</a:t>
            </a:r>
          </a:p>
          <a:p>
            <a:r>
              <a:rPr lang="en-US" altLang="ko-KR" dirty="0"/>
              <a:t>    print(</a:t>
            </a:r>
            <a:r>
              <a:rPr lang="en-US" altLang="ko-KR" dirty="0" err="1"/>
              <a:t>i</a:t>
            </a:r>
            <a:r>
              <a:rPr lang="en-US" altLang="ko-KR" dirty="0"/>
              <a:t>, end=" ")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1054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문자열의 공통 문자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중복되지 않은 단어의 개수 세기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2526615"/>
            <a:ext cx="8229600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입력 텍스트</a:t>
            </a:r>
            <a:r>
              <a:rPr lang="en-US" altLang="ko-KR" dirty="0"/>
              <a:t>: I have a dream that one day every valley shall be exalted and every hill and mountain shall be made low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사용된 </a:t>
            </a:r>
            <a:r>
              <a:rPr lang="ko-KR" altLang="en-US" dirty="0"/>
              <a:t>단어의 개수</a:t>
            </a:r>
            <a:r>
              <a:rPr lang="en-US" altLang="ko-KR" dirty="0"/>
              <a:t>= 17</a:t>
            </a:r>
            <a:endParaRPr lang="ko-KR" altLang="en-US" dirty="0"/>
          </a:p>
          <a:p>
            <a:r>
              <a:rPr lang="en-US" altLang="ko-KR" dirty="0"/>
              <a:t>{"be", "and", "shall", "low", "have", "made", "one", "exalted", "every", "mountain", "I", "that", "valley", "hill", "day", "a", "dream"}</a:t>
            </a:r>
          </a:p>
        </p:txBody>
      </p:sp>
    </p:spTree>
    <p:extLst>
      <p:ext uri="{BB962C8B-B14F-4D97-AF65-F5344CB8AC3E}">
        <p14:creationId xmlns:p14="http://schemas.microsoft.com/office/powerpoint/2010/main" val="63624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str_ex2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/>
              <a:t>txt </a:t>
            </a:r>
            <a:r>
              <a:rPr lang="en-US" altLang="ko-KR" dirty="0"/>
              <a:t>= input("</a:t>
            </a:r>
            <a:r>
              <a:rPr lang="ko-KR" altLang="en-US" dirty="0"/>
              <a:t>입력 텍스트</a:t>
            </a:r>
            <a:r>
              <a:rPr lang="en-US" altLang="ko-KR" dirty="0"/>
              <a:t>: ")</a:t>
            </a:r>
            <a:endParaRPr lang="ko-KR" altLang="en-US" dirty="0"/>
          </a:p>
          <a:p>
            <a:pPr latinLnBrk="1"/>
            <a:r>
              <a:rPr lang="en-US" altLang="ko-KR" dirty="0"/>
              <a:t>words = </a:t>
            </a:r>
            <a:r>
              <a:rPr lang="en-US" altLang="ko-KR" dirty="0" err="1"/>
              <a:t>txt.split</a:t>
            </a:r>
            <a:r>
              <a:rPr lang="en-US" altLang="ko-KR" dirty="0"/>
              <a:t>(" ")</a:t>
            </a:r>
            <a:endParaRPr lang="ko-KR" altLang="en-US" dirty="0"/>
          </a:p>
          <a:p>
            <a:pPr latinLnBrk="1"/>
            <a:r>
              <a:rPr lang="en-US" altLang="ko-KR" dirty="0"/>
              <a:t>unique = set(words)</a:t>
            </a:r>
            <a:r>
              <a:rPr lang="ko-KR" altLang="en-US" dirty="0"/>
              <a:t>			</a:t>
            </a:r>
            <a:r>
              <a:rPr lang="en-US" altLang="ko-KR" dirty="0"/>
              <a:t># </a:t>
            </a:r>
            <a:r>
              <a:rPr lang="ko-KR" altLang="en-US" dirty="0"/>
              <a:t>집합으로 만들면 자동적으로 중복을 제거한다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사용된 단어의 개수</a:t>
            </a:r>
            <a:r>
              <a:rPr lang="en-US" altLang="ko-KR" dirty="0"/>
              <a:t>= ", </a:t>
            </a:r>
            <a:r>
              <a:rPr lang="en-US" altLang="ko-KR" dirty="0" err="1"/>
              <a:t>len</a:t>
            </a:r>
            <a:r>
              <a:rPr lang="en-US" altLang="ko-KR" dirty="0"/>
              <a:t>(unique))</a:t>
            </a:r>
            <a:endParaRPr lang="ko-KR" altLang="en-US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(unique)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445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딕셔너리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en-US" altLang="ko-KR" dirty="0"/>
              <a:t>(dictionary)</a:t>
            </a:r>
            <a:r>
              <a:rPr lang="ko-KR" altLang="en-US" dirty="0"/>
              <a:t>도 값을 저장하는 자료구조이다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ko-KR" altLang="en-US" dirty="0" err="1"/>
              <a:t>딕셔너리에는</a:t>
            </a:r>
            <a:r>
              <a:rPr lang="ko-KR" altLang="en-US" dirty="0"/>
              <a:t> 값</a:t>
            </a:r>
            <a:r>
              <a:rPr lang="en-US" altLang="ko-KR" dirty="0"/>
              <a:t>(value)</a:t>
            </a:r>
            <a:r>
              <a:rPr lang="ko-KR" altLang="en-US" dirty="0"/>
              <a:t>과 관련된 키</a:t>
            </a:r>
            <a:r>
              <a:rPr lang="en-US" altLang="ko-KR" dirty="0"/>
              <a:t>(key)</a:t>
            </a:r>
            <a:r>
              <a:rPr lang="ko-KR" altLang="en-US" dirty="0"/>
              <a:t>도 저장된다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23" y="3029782"/>
            <a:ext cx="7178109" cy="21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1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13" y="3958284"/>
            <a:ext cx="7696200" cy="25812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딕셔너리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648" y="1483089"/>
            <a:ext cx="8153400" cy="26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36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항목 탐색하기 </a:t>
            </a:r>
            <a:r>
              <a:rPr lang="en-US" altLang="ko-KR" dirty="0" smtClean="0"/>
              <a:t>dict1, dict2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smtClean="0"/>
              <a:t>capitals </a:t>
            </a:r>
            <a:r>
              <a:rPr lang="en-US" altLang="ko-KR" dirty="0"/>
              <a:t>={"</a:t>
            </a:r>
            <a:r>
              <a:rPr lang="en-US" altLang="ko-KR" dirty="0" err="1"/>
              <a:t>Korea":"Seoul","USA":"Washington","UK":"London</a:t>
            </a:r>
            <a:r>
              <a:rPr lang="en-US" altLang="ko-KR" dirty="0"/>
              <a:t>"} 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smtClean="0"/>
              <a:t>print</a:t>
            </a:r>
            <a:r>
              <a:rPr lang="en-US" altLang="ko-KR" dirty="0"/>
              <a:t>( capitals["Korea"])	</a:t>
            </a:r>
          </a:p>
          <a:p>
            <a:pPr latinLnBrk="1"/>
            <a:r>
              <a:rPr lang="en-US" altLang="ko-KR" dirty="0" smtClean="0"/>
              <a:t>Seoul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&gt;&gt;&gt; print</a:t>
            </a:r>
            <a:r>
              <a:rPr lang="en-US" altLang="ko-KR" dirty="0"/>
              <a:t>( capitals</a:t>
            </a:r>
            <a:r>
              <a:rPr lang="en-US" altLang="ko-KR" dirty="0" smtClean="0"/>
              <a:t>[“France”] 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 smtClean="0"/>
              <a:t>...</a:t>
            </a:r>
            <a:endParaRPr lang="en-US" altLang="ko-KR" dirty="0"/>
          </a:p>
          <a:p>
            <a:pPr latinLnBrk="1"/>
            <a:r>
              <a:rPr lang="en-US" altLang="ko-KR" dirty="0" err="1"/>
              <a:t>KeyError</a:t>
            </a:r>
            <a:r>
              <a:rPr lang="en-US" altLang="ko-KR" dirty="0"/>
              <a:t>: "France"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print</a:t>
            </a:r>
            <a:r>
              <a:rPr lang="en-US" altLang="ko-KR" dirty="0"/>
              <a:t>( </a:t>
            </a:r>
            <a:r>
              <a:rPr lang="en-US" altLang="ko-KR" dirty="0" err="1"/>
              <a:t>capitals.get</a:t>
            </a:r>
            <a:r>
              <a:rPr lang="en-US" altLang="ko-KR" dirty="0"/>
              <a:t>("France", "</a:t>
            </a:r>
            <a:r>
              <a:rPr lang="ko-KR" altLang="en-US" dirty="0"/>
              <a:t>해당 키가 없습니다</a:t>
            </a:r>
            <a:r>
              <a:rPr lang="en-US" altLang="ko-KR" dirty="0"/>
              <a:t>." ) )</a:t>
            </a:r>
          </a:p>
          <a:p>
            <a:pPr latinLnBrk="1"/>
            <a:r>
              <a:rPr lang="ko-KR" altLang="en-US" dirty="0" smtClean="0"/>
              <a:t>해당 </a:t>
            </a:r>
            <a:r>
              <a:rPr lang="ko-KR" altLang="en-US" dirty="0"/>
              <a:t>키가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설명선 2 4"/>
          <p:cNvSpPr/>
          <p:nvPr/>
        </p:nvSpPr>
        <p:spPr>
          <a:xfrm>
            <a:off x="4203665" y="4782943"/>
            <a:ext cx="3590929" cy="665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064"/>
              <a:gd name="adj6" fmla="val -298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프로그램이 오류로 중단되지 않게 하려면 이렇게 해야 함</a:t>
            </a:r>
            <a:r>
              <a:rPr lang="en-US" altLang="ko-KR" sz="1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sz="14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16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항목 추가하기 </a:t>
            </a:r>
            <a:r>
              <a:rPr lang="en-US" altLang="ko-KR" dirty="0" smtClean="0"/>
              <a:t>dict3, dict4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capitals ={}</a:t>
            </a:r>
          </a:p>
          <a:p>
            <a:pPr latinLnBrk="1"/>
            <a:r>
              <a:rPr lang="en-US" altLang="ko-KR" dirty="0"/>
              <a:t>capitals["Korea"]="Seoul"</a:t>
            </a:r>
          </a:p>
          <a:p>
            <a:pPr latinLnBrk="1"/>
            <a:r>
              <a:rPr lang="en-US" altLang="ko-KR" dirty="0"/>
              <a:t>capitals["USA"]="Washington"</a:t>
            </a:r>
          </a:p>
          <a:p>
            <a:pPr latinLnBrk="1"/>
            <a:r>
              <a:rPr lang="en-US" altLang="ko-KR" dirty="0"/>
              <a:t>capitals["UK"]="London"</a:t>
            </a:r>
          </a:p>
          <a:p>
            <a:pPr latinLnBrk="1"/>
            <a:r>
              <a:rPr lang="en-US" altLang="ko-KR" dirty="0"/>
              <a:t>capitals["France"]="Paris"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(capitals)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349856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{'Korea': 'Seoul', 'USA': 'Washington', 'UK': 'London', 'France': 'Paris'}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2" y="4043244"/>
            <a:ext cx="78200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8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자료구조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자료들을 저장하는 여러 가지 </a:t>
            </a:r>
            <a:r>
              <a:rPr lang="ko-KR" altLang="en-US" dirty="0" smtClean="0"/>
              <a:t>구조들을 </a:t>
            </a:r>
            <a:r>
              <a:rPr lang="ko-KR" altLang="en-US" dirty="0"/>
              <a:t>자료구</a:t>
            </a:r>
            <a:r>
              <a:rPr lang="ko-KR" altLang="en-US" b="1" dirty="0"/>
              <a:t>조</a:t>
            </a:r>
            <a:r>
              <a:rPr lang="en-US" altLang="ko-KR" b="1" dirty="0"/>
              <a:t>(data structure), </a:t>
            </a:r>
            <a:r>
              <a:rPr lang="ko-KR" altLang="en-US" b="1" dirty="0"/>
              <a:t>또는 데이터구조</a:t>
            </a:r>
            <a:r>
              <a:rPr lang="ko-KR" altLang="en-US" dirty="0"/>
              <a:t>라 부른다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b="1" dirty="0"/>
              <a:t>시퀀스</a:t>
            </a:r>
            <a:r>
              <a:rPr lang="en-US" altLang="ko-KR" b="1" dirty="0"/>
              <a:t>(sequence</a:t>
            </a:r>
            <a:r>
              <a:rPr lang="en-US" altLang="ko-KR" b="1" dirty="0" smtClean="0"/>
              <a:t>): </a:t>
            </a:r>
          </a:p>
          <a:p>
            <a:pPr lvl="1"/>
            <a:r>
              <a:rPr lang="ko-KR" altLang="en-US" b="1" dirty="0" smtClean="0"/>
              <a:t>요소</a:t>
            </a:r>
            <a:r>
              <a:rPr lang="en-US" altLang="ko-KR" b="1" dirty="0"/>
              <a:t>(element)</a:t>
            </a:r>
            <a:r>
              <a:rPr lang="ko-KR" altLang="en-US" dirty="0"/>
              <a:t>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요소 </a:t>
            </a:r>
            <a:r>
              <a:rPr lang="ko-KR" altLang="en-US" dirty="0"/>
              <a:t>간에는 순서가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시퀀스의 </a:t>
            </a:r>
            <a:r>
              <a:rPr lang="ko-KR" altLang="en-US" dirty="0"/>
              <a:t>요소들은 </a:t>
            </a:r>
            <a:r>
              <a:rPr lang="ko-KR" altLang="en-US" dirty="0" smtClean="0"/>
              <a:t>번호가 붙여져 있다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b="1" dirty="0" smtClean="0"/>
              <a:t>내장 </a:t>
            </a:r>
            <a:r>
              <a:rPr lang="ko-KR" altLang="en-US" b="1" dirty="0"/>
              <a:t>시퀀스</a:t>
            </a:r>
            <a:r>
              <a:rPr lang="en-US" altLang="ko-KR" b="1" dirty="0"/>
              <a:t>(</a:t>
            </a:r>
            <a:r>
              <a:rPr lang="en-US" altLang="ko-KR" b="1" dirty="0" err="1"/>
              <a:t>str</a:t>
            </a:r>
            <a:r>
              <a:rPr lang="en-US" altLang="ko-KR" b="1" dirty="0"/>
              <a:t>, bytes, </a:t>
            </a:r>
            <a:r>
              <a:rPr lang="en-US" altLang="ko-KR" b="1" dirty="0" err="1"/>
              <a:t>bytearray</a:t>
            </a:r>
            <a:r>
              <a:rPr lang="en-US" altLang="ko-KR" b="1" dirty="0"/>
              <a:t>, list, tuple, range</a:t>
            </a:r>
            <a:r>
              <a:rPr lang="en-US" altLang="ko-KR" b="1" dirty="0" smtClean="0"/>
              <a:t>)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34" y="4609314"/>
            <a:ext cx="41624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52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항목 삭제하기 </a:t>
            </a:r>
            <a:r>
              <a:rPr lang="en-US" altLang="ko-KR" dirty="0" smtClean="0"/>
              <a:t>dict5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510323"/>
            <a:ext cx="8153400" cy="2036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648" y="1679166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city = </a:t>
            </a:r>
            <a:r>
              <a:rPr lang="en-US" altLang="ko-KR" dirty="0" err="1"/>
              <a:t>capitals.pop</a:t>
            </a:r>
            <a:r>
              <a:rPr lang="en-US" altLang="ko-KR" dirty="0"/>
              <a:t>("UK</a:t>
            </a:r>
            <a:r>
              <a:rPr lang="en-US" altLang="ko-KR" dirty="0" smtClean="0"/>
              <a:t>")</a:t>
            </a:r>
            <a:endParaRPr lang="en-US" altLang="ko-KR" dirty="0"/>
          </a:p>
        </p:txBody>
      </p:sp>
      <p:sp>
        <p:nvSpPr>
          <p:cNvPr id="6" name="설명선 2 5"/>
          <p:cNvSpPr/>
          <p:nvPr/>
        </p:nvSpPr>
        <p:spPr>
          <a:xfrm>
            <a:off x="5175119" y="1217341"/>
            <a:ext cx="3590929" cy="665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936"/>
              <a:gd name="adj6" fmla="val -53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만약 주어진 키를 가진 항목이 없으면 </a:t>
            </a:r>
            <a:r>
              <a:rPr lang="en-US" altLang="ko-KR" dirty="0" err="1">
                <a:solidFill>
                  <a:srgbClr val="FF0000"/>
                </a:solidFill>
              </a:rPr>
              <a:t>KeyError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예외가 발생한다</a:t>
            </a:r>
            <a:endParaRPr lang="ko-KR" altLang="en-US" sz="14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04" y="5008509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if "UK" in capitals :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capitals.pop</a:t>
            </a:r>
            <a:r>
              <a:rPr lang="en-US" altLang="ko-KR" dirty="0"/>
              <a:t>("UK")</a:t>
            </a:r>
          </a:p>
        </p:txBody>
      </p:sp>
    </p:spTree>
    <p:extLst>
      <p:ext uri="{BB962C8B-B14F-4D97-AF65-F5344CB8AC3E}">
        <p14:creationId xmlns:p14="http://schemas.microsoft.com/office/powerpoint/2010/main" val="182580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항목 방문하기 </a:t>
            </a:r>
            <a:r>
              <a:rPr lang="en-US" altLang="ko-KR" dirty="0" smtClean="0"/>
              <a:t>dict6, dict7, dict8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capitals ={"</a:t>
            </a:r>
            <a:r>
              <a:rPr lang="en-US" altLang="ko-KR" dirty="0" err="1"/>
              <a:t>Korea":"Seoul","USA":"Washington","UK":"London</a:t>
            </a:r>
            <a:r>
              <a:rPr lang="en-US" altLang="ko-KR" dirty="0"/>
              <a:t>"} </a:t>
            </a:r>
          </a:p>
          <a:p>
            <a:pPr latinLnBrk="1"/>
            <a:r>
              <a:rPr lang="en-US" altLang="ko-KR" dirty="0"/>
              <a:t>for key in capitals :</a:t>
            </a:r>
          </a:p>
          <a:p>
            <a:pPr latinLnBrk="1"/>
            <a:r>
              <a:rPr lang="en-US" altLang="ko-KR" dirty="0"/>
              <a:t>        print( key,":", capitals[key])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717327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Korea : Seoul</a:t>
            </a:r>
          </a:p>
          <a:p>
            <a:r>
              <a:rPr lang="en-US" altLang="ko-KR" dirty="0"/>
              <a:t>USA : Washington</a:t>
            </a:r>
          </a:p>
          <a:p>
            <a:r>
              <a:rPr lang="en-US" altLang="ko-KR" dirty="0"/>
              <a:t>UK : London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055543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capitals ={"</a:t>
            </a:r>
            <a:r>
              <a:rPr lang="en-US" altLang="ko-KR" dirty="0" err="1"/>
              <a:t>Korea":"Seoul","USA":"Washington","UK":"London</a:t>
            </a:r>
            <a:r>
              <a:rPr lang="en-US" altLang="ko-KR" dirty="0"/>
              <a:t>"} 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key, value </a:t>
            </a:r>
            <a:r>
              <a:rPr lang="en-US" altLang="ko-KR" b="1" dirty="0"/>
              <a:t>in</a:t>
            </a:r>
            <a:r>
              <a:rPr lang="en-US" altLang="ko-KR" dirty="0"/>
              <a:t> </a:t>
            </a:r>
            <a:r>
              <a:rPr lang="en-US" altLang="ko-KR" dirty="0" err="1"/>
              <a:t>capitals.items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b="1" dirty="0" smtClean="0"/>
              <a:t>	print</a:t>
            </a:r>
            <a:r>
              <a:rPr lang="en-US" altLang="ko-KR" dirty="0"/>
              <a:t>( key,":", value </a:t>
            </a:r>
            <a:r>
              <a:rPr lang="en-US" altLang="ko-KR" dirty="0" smtClean="0"/>
              <a:t>)	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5172670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Korea : Seoul</a:t>
            </a:r>
          </a:p>
          <a:p>
            <a:r>
              <a:rPr lang="en-US" altLang="ko-KR" dirty="0"/>
              <a:t>USA : Washington</a:t>
            </a:r>
          </a:p>
          <a:p>
            <a:r>
              <a:rPr lang="en-US" altLang="ko-KR" dirty="0"/>
              <a:t>UK : London</a:t>
            </a:r>
          </a:p>
        </p:txBody>
      </p:sp>
    </p:spTree>
    <p:extLst>
      <p:ext uri="{BB962C8B-B14F-4D97-AF65-F5344CB8AC3E}">
        <p14:creationId xmlns:p14="http://schemas.microsoft.com/office/powerpoint/2010/main" val="2521224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연산 </a:t>
            </a:r>
            <a:r>
              <a:rPr lang="en-US" altLang="ko-KR" dirty="0" smtClean="0"/>
              <a:t>dict9, dict10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capitals ={"</a:t>
            </a:r>
            <a:r>
              <a:rPr lang="en-US" altLang="ko-KR" dirty="0" err="1"/>
              <a:t>Korea":"Seoul","USA":"Washington","UK":"London</a:t>
            </a:r>
            <a:r>
              <a:rPr lang="en-US" altLang="ko-KR" dirty="0"/>
              <a:t>"}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 </a:t>
            </a:r>
            <a:r>
              <a:rPr lang="en-US" altLang="ko-KR" dirty="0" err="1"/>
              <a:t>capitals.keys</a:t>
            </a:r>
            <a:r>
              <a:rPr lang="en-US" altLang="ko-KR" dirty="0"/>
              <a:t>())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 </a:t>
            </a:r>
            <a:r>
              <a:rPr lang="en-US" altLang="ko-KR" dirty="0" err="1"/>
              <a:t>capitals.values</a:t>
            </a:r>
            <a:r>
              <a:rPr lang="en-US" altLang="ko-KR" dirty="0"/>
              <a:t>())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717327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dict_keys</a:t>
            </a:r>
            <a:r>
              <a:rPr lang="en-US" altLang="ko-KR" dirty="0"/>
              <a:t>(['Korea', 'USA', 'UK'])</a:t>
            </a:r>
          </a:p>
          <a:p>
            <a:r>
              <a:rPr lang="en-US" altLang="ko-KR" dirty="0" err="1"/>
              <a:t>dict_values</a:t>
            </a:r>
            <a:r>
              <a:rPr lang="en-US" altLang="ko-KR" dirty="0"/>
              <a:t>(['Seoul', 'Washington', 'London'])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055543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key </a:t>
            </a:r>
            <a:r>
              <a:rPr lang="en-US" altLang="ko-KR" b="1" dirty="0"/>
              <a:t>in</a:t>
            </a:r>
            <a:r>
              <a:rPr lang="en-US" altLang="ko-KR" dirty="0"/>
              <a:t> sorted( </a:t>
            </a:r>
            <a:r>
              <a:rPr lang="en-US" altLang="ko-KR" dirty="0" err="1"/>
              <a:t>capitals.keys</a:t>
            </a:r>
            <a:r>
              <a:rPr lang="en-US" altLang="ko-KR" dirty="0"/>
              <a:t>()):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(key, end=" ")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172670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Korea UK USA </a:t>
            </a:r>
          </a:p>
        </p:txBody>
      </p:sp>
    </p:spTree>
    <p:extLst>
      <p:ext uri="{BB962C8B-B14F-4D97-AF65-F5344CB8AC3E}">
        <p14:creationId xmlns:p14="http://schemas.microsoft.com/office/powerpoint/2010/main" val="1891751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딕셔너리</a:t>
            </a:r>
            <a:r>
              <a:rPr lang="ko-KR" altLang="en-US" dirty="0" smtClean="0"/>
              <a:t> 함축 </a:t>
            </a:r>
            <a:r>
              <a:rPr lang="en-US" altLang="ko-KR" dirty="0" smtClean="0"/>
              <a:t>dict11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6" y="1600200"/>
            <a:ext cx="7439025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6976" y="3855128"/>
            <a:ext cx="743902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values =[1,2,3,4,5,6] 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err="1" smtClean="0"/>
              <a:t>dic</a:t>
            </a:r>
            <a:r>
              <a:rPr lang="en-US" altLang="ko-KR" dirty="0" smtClean="0"/>
              <a:t> </a:t>
            </a:r>
            <a:r>
              <a:rPr lang="en-US" altLang="ko-KR" dirty="0"/>
              <a:t>={ x : x**2</a:t>
            </a:r>
            <a:r>
              <a:rPr lang="en-US" altLang="ko-KR" b="1" dirty="0"/>
              <a:t> for</a:t>
            </a:r>
            <a:r>
              <a:rPr lang="en-US" altLang="ko-KR" dirty="0"/>
              <a:t> x </a:t>
            </a:r>
            <a:r>
              <a:rPr lang="en-US" altLang="ko-KR" b="1" dirty="0"/>
              <a:t>in</a:t>
            </a:r>
            <a:r>
              <a:rPr lang="en-US" altLang="ko-KR" dirty="0"/>
              <a:t> values </a:t>
            </a:r>
            <a:r>
              <a:rPr lang="en-US" altLang="ko-KR" b="1" dirty="0"/>
              <a:t>if</a:t>
            </a:r>
            <a:r>
              <a:rPr lang="en-US" altLang="ko-KR" dirty="0"/>
              <a:t> x%2==0 }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</a:t>
            </a:r>
            <a:r>
              <a:rPr lang="en-US" altLang="ko-KR" dirty="0" err="1"/>
              <a:t>dic</a:t>
            </a:r>
            <a:r>
              <a:rPr lang="en-US" altLang="ko-KR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975" y="5371750"/>
            <a:ext cx="743902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{2: 4, 4: 16, 6: 36}</a:t>
            </a:r>
          </a:p>
        </p:txBody>
      </p:sp>
    </p:spTree>
    <p:extLst>
      <p:ext uri="{BB962C8B-B14F-4D97-AF65-F5344CB8AC3E}">
        <p14:creationId xmlns:p14="http://schemas.microsoft.com/office/powerpoint/2010/main" val="3847385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딕셔너리</a:t>
            </a:r>
            <a:r>
              <a:rPr lang="ko-KR" altLang="en-US" dirty="0" smtClean="0"/>
              <a:t> 함축의 예 </a:t>
            </a:r>
            <a:r>
              <a:rPr lang="en-US" altLang="ko-KR" dirty="0" smtClean="0"/>
              <a:t>dict12, dict13, dict14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098" y="1893163"/>
            <a:ext cx="743902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dic</a:t>
            </a:r>
            <a:r>
              <a:rPr lang="en-US" altLang="ko-KR" dirty="0"/>
              <a:t> ={ i:str(i</a:t>
            </a:r>
            <a:r>
              <a:rPr lang="en-US" altLang="ko-KR" dirty="0" smtClean="0"/>
              <a:t>) </a:t>
            </a:r>
            <a:r>
              <a:rPr lang="en-US" altLang="ko-KR" b="1" dirty="0" smtClean="0"/>
              <a:t>for</a:t>
            </a:r>
            <a:r>
              <a:rPr lang="en-US" altLang="ko-KR" dirty="0" smtClean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en-US" altLang="ko-KR" b="1" dirty="0"/>
              <a:t>in</a:t>
            </a:r>
            <a:r>
              <a:rPr lang="en-US" altLang="ko-KR" dirty="0"/>
              <a:t> [1,2,3,4,5]}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 </a:t>
            </a:r>
            <a:r>
              <a:rPr lang="en-US" altLang="ko-KR" dirty="0" err="1"/>
              <a:t>dic</a:t>
            </a:r>
            <a:r>
              <a:rPr lang="en-US" altLang="ko-KR" dirty="0"/>
              <a:t>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097" y="2874872"/>
            <a:ext cx="743902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{1: "1", 2: "2", 3: "3", 4: "4", 5: "5"}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098" y="4318247"/>
            <a:ext cx="743902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fruits =["</a:t>
            </a:r>
            <a:r>
              <a:rPr lang="en-US" altLang="ko-KR" dirty="0" err="1"/>
              <a:t>apple","orange","banana</a:t>
            </a:r>
            <a:r>
              <a:rPr lang="en-US" altLang="ko-KR" dirty="0"/>
              <a:t>"]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err="1" smtClean="0"/>
              <a:t>dic</a:t>
            </a:r>
            <a:r>
              <a:rPr lang="en-US" altLang="ko-KR" dirty="0" smtClean="0"/>
              <a:t> </a:t>
            </a:r>
            <a:r>
              <a:rPr lang="en-US" altLang="ko-KR" dirty="0"/>
              <a:t>={ </a:t>
            </a:r>
            <a:r>
              <a:rPr lang="en-US" altLang="ko-KR" dirty="0" smtClean="0"/>
              <a:t>f:len(f) </a:t>
            </a:r>
            <a:r>
              <a:rPr lang="en-US" altLang="ko-KR" b="1" dirty="0" smtClean="0"/>
              <a:t>for</a:t>
            </a:r>
            <a:r>
              <a:rPr lang="en-US" altLang="ko-KR" dirty="0" smtClean="0"/>
              <a:t> </a:t>
            </a:r>
            <a:r>
              <a:rPr lang="en-US" altLang="ko-KR" dirty="0"/>
              <a:t>f </a:t>
            </a:r>
            <a:r>
              <a:rPr lang="en-US" altLang="ko-KR" b="1" dirty="0"/>
              <a:t>in</a:t>
            </a:r>
            <a:r>
              <a:rPr lang="en-US" altLang="ko-KR" dirty="0"/>
              <a:t> fruits }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 </a:t>
            </a:r>
            <a:r>
              <a:rPr lang="en-US" altLang="ko-KR" dirty="0" err="1"/>
              <a:t>dic</a:t>
            </a:r>
            <a:r>
              <a:rPr lang="en-US" altLang="ko-KR" dirty="0"/>
              <a:t>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097" y="5834869"/>
            <a:ext cx="743902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it-IT" altLang="ko-KR" dirty="0"/>
              <a:t>{"apple": 5, "orange": 6, "banana": 6}</a:t>
            </a:r>
          </a:p>
        </p:txBody>
      </p:sp>
    </p:spTree>
    <p:extLst>
      <p:ext uri="{BB962C8B-B14F-4D97-AF65-F5344CB8AC3E}">
        <p14:creationId xmlns:p14="http://schemas.microsoft.com/office/powerpoint/2010/main" val="2174476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딕셔너리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7107" y="1600200"/>
            <a:ext cx="738473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3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공백 </a:t>
            </a:r>
            <a:r>
              <a:rPr lang="ko-KR" altLang="en-US" dirty="0" err="1"/>
              <a:t>딕셔너리를</a:t>
            </a:r>
            <a:r>
              <a:rPr lang="ko-KR" altLang="en-US" dirty="0"/>
              <a:t> 생성하는 명령문을 만들어보자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err="1"/>
              <a:t>딕셔너리에</a:t>
            </a:r>
            <a:r>
              <a:rPr lang="ko-KR" altLang="en-US" dirty="0"/>
              <a:t> 존재하는 모든 키를 방문하는 코드를 작성해보자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en-US" altLang="ko-KR" dirty="0"/>
              <a:t>d</a:t>
            </a:r>
            <a:r>
              <a:rPr lang="ko-KR" altLang="en-US" dirty="0"/>
              <a:t>에 </a:t>
            </a:r>
            <a:r>
              <a:rPr lang="en-US" altLang="ko-KR" dirty="0"/>
              <a:t>(k, v)</a:t>
            </a:r>
            <a:r>
              <a:rPr lang="ko-KR" altLang="en-US" dirty="0"/>
              <a:t>를 저장하는 명령문을 만들어보자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7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영한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7" y="1900600"/>
            <a:ext cx="81534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단어를 </a:t>
            </a:r>
            <a:r>
              <a:rPr lang="ko-KR" altLang="en-US" dirty="0" err="1"/>
              <a:t>입력하시오</a:t>
            </a:r>
            <a:r>
              <a:rPr lang="en-US" altLang="ko-KR" dirty="0"/>
              <a:t>: one </a:t>
            </a:r>
            <a:endParaRPr lang="ko-KR" altLang="en-US" dirty="0"/>
          </a:p>
          <a:p>
            <a:r>
              <a:rPr lang="ko-KR" altLang="en-US" dirty="0"/>
              <a:t>하나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7" y="2650932"/>
            <a:ext cx="81534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단어를 </a:t>
            </a:r>
            <a:r>
              <a:rPr lang="ko-KR" altLang="en-US" dirty="0" err="1"/>
              <a:t>입력하시오</a:t>
            </a:r>
            <a:r>
              <a:rPr lang="en-US" altLang="ko-KR" dirty="0"/>
              <a:t>: two </a:t>
            </a:r>
            <a:endParaRPr lang="ko-KR" altLang="en-US" dirty="0"/>
          </a:p>
          <a:p>
            <a:r>
              <a:rPr lang="ko-KR" altLang="en-US" dirty="0"/>
              <a:t>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73" y="3589306"/>
            <a:ext cx="34194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5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err="1" smtClean="0"/>
              <a:t>eng_dic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english_dict</a:t>
            </a:r>
            <a:r>
              <a:rPr lang="en-US" altLang="ko-KR" dirty="0"/>
              <a:t> ={}			# </a:t>
            </a:r>
            <a:r>
              <a:rPr lang="ko-KR" altLang="en-US" dirty="0"/>
              <a:t>공백 </a:t>
            </a:r>
            <a:r>
              <a:rPr lang="ko-KR" altLang="en-US" dirty="0" err="1"/>
              <a:t>딕셔너리를</a:t>
            </a:r>
            <a:r>
              <a:rPr lang="ko-KR" altLang="en-US" dirty="0"/>
              <a:t> 생성한다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english_dict</a:t>
            </a:r>
            <a:r>
              <a:rPr lang="en-US" altLang="ko-KR" dirty="0"/>
              <a:t>["one"]="</a:t>
            </a:r>
            <a:r>
              <a:rPr lang="ko-KR" altLang="en-US" dirty="0"/>
              <a:t>하나</a:t>
            </a:r>
            <a:r>
              <a:rPr lang="en-US" altLang="ko-KR" dirty="0"/>
              <a:t>"	</a:t>
            </a:r>
            <a:r>
              <a:rPr lang="en-US" altLang="ko-KR" dirty="0" smtClean="0"/>
              <a:t>	# </a:t>
            </a:r>
            <a:r>
              <a:rPr lang="ko-KR" altLang="en-US" dirty="0" err="1"/>
              <a:t>딕셔너리에</a:t>
            </a:r>
            <a:r>
              <a:rPr lang="ko-KR" altLang="en-US" dirty="0"/>
              <a:t> 단어와 의미를 추가한다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english_dict</a:t>
            </a:r>
            <a:r>
              <a:rPr lang="en-US" altLang="ko-KR" dirty="0"/>
              <a:t>["two"]="</a:t>
            </a:r>
            <a:r>
              <a:rPr lang="ko-KR" altLang="en-US" dirty="0"/>
              <a:t>둘</a:t>
            </a:r>
            <a:r>
              <a:rPr lang="en-US" altLang="ko-KR" dirty="0"/>
              <a:t>'"		</a:t>
            </a:r>
          </a:p>
          <a:p>
            <a:pPr latinLnBrk="1"/>
            <a:r>
              <a:rPr lang="en-US" altLang="ko-KR" dirty="0" err="1"/>
              <a:t>english_dict</a:t>
            </a:r>
            <a:r>
              <a:rPr lang="en-US" altLang="ko-KR" dirty="0"/>
              <a:t>["three"]="</a:t>
            </a:r>
            <a:r>
              <a:rPr lang="ko-KR" altLang="en-US" dirty="0"/>
              <a:t>셋</a:t>
            </a:r>
            <a:r>
              <a:rPr lang="en-US" altLang="ko-KR" dirty="0"/>
              <a:t>"		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word =input("</a:t>
            </a:r>
            <a:r>
              <a:rPr lang="ko-KR" altLang="en-US" dirty="0"/>
              <a:t>단어를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");</a:t>
            </a:r>
          </a:p>
          <a:p>
            <a:pPr latinLnBrk="1"/>
            <a:r>
              <a:rPr lang="en-US" altLang="ko-KR" dirty="0"/>
              <a:t>print (</a:t>
            </a:r>
            <a:r>
              <a:rPr lang="en-US" altLang="ko-KR" dirty="0" err="1"/>
              <a:t>english_dict</a:t>
            </a:r>
            <a:r>
              <a:rPr lang="en-US" altLang="ko-KR" dirty="0"/>
              <a:t>[word])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1318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주소록</a:t>
            </a:r>
            <a:r>
              <a:rPr lang="en-US" altLang="ko-KR" dirty="0" smtClean="0"/>
              <a:t> address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7" y="1900600"/>
            <a:ext cx="8153401" cy="452431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연락처 추가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연락처 삭제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연락처 검색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연락처 출력</a:t>
            </a:r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종료</a:t>
            </a:r>
          </a:p>
          <a:p>
            <a:r>
              <a:rPr lang="ko-KR" altLang="en-US" dirty="0" smtClean="0"/>
              <a:t>메뉴 항목을 </a:t>
            </a:r>
            <a:r>
              <a:rPr lang="ko-KR" altLang="en-US" dirty="0" err="1" smtClean="0"/>
              <a:t>선택하시오</a:t>
            </a:r>
            <a:r>
              <a:rPr lang="en-US" altLang="ko-KR" dirty="0" smtClean="0"/>
              <a:t>: 1</a:t>
            </a:r>
            <a:endParaRPr lang="ko-KR" altLang="en-US" dirty="0" smtClean="0"/>
          </a:p>
          <a:p>
            <a:r>
              <a:rPr lang="ko-KR" altLang="en-US" dirty="0" smtClean="0"/>
              <a:t>이름</a:t>
            </a:r>
            <a:r>
              <a:rPr lang="en-US" altLang="ko-KR" dirty="0" smtClean="0"/>
              <a:t>: KIM</a:t>
            </a:r>
            <a:endParaRPr lang="ko-KR" altLang="en-US" dirty="0" smtClean="0"/>
          </a:p>
          <a:p>
            <a:r>
              <a:rPr lang="ko-KR" altLang="en-US" dirty="0" smtClean="0"/>
              <a:t>전화번호</a:t>
            </a:r>
            <a:r>
              <a:rPr lang="en-US" altLang="ko-KR" dirty="0" smtClean="0"/>
              <a:t>: 123-4567</a:t>
            </a:r>
            <a:endParaRPr lang="ko-KR" altLang="en-US" dirty="0" smtClean="0"/>
          </a:p>
          <a:p>
            <a:r>
              <a:rPr lang="en-US" altLang="ko-KR" dirty="0" smtClean="0"/>
              <a:t>1. </a:t>
            </a:r>
            <a:r>
              <a:rPr lang="ko-KR" altLang="en-US" dirty="0" smtClean="0"/>
              <a:t>연락처 추가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연락처 삭제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연락처 검색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연락처 출력</a:t>
            </a:r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종료</a:t>
            </a:r>
          </a:p>
          <a:p>
            <a:r>
              <a:rPr lang="ko-KR" altLang="en-US" dirty="0" smtClean="0"/>
              <a:t>메뉴 항목을 </a:t>
            </a:r>
            <a:r>
              <a:rPr lang="ko-KR" altLang="en-US" dirty="0" err="1" smtClean="0"/>
              <a:t>선택하시오</a:t>
            </a:r>
            <a:r>
              <a:rPr lang="en-US" altLang="ko-KR" dirty="0" smtClean="0"/>
              <a:t>: 4</a:t>
            </a:r>
            <a:endParaRPr lang="ko-KR" altLang="en-US" dirty="0" smtClean="0"/>
          </a:p>
          <a:p>
            <a:r>
              <a:rPr lang="en-US" altLang="ko-KR" dirty="0" smtClean="0"/>
              <a:t>KIM 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번화번호</a:t>
            </a:r>
            <a:r>
              <a:rPr lang="en-US" altLang="ko-KR" dirty="0" smtClean="0"/>
              <a:t>: 123-4567</a:t>
            </a:r>
            <a:endParaRPr lang="ko-KR" altLang="en-US" dirty="0" smtClean="0"/>
          </a:p>
          <a:p>
            <a:r>
              <a:rPr lang="en-US" altLang="ko-KR" dirty="0" smtClean="0"/>
              <a:t>...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06" y="2855651"/>
            <a:ext cx="1885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0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시퀀스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동일한 </a:t>
            </a:r>
            <a:r>
              <a:rPr lang="ko-KR" altLang="en-US" dirty="0"/>
              <a:t>연산을 </a:t>
            </a:r>
            <a:r>
              <a:rPr lang="ko-KR" altLang="en-US" dirty="0" smtClean="0"/>
              <a:t>지원</a:t>
            </a:r>
            <a:r>
              <a:rPr lang="en-US" altLang="ko-KR" dirty="0" smtClean="0"/>
              <a:t>, </a:t>
            </a:r>
          </a:p>
          <a:p>
            <a:pPr lvl="1"/>
            <a:r>
              <a:rPr lang="ko-KR" altLang="en-US" b="1" dirty="0" smtClean="0"/>
              <a:t>인덱싱</a:t>
            </a:r>
            <a:r>
              <a:rPr lang="en-US" altLang="ko-KR" b="1" dirty="0"/>
              <a:t>(indexing), </a:t>
            </a:r>
            <a:r>
              <a:rPr lang="ko-KR" altLang="en-US" b="1" dirty="0" err="1"/>
              <a:t>슬라이싱</a:t>
            </a:r>
            <a:r>
              <a:rPr lang="en-US" altLang="ko-KR" b="1" dirty="0"/>
              <a:t>(slicing), </a:t>
            </a:r>
            <a:r>
              <a:rPr lang="ko-KR" altLang="en-US" b="1" dirty="0"/>
              <a:t>덧셈 연산</a:t>
            </a:r>
            <a:r>
              <a:rPr lang="en-US" altLang="ko-KR" b="1" dirty="0"/>
              <a:t>(adding), </a:t>
            </a:r>
            <a:r>
              <a:rPr lang="ko-KR" altLang="en-US" b="1" dirty="0"/>
              <a:t>곱셈 연산</a:t>
            </a:r>
            <a:r>
              <a:rPr lang="en-US" altLang="ko-KR" b="1" dirty="0"/>
              <a:t>(multiplying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err="1" smtClean="0"/>
              <a:t>내장함수</a:t>
            </a:r>
            <a:r>
              <a:rPr lang="ko-KR" altLang="en-US" dirty="0" smtClean="0"/>
              <a:t> 적용가능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시퀀스의 </a:t>
            </a:r>
            <a:r>
              <a:rPr lang="ko-KR" altLang="en-US" dirty="0"/>
              <a:t>길이를 반환하는 </a:t>
            </a:r>
            <a:r>
              <a:rPr lang="en-US" altLang="ko-KR" dirty="0" err="1"/>
              <a:t>len</a:t>
            </a:r>
            <a:r>
              <a:rPr lang="en-US" altLang="ko-KR" dirty="0"/>
              <a:t>() </a:t>
            </a:r>
            <a:r>
              <a:rPr lang="ko-KR" altLang="en-US" dirty="0"/>
              <a:t>함수</a:t>
            </a:r>
            <a:r>
              <a:rPr lang="en-US" altLang="ko-KR" dirty="0"/>
              <a:t>, </a:t>
            </a:r>
            <a:r>
              <a:rPr lang="ko-KR" altLang="en-US" dirty="0"/>
              <a:t>최대값과 최소값을 찾는 </a:t>
            </a:r>
            <a:r>
              <a:rPr lang="en-US" altLang="ko-KR" dirty="0"/>
              <a:t>max()</a:t>
            </a:r>
            <a:r>
              <a:rPr lang="ko-KR" altLang="en-US" dirty="0"/>
              <a:t>와 </a:t>
            </a:r>
            <a:r>
              <a:rPr lang="en-US" altLang="ko-KR" dirty="0"/>
              <a:t>min() </a:t>
            </a:r>
            <a:r>
              <a:rPr lang="ko-KR" altLang="en-US" dirty="0" smtClean="0"/>
              <a:t>함수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97" y="3619505"/>
            <a:ext cx="4037491" cy="30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main():</a:t>
            </a:r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address_book</a:t>
            </a:r>
            <a:r>
              <a:rPr lang="en-US" altLang="ko-KR" dirty="0"/>
              <a:t> ={} 				# </a:t>
            </a:r>
            <a:r>
              <a:rPr lang="ko-KR" altLang="en-US" dirty="0"/>
              <a:t>공백 </a:t>
            </a:r>
            <a:r>
              <a:rPr lang="ko-KR" altLang="en-US" dirty="0" err="1"/>
              <a:t>딕셔너리를</a:t>
            </a:r>
            <a:r>
              <a:rPr lang="ko-KR" altLang="en-US" dirty="0"/>
              <a:t> 생성한다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while True :</a:t>
            </a:r>
          </a:p>
          <a:p>
            <a:pPr latinLnBrk="1"/>
            <a:r>
              <a:rPr lang="en-US" altLang="ko-KR" dirty="0"/>
              <a:t>       user = </a:t>
            </a:r>
            <a:r>
              <a:rPr lang="en-US" altLang="ko-KR" dirty="0" err="1"/>
              <a:t>display_menu</a:t>
            </a:r>
            <a:r>
              <a:rPr lang="en-US" altLang="ko-KR" dirty="0"/>
              <a:t>();</a:t>
            </a:r>
          </a:p>
          <a:p>
            <a:pPr latinLnBrk="1"/>
            <a:r>
              <a:rPr lang="en-US" altLang="ko-KR" dirty="0"/>
              <a:t>       if user ==1 :</a:t>
            </a:r>
          </a:p>
          <a:p>
            <a:pPr latinLnBrk="1"/>
            <a:r>
              <a:rPr lang="en-US" altLang="ko-KR" dirty="0"/>
              <a:t>          name, number = </a:t>
            </a:r>
            <a:r>
              <a:rPr lang="en-US" altLang="ko-KR" dirty="0" err="1"/>
              <a:t>get_contact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      </a:t>
            </a:r>
            <a:r>
              <a:rPr lang="en-US" altLang="ko-KR" dirty="0" err="1"/>
              <a:t>address_book</a:t>
            </a:r>
            <a:r>
              <a:rPr lang="en-US" altLang="ko-KR" dirty="0"/>
              <a:t>[name]= number		# name</a:t>
            </a:r>
            <a:r>
              <a:rPr lang="ko-KR" altLang="en-US" dirty="0"/>
              <a:t>과 </a:t>
            </a:r>
            <a:r>
              <a:rPr lang="en-US" altLang="ko-KR" dirty="0"/>
              <a:t>number</a:t>
            </a:r>
            <a:r>
              <a:rPr lang="ko-KR" altLang="en-US" dirty="0"/>
              <a:t>를 추가한다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</a:t>
            </a:r>
            <a:r>
              <a:rPr lang="en-US" altLang="ko-KR" dirty="0" err="1"/>
              <a:t>elif</a:t>
            </a:r>
            <a:r>
              <a:rPr lang="en-US" altLang="ko-KR" dirty="0"/>
              <a:t> user ==2 :</a:t>
            </a:r>
          </a:p>
          <a:p>
            <a:pPr latinLnBrk="1"/>
            <a:r>
              <a:rPr lang="en-US" altLang="ko-KR" dirty="0"/>
              <a:t>          name, number = </a:t>
            </a:r>
            <a:r>
              <a:rPr lang="en-US" altLang="ko-KR" dirty="0" err="1"/>
              <a:t>get_contact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         </a:t>
            </a:r>
            <a:r>
              <a:rPr lang="en-US" altLang="ko-KR" dirty="0" err="1"/>
              <a:t>address_book.pop</a:t>
            </a:r>
            <a:r>
              <a:rPr lang="en-US" altLang="ko-KR" dirty="0"/>
              <a:t>(name)		# name</a:t>
            </a:r>
            <a:r>
              <a:rPr lang="ko-KR" altLang="en-US" dirty="0"/>
              <a:t>을 키로 가지고 항목을 삭제한다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</a:t>
            </a:r>
            <a:r>
              <a:rPr lang="en-US" altLang="ko-KR" dirty="0" err="1"/>
              <a:t>elif</a:t>
            </a:r>
            <a:r>
              <a:rPr lang="en-US" altLang="ko-KR" dirty="0"/>
              <a:t> user ==3 :</a:t>
            </a:r>
          </a:p>
          <a:p>
            <a:pPr latinLnBrk="1"/>
            <a:r>
              <a:rPr lang="en-US" altLang="ko-KR" dirty="0"/>
              <a:t>           pass 				# </a:t>
            </a:r>
            <a:r>
              <a:rPr lang="ko-KR" altLang="en-US" dirty="0"/>
              <a:t>도전 문제 참조</a:t>
            </a:r>
          </a:p>
          <a:p>
            <a:pPr latinLnBrk="1"/>
            <a:r>
              <a:rPr lang="ko-KR" altLang="en-US" dirty="0"/>
              <a:t>       </a:t>
            </a:r>
            <a:r>
              <a:rPr lang="en-US" altLang="ko-KR" dirty="0" err="1"/>
              <a:t>elif</a:t>
            </a:r>
            <a:r>
              <a:rPr lang="en-US" altLang="ko-KR" dirty="0"/>
              <a:t> user ==4 :</a:t>
            </a:r>
          </a:p>
          <a:p>
            <a:pPr latinLnBrk="1"/>
            <a:r>
              <a:rPr lang="en-US" altLang="ko-KR" dirty="0"/>
              <a:t>           for key in sorted(</a:t>
            </a:r>
            <a:r>
              <a:rPr lang="en-US" altLang="ko-KR" dirty="0" err="1"/>
              <a:t>address_book</a:t>
            </a:r>
            <a:r>
              <a:rPr lang="en-US" altLang="ko-KR" dirty="0"/>
              <a:t>):	</a:t>
            </a:r>
          </a:p>
          <a:p>
            <a:pPr latinLnBrk="1"/>
            <a:r>
              <a:rPr lang="en-US" altLang="ko-KR" dirty="0"/>
              <a:t>               print(key,"</a:t>
            </a:r>
            <a:r>
              <a:rPr lang="ko-KR" altLang="en-US" dirty="0"/>
              <a:t>의 전화번호</a:t>
            </a:r>
            <a:r>
              <a:rPr lang="en-US" altLang="ko-KR" dirty="0"/>
              <a:t>:", </a:t>
            </a:r>
            <a:r>
              <a:rPr lang="en-US" altLang="ko-KR" dirty="0" err="1"/>
              <a:t>address_book</a:t>
            </a:r>
            <a:r>
              <a:rPr lang="en-US" altLang="ko-KR" dirty="0"/>
              <a:t>[key])</a:t>
            </a:r>
          </a:p>
          <a:p>
            <a:pPr latinLnBrk="1"/>
            <a:r>
              <a:rPr lang="en-US" altLang="ko-KR" dirty="0"/>
              <a:t>       else :</a:t>
            </a:r>
          </a:p>
          <a:p>
            <a:pPr latinLnBrk="1"/>
            <a:r>
              <a:rPr lang="en-US" altLang="ko-KR" dirty="0"/>
              <a:t>            break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68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이름과 전화번호를 </a:t>
            </a:r>
            <a:r>
              <a:rPr lang="ko-KR" altLang="en-US" dirty="0" err="1"/>
              <a:t>입력받아서</a:t>
            </a:r>
            <a:r>
              <a:rPr lang="ko-KR" altLang="en-US" dirty="0"/>
              <a:t> 반환한다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get_contact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  name =input("</a:t>
            </a:r>
            <a:r>
              <a:rPr lang="ko-KR" altLang="en-US" dirty="0"/>
              <a:t>이름</a:t>
            </a:r>
            <a:r>
              <a:rPr lang="en-US" altLang="ko-KR" dirty="0"/>
              <a:t>: ")</a:t>
            </a:r>
          </a:p>
          <a:p>
            <a:pPr latinLnBrk="1"/>
            <a:r>
              <a:rPr lang="en-US" altLang="ko-KR" dirty="0"/>
              <a:t>    number =input("</a:t>
            </a:r>
            <a:r>
              <a:rPr lang="ko-KR" altLang="en-US" dirty="0"/>
              <a:t>전화번호</a:t>
            </a:r>
            <a:r>
              <a:rPr lang="en-US" altLang="ko-KR" dirty="0"/>
              <a:t>:")</a:t>
            </a:r>
          </a:p>
          <a:p>
            <a:pPr latinLnBrk="1"/>
            <a:r>
              <a:rPr lang="en-US" altLang="ko-KR" dirty="0"/>
              <a:t>    return name, number			# </a:t>
            </a:r>
            <a:r>
              <a:rPr lang="ko-KR" altLang="en-US" dirty="0" err="1"/>
              <a:t>튜플로</a:t>
            </a:r>
            <a:r>
              <a:rPr lang="ko-KR" altLang="en-US" dirty="0"/>
              <a:t> 반환한다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메뉴를 화면에 출력한다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display_menu</a:t>
            </a:r>
            <a:r>
              <a:rPr lang="en-US" altLang="ko-KR" dirty="0"/>
              <a:t>() :</a:t>
            </a:r>
          </a:p>
          <a:p>
            <a:pPr latinLnBrk="1"/>
            <a:r>
              <a:rPr lang="en-US" altLang="ko-KR" dirty="0"/>
              <a:t>   print("1. </a:t>
            </a:r>
            <a:r>
              <a:rPr lang="ko-KR" altLang="en-US" dirty="0"/>
              <a:t>연락처 추가</a:t>
            </a:r>
            <a:r>
              <a:rPr lang="en-US" altLang="ko-KR" dirty="0"/>
              <a:t>")   </a:t>
            </a:r>
          </a:p>
          <a:p>
            <a:pPr latinLnBrk="1"/>
            <a:r>
              <a:rPr lang="en-US" altLang="ko-KR" dirty="0"/>
              <a:t>   print("2. </a:t>
            </a:r>
            <a:r>
              <a:rPr lang="ko-KR" altLang="en-US" dirty="0"/>
              <a:t>연락처 삭제</a:t>
            </a:r>
            <a:r>
              <a:rPr lang="en-US" altLang="ko-KR" dirty="0"/>
              <a:t>")   </a:t>
            </a:r>
          </a:p>
          <a:p>
            <a:pPr latinLnBrk="1"/>
            <a:r>
              <a:rPr lang="en-US" altLang="ko-KR" dirty="0"/>
              <a:t>   print("3. </a:t>
            </a:r>
            <a:r>
              <a:rPr lang="ko-KR" altLang="en-US" dirty="0"/>
              <a:t>연락처 검색</a:t>
            </a:r>
            <a:r>
              <a:rPr lang="en-US" altLang="ko-KR" dirty="0"/>
              <a:t>")   </a:t>
            </a:r>
          </a:p>
          <a:p>
            <a:pPr latinLnBrk="1"/>
            <a:r>
              <a:rPr lang="en-US" altLang="ko-KR" dirty="0"/>
              <a:t>   print("4. </a:t>
            </a:r>
            <a:r>
              <a:rPr lang="ko-KR" altLang="en-US" dirty="0"/>
              <a:t>연락처 출력</a:t>
            </a:r>
            <a:r>
              <a:rPr lang="en-US" altLang="ko-KR" dirty="0"/>
              <a:t>")   </a:t>
            </a:r>
          </a:p>
          <a:p>
            <a:pPr latinLnBrk="1"/>
            <a:r>
              <a:rPr lang="en-US" altLang="ko-KR" dirty="0"/>
              <a:t>   print("5. </a:t>
            </a:r>
            <a:r>
              <a:rPr lang="ko-KR" altLang="en-US" dirty="0"/>
              <a:t>종료</a:t>
            </a:r>
            <a:r>
              <a:rPr lang="en-US" altLang="ko-KR" dirty="0"/>
              <a:t>")   </a:t>
            </a:r>
          </a:p>
          <a:p>
            <a:pPr latinLnBrk="1"/>
            <a:r>
              <a:rPr lang="en-US" altLang="ko-KR" dirty="0"/>
              <a:t>   select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메뉴 항목을 </a:t>
            </a:r>
            <a:r>
              <a:rPr lang="ko-KR" altLang="en-US" dirty="0" err="1"/>
              <a:t>선택하시오</a:t>
            </a:r>
            <a:r>
              <a:rPr lang="en-US" altLang="ko-KR" dirty="0"/>
              <a:t>: "))</a:t>
            </a:r>
          </a:p>
          <a:p>
            <a:pPr latinLnBrk="1"/>
            <a:r>
              <a:rPr lang="en-US" altLang="ko-KR" dirty="0"/>
              <a:t>   return select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main()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013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학생 성적 처리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7" y="3579921"/>
            <a:ext cx="8153401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Kim </a:t>
            </a:r>
            <a:r>
              <a:rPr lang="ko-KR" altLang="en-US" dirty="0"/>
              <a:t>의 </a:t>
            </a:r>
            <a:r>
              <a:rPr lang="ko-KR" altLang="en-US" dirty="0" err="1"/>
              <a:t>평균성적</a:t>
            </a:r>
            <a:r>
              <a:rPr lang="en-US" altLang="ko-KR" dirty="0"/>
              <a:t>= 92.33333333333333</a:t>
            </a:r>
            <a:endParaRPr lang="ko-KR" altLang="en-US" dirty="0"/>
          </a:p>
          <a:p>
            <a:r>
              <a:rPr lang="en-US" altLang="ko-KR" dirty="0"/>
              <a:t>Lee </a:t>
            </a:r>
            <a:r>
              <a:rPr lang="ko-KR" altLang="en-US" dirty="0"/>
              <a:t>의 </a:t>
            </a:r>
            <a:r>
              <a:rPr lang="ko-KR" altLang="en-US" dirty="0" err="1"/>
              <a:t>평균성적</a:t>
            </a:r>
            <a:r>
              <a:rPr lang="en-US" altLang="ko-KR" dirty="0"/>
              <a:t>= 63.666666666666664</a:t>
            </a:r>
            <a:endParaRPr lang="ko-KR" altLang="en-US" dirty="0"/>
          </a:p>
          <a:p>
            <a:r>
              <a:rPr lang="en-US" altLang="ko-KR" dirty="0"/>
              <a:t>Choi </a:t>
            </a:r>
            <a:r>
              <a:rPr lang="ko-KR" altLang="en-US" dirty="0"/>
              <a:t>의 </a:t>
            </a:r>
            <a:r>
              <a:rPr lang="ko-KR" altLang="en-US" dirty="0" err="1"/>
              <a:t>평균성적</a:t>
            </a:r>
            <a:r>
              <a:rPr lang="en-US" altLang="ko-KR" dirty="0"/>
              <a:t>= 50.0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7" y="1665415"/>
            <a:ext cx="8153401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score_dic =   {           </a:t>
            </a:r>
          </a:p>
          <a:p>
            <a:pPr latinLnBrk="1"/>
            <a:r>
              <a:rPr lang="fr-FR" altLang="ko-KR" dirty="0"/>
              <a:t>    "Kim":[99,83,95],</a:t>
            </a:r>
          </a:p>
          <a:p>
            <a:pPr latinLnBrk="1"/>
            <a:r>
              <a:rPr lang="fr-FR" altLang="ko-KR" dirty="0"/>
              <a:t>    "Lee":[68,45,78],</a:t>
            </a:r>
          </a:p>
          <a:p>
            <a:pPr latinLnBrk="1"/>
            <a:r>
              <a:rPr lang="fr-FR" altLang="ko-KR" dirty="0"/>
              <a:t>    "Choi":[25,56,69]</a:t>
            </a:r>
          </a:p>
          <a:p>
            <a:pPr latinLnBrk="1"/>
            <a:r>
              <a:rPr lang="fr-FR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683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score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score_dic</a:t>
            </a:r>
            <a:r>
              <a:rPr lang="en-US" altLang="ko-KR" dirty="0"/>
              <a:t> =   {           </a:t>
            </a:r>
          </a:p>
          <a:p>
            <a:pPr latinLnBrk="1"/>
            <a:r>
              <a:rPr lang="en-US" altLang="ko-KR" dirty="0"/>
              <a:t>    "Kim":[99,83,95],</a:t>
            </a:r>
          </a:p>
          <a:p>
            <a:pPr latinLnBrk="1"/>
            <a:r>
              <a:rPr lang="en-US" altLang="ko-KR" dirty="0"/>
              <a:t>    "Lee":[68,45,78],</a:t>
            </a:r>
          </a:p>
          <a:p>
            <a:pPr latinLnBrk="1"/>
            <a:r>
              <a:rPr lang="en-US" altLang="ko-KR" dirty="0"/>
              <a:t>    "Choi":[25,56,69]</a:t>
            </a:r>
          </a:p>
          <a:p>
            <a:pPr latinLnBrk="1"/>
            <a:r>
              <a:rPr lang="en-US" altLang="ko-KR" dirty="0"/>
              <a:t>}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name, scores in  </a:t>
            </a:r>
            <a:r>
              <a:rPr lang="en-US" altLang="ko-KR" dirty="0" err="1"/>
              <a:t>score_dic.items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   print(name,"</a:t>
            </a:r>
            <a:r>
              <a:rPr lang="ko-KR" altLang="en-US" dirty="0"/>
              <a:t>의 </a:t>
            </a:r>
            <a:r>
              <a:rPr lang="ko-KR" altLang="en-US" dirty="0" err="1"/>
              <a:t>평균성적</a:t>
            </a:r>
            <a:r>
              <a:rPr lang="en-US" altLang="ko-KR" dirty="0"/>
              <a:t>=",sum(scores)/</a:t>
            </a:r>
            <a:r>
              <a:rPr lang="en-US" altLang="ko-KR" dirty="0" err="1"/>
              <a:t>len</a:t>
            </a:r>
            <a:r>
              <a:rPr lang="en-US" altLang="ko-KR" dirty="0"/>
              <a:t>(scores))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671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단어 카운터 만들기 </a:t>
            </a:r>
            <a:r>
              <a:rPr lang="en-US" altLang="ko-KR" dirty="0" smtClean="0"/>
              <a:t>counter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6" y="5155088"/>
            <a:ext cx="8153401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Create </a:t>
            </a:r>
            <a:r>
              <a:rPr lang="ko-KR" altLang="en-US" dirty="0"/>
              <a:t>의 </a:t>
            </a:r>
            <a:r>
              <a:rPr lang="ko-KR" altLang="en-US" dirty="0" err="1"/>
              <a:t>등장횟수</a:t>
            </a:r>
            <a:r>
              <a:rPr lang="en-US" altLang="ko-KR" dirty="0"/>
              <a:t>= 1</a:t>
            </a:r>
            <a:endParaRPr lang="ko-KR" altLang="en-US" dirty="0"/>
          </a:p>
          <a:p>
            <a:r>
              <a:rPr lang="en-US" altLang="ko-KR" dirty="0"/>
              <a:t>because </a:t>
            </a:r>
            <a:r>
              <a:rPr lang="ko-KR" altLang="en-US" dirty="0"/>
              <a:t>의 </a:t>
            </a:r>
            <a:r>
              <a:rPr lang="ko-KR" altLang="en-US" dirty="0" err="1"/>
              <a:t>등장횟수</a:t>
            </a:r>
            <a:r>
              <a:rPr lang="en-US" altLang="ko-KR" dirty="0"/>
              <a:t>= 1</a:t>
            </a:r>
            <a:endParaRPr lang="ko-KR" altLang="en-US" dirty="0"/>
          </a:p>
          <a:p>
            <a:r>
              <a:rPr lang="en-US" altLang="ko-KR" dirty="0"/>
              <a:t>become </a:t>
            </a:r>
            <a:r>
              <a:rPr lang="ko-KR" altLang="en-US" dirty="0"/>
              <a:t>의 </a:t>
            </a:r>
            <a:r>
              <a:rPr lang="ko-KR" altLang="en-US" dirty="0" err="1"/>
              <a:t>등장횟수</a:t>
            </a:r>
            <a:r>
              <a:rPr lang="en-US" altLang="ko-KR" dirty="0"/>
              <a:t>= 1</a:t>
            </a:r>
            <a:endParaRPr lang="ko-KR" altLang="en-US" dirty="0"/>
          </a:p>
          <a:p>
            <a:r>
              <a:rPr lang="en-US" altLang="ko-KR" dirty="0"/>
              <a:t>believe </a:t>
            </a:r>
            <a:r>
              <a:rPr lang="ko-KR" altLang="en-US" dirty="0"/>
              <a:t>의 </a:t>
            </a:r>
            <a:r>
              <a:rPr lang="ko-KR" altLang="en-US" dirty="0" err="1"/>
              <a:t>등장횟수</a:t>
            </a:r>
            <a:r>
              <a:rPr lang="en-US" altLang="ko-KR" dirty="0"/>
              <a:t>= 1</a:t>
            </a:r>
            <a:endParaRPr lang="ko-KR" altLang="en-US" dirty="0"/>
          </a:p>
          <a:p>
            <a:r>
              <a:rPr lang="en-US" altLang="ko-KR" dirty="0"/>
              <a:t>...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7" y="1576638"/>
            <a:ext cx="8153401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text_data ="Create the highest, grandest vision possible for your life, because you become what you believe"</a:t>
            </a:r>
          </a:p>
          <a:p>
            <a:pPr latinLnBrk="1"/>
            <a:endParaRPr lang="fr-FR" altLang="ko-KR" dirty="0"/>
          </a:p>
          <a:p>
            <a:pPr latinLnBrk="1"/>
            <a:r>
              <a:rPr lang="fr-FR" altLang="ko-KR" dirty="0"/>
              <a:t>word_dic = {}				# </a:t>
            </a:r>
            <a:r>
              <a:rPr lang="ko-KR" altLang="en-US" dirty="0"/>
              <a:t>단어들과 출현 횟수를 저장하는 </a:t>
            </a:r>
            <a:r>
              <a:rPr lang="ko-KR" altLang="en-US" dirty="0" err="1"/>
              <a:t>딕셔너리를</a:t>
            </a:r>
            <a:r>
              <a:rPr lang="ko-KR" altLang="en-US" dirty="0"/>
              <a:t> 생성</a:t>
            </a:r>
          </a:p>
          <a:p>
            <a:pPr latinLnBrk="1"/>
            <a:r>
              <a:rPr lang="fr-FR" altLang="ko-KR" dirty="0"/>
              <a:t>for w in text_data.split():		# </a:t>
            </a:r>
            <a:r>
              <a:rPr lang="ko-KR" altLang="en-US" dirty="0"/>
              <a:t>텍스트를 단어들로 분리하여 반복한다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</a:t>
            </a:r>
            <a:r>
              <a:rPr lang="fr-FR" altLang="ko-KR" dirty="0"/>
              <a:t>if w in word_dic:			# </a:t>
            </a:r>
            <a:r>
              <a:rPr lang="ko-KR" altLang="en-US" dirty="0"/>
              <a:t>단어가 이미 </a:t>
            </a:r>
            <a:r>
              <a:rPr lang="ko-KR" altLang="en-US" dirty="0" err="1"/>
              <a:t>딕셔너리에</a:t>
            </a:r>
            <a:r>
              <a:rPr lang="ko-KR" altLang="en-US" dirty="0"/>
              <a:t> 있으면</a:t>
            </a:r>
          </a:p>
          <a:p>
            <a:pPr latinLnBrk="1"/>
            <a:r>
              <a:rPr lang="ko-KR" altLang="en-US" dirty="0"/>
              <a:t>         </a:t>
            </a:r>
            <a:r>
              <a:rPr lang="fr-FR" altLang="ko-KR" dirty="0"/>
              <a:t>word_dic[w]  += 1  		# </a:t>
            </a:r>
            <a:r>
              <a:rPr lang="ko-KR" altLang="en-US" dirty="0"/>
              <a:t>출현 횟수를 </a:t>
            </a:r>
            <a:r>
              <a:rPr lang="en-US" altLang="ko-KR" dirty="0"/>
              <a:t>1 </a:t>
            </a:r>
            <a:r>
              <a:rPr lang="ko-KR" altLang="en-US" dirty="0"/>
              <a:t>증가한다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</a:t>
            </a:r>
            <a:r>
              <a:rPr lang="fr-FR" altLang="ko-KR" dirty="0"/>
              <a:t>else:				# </a:t>
            </a:r>
            <a:r>
              <a:rPr lang="ko-KR" altLang="en-US" dirty="0"/>
              <a:t>처음 나온 단어이면 </a:t>
            </a:r>
            <a:r>
              <a:rPr lang="en-US" altLang="ko-KR" dirty="0"/>
              <a:t>1</a:t>
            </a:r>
            <a:r>
              <a:rPr lang="ko-KR" altLang="en-US" dirty="0"/>
              <a:t>로 초기화한다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    </a:t>
            </a:r>
            <a:r>
              <a:rPr lang="fr-FR" altLang="ko-KR" dirty="0"/>
              <a:t>word_dic[w]   = 1  </a:t>
            </a:r>
          </a:p>
          <a:p>
            <a:pPr latinLnBrk="1"/>
            <a:endParaRPr lang="fr-FR" altLang="ko-KR" dirty="0"/>
          </a:p>
          <a:p>
            <a:pPr latinLnBrk="1"/>
            <a:r>
              <a:rPr lang="fr-FR" altLang="ko-KR" dirty="0"/>
              <a:t>for w, count in sorted(word_dic.items()):	# </a:t>
            </a:r>
            <a:r>
              <a:rPr lang="ko-KR" altLang="en-US" dirty="0"/>
              <a:t>키와 값을 정렬하여 반복 처리한다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   </a:t>
            </a:r>
            <a:r>
              <a:rPr lang="fr-FR" altLang="ko-KR" dirty="0"/>
              <a:t>print(w, "</a:t>
            </a:r>
            <a:r>
              <a:rPr lang="ko-KR" altLang="en-US" dirty="0"/>
              <a:t>의 </a:t>
            </a:r>
            <a:r>
              <a:rPr lang="ko-KR" altLang="en-US" dirty="0" err="1"/>
              <a:t>등장횟수</a:t>
            </a:r>
            <a:r>
              <a:rPr lang="en-US" altLang="ko-KR" dirty="0"/>
              <a:t>=", </a:t>
            </a:r>
            <a:r>
              <a:rPr lang="fr-FR" altLang="ko-KR" dirty="0"/>
              <a:t>count)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862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from collections import Counter</a:t>
            </a:r>
          </a:p>
          <a:p>
            <a:pPr latinLnBrk="1"/>
            <a:r>
              <a:rPr lang="en-US" altLang="ko-KR" dirty="0" err="1"/>
              <a:t>text_data</a:t>
            </a:r>
            <a:r>
              <a:rPr lang="en-US" altLang="ko-KR" dirty="0"/>
              <a:t> ="Create the highest, grandest vision possible for your life, because you become what you believe"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a = Counter(</a:t>
            </a:r>
            <a:r>
              <a:rPr lang="en-US" altLang="ko-KR" dirty="0" err="1"/>
              <a:t>text_data.split</a:t>
            </a:r>
            <a:r>
              <a:rPr lang="en-US" altLang="ko-KR" dirty="0"/>
              <a:t>())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print(a)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7" y="3894458"/>
            <a:ext cx="8153401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Counter({'you': 2, 'Create': 1, 'the': 1, 'highest,': 1, 'grandest': 1, 'vision': 1, 'possible': 1, 'for': 1, 'your': 1, 'life,': 1, 'because': 1, 'become': 1, 'what': 1, 'believe': 1})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4819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파이썬의</a:t>
            </a:r>
            <a:r>
              <a:rPr lang="ko-KR" altLang="en-US" dirty="0"/>
              <a:t> 문자열 함수들만 이용하여도 어느 정도 데이터를 처리할 수 있지만</a:t>
            </a:r>
            <a:r>
              <a:rPr lang="en-US" altLang="ko-KR" dirty="0"/>
              <a:t>, </a:t>
            </a:r>
            <a:r>
              <a:rPr lang="ko-KR" altLang="en-US" dirty="0"/>
              <a:t>우리가 </a:t>
            </a:r>
            <a:r>
              <a:rPr lang="ko-KR" altLang="en-US" dirty="0" smtClean="0"/>
              <a:t>사용하고 </a:t>
            </a:r>
            <a:r>
              <a:rPr lang="ko-KR" altLang="en-US" dirty="0"/>
              <a:t>있는 개발 환경인 아나콘다는 </a:t>
            </a:r>
            <a:r>
              <a:rPr lang="en-US" altLang="ko-KR" dirty="0" err="1"/>
              <a:t>BeautifulSoup</a:t>
            </a:r>
            <a:r>
              <a:rPr lang="en-US" altLang="ko-KR" dirty="0"/>
              <a:t>, csv, </a:t>
            </a:r>
            <a:r>
              <a:rPr lang="en-US" altLang="ko-KR" dirty="0" err="1"/>
              <a:t>json</a:t>
            </a:r>
            <a:r>
              <a:rPr lang="en-US" altLang="ko-KR" dirty="0"/>
              <a:t>, </a:t>
            </a:r>
            <a:r>
              <a:rPr lang="en-US" altLang="ko-KR" dirty="0" err="1"/>
              <a:t>nltk</a:t>
            </a:r>
            <a:r>
              <a:rPr lang="ko-KR" altLang="en-US" dirty="0"/>
              <a:t>와 같은 우수한 모듈을 </a:t>
            </a:r>
            <a:r>
              <a:rPr lang="ko-KR" altLang="en-US" dirty="0" smtClean="0"/>
              <a:t>제공하기 </a:t>
            </a:r>
            <a:r>
              <a:rPr lang="ko-KR" altLang="en-US" dirty="0"/>
              <a:t>때문에 우리는 쉽게 텍스트를 처리하고 분석할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24" y="3341148"/>
            <a:ext cx="5438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6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내장 함수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32339"/>
            <a:ext cx="8153400" cy="2047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935" y="3924815"/>
            <a:ext cx="787440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</a:t>
            </a:r>
            <a:r>
              <a:rPr lang="en-US" altLang="ko-KR" dirty="0" err="1"/>
              <a:t>ord</a:t>
            </a:r>
            <a:r>
              <a:rPr lang="en-US" altLang="ko-KR" dirty="0"/>
              <a:t>("a")</a:t>
            </a:r>
          </a:p>
          <a:p>
            <a:r>
              <a:rPr lang="en-US" altLang="ko-KR" dirty="0"/>
              <a:t>97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ord</a:t>
            </a:r>
            <a:r>
              <a:rPr lang="en-US" altLang="ko-KR" dirty="0"/>
              <a:t>("</a:t>
            </a:r>
            <a:r>
              <a:rPr lang="ko-KR" altLang="en-US" dirty="0"/>
              <a:t>가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44032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934" y="5364477"/>
            <a:ext cx="787440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</a:t>
            </a:r>
            <a:r>
              <a:rPr lang="en-US" altLang="ko-KR" dirty="0" err="1"/>
              <a:t>chr</a:t>
            </a:r>
            <a:r>
              <a:rPr lang="en-US" altLang="ko-KR" dirty="0"/>
              <a:t>(97)</a:t>
            </a:r>
          </a:p>
          <a:p>
            <a:r>
              <a:rPr lang="en-US" altLang="ko-KR" dirty="0"/>
              <a:t>"a"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chr</a:t>
            </a:r>
            <a:r>
              <a:rPr lang="en-US" altLang="ko-KR" dirty="0"/>
              <a:t>(44032)</a:t>
            </a:r>
          </a:p>
          <a:p>
            <a:r>
              <a:rPr lang="en-US" altLang="ko-KR" dirty="0"/>
              <a:t>"</a:t>
            </a:r>
            <a:r>
              <a:rPr lang="ko-KR" altLang="en-US" dirty="0"/>
              <a:t>가</a:t>
            </a:r>
            <a:r>
              <a:rPr lang="en-US" altLang="ko-KR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265518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문자열의 인덱싱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문자열도 크게 보면 시퀀스</a:t>
            </a:r>
            <a:r>
              <a:rPr lang="en-US" altLang="ko-KR" dirty="0"/>
              <a:t>(sequence)</a:t>
            </a:r>
            <a:r>
              <a:rPr lang="ko-KR" altLang="en-US" dirty="0"/>
              <a:t>라는 자료 구조에 속한다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56" y="2087824"/>
            <a:ext cx="52482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45" y="3993460"/>
            <a:ext cx="7874405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 = "Monty Python"</a:t>
            </a:r>
          </a:p>
          <a:p>
            <a:r>
              <a:rPr lang="en-US" altLang="ko-KR" dirty="0"/>
              <a:t>&gt;&gt;&gt; s[0]</a:t>
            </a:r>
          </a:p>
          <a:p>
            <a:r>
              <a:rPr lang="en-US" altLang="ko-KR" dirty="0"/>
              <a:t>"M"</a:t>
            </a:r>
          </a:p>
          <a:p>
            <a:r>
              <a:rPr lang="en-US" altLang="ko-KR" dirty="0"/>
              <a:t>&gt;&gt;&gt; s[-1]</a:t>
            </a:r>
          </a:p>
          <a:p>
            <a:r>
              <a:rPr lang="en-US" altLang="ko-KR" dirty="0"/>
              <a:t>"n"</a:t>
            </a:r>
          </a:p>
        </p:txBody>
      </p:sp>
    </p:spTree>
    <p:extLst>
      <p:ext uri="{BB962C8B-B14F-4D97-AF65-F5344CB8AC3E}">
        <p14:creationId xmlns:p14="http://schemas.microsoft.com/office/powerpoint/2010/main" val="1889340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</a:t>
            </a:r>
            <a:r>
              <a:rPr lang="ko-KR" altLang="en-US" dirty="0" err="1" smtClean="0"/>
              <a:t>슬라이싱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슬라이싱이란</a:t>
            </a:r>
            <a:r>
              <a:rPr lang="ko-KR" altLang="en-US" dirty="0"/>
              <a:t> 문자열의 일부를 잘라서 서브 문자열을 만드는 연산으로 </a:t>
            </a:r>
            <a:r>
              <a:rPr lang="ko-KR" altLang="en-US" dirty="0" err="1" smtClean="0"/>
              <a:t>파이썬의</a:t>
            </a:r>
            <a:r>
              <a:rPr lang="ko-KR" altLang="en-US" dirty="0" smtClean="0"/>
              <a:t> </a:t>
            </a:r>
            <a:r>
              <a:rPr lang="ko-KR" altLang="en-US" dirty="0"/>
              <a:t>두드러진 장점 중의 </a:t>
            </a:r>
            <a:r>
              <a:rPr lang="ko-KR" altLang="en-US" dirty="0" smtClean="0"/>
              <a:t>하나이다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85" y="3946447"/>
            <a:ext cx="5036598" cy="2006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196" y="2715489"/>
            <a:ext cx="787440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 = "Monty Python"</a:t>
            </a:r>
          </a:p>
          <a:p>
            <a:r>
              <a:rPr lang="en-US" altLang="ko-KR" dirty="0"/>
              <a:t>&gt;&gt;&gt; s[6:10]</a:t>
            </a:r>
          </a:p>
          <a:p>
            <a:r>
              <a:rPr lang="en-US" altLang="ko-KR" dirty="0"/>
              <a:t>"</a:t>
            </a:r>
            <a:r>
              <a:rPr lang="en-US" altLang="ko-KR" dirty="0" err="1"/>
              <a:t>Pyth</a:t>
            </a:r>
            <a:r>
              <a:rPr lang="en-US" altLang="ko-KR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8123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리스트는 </a:t>
            </a:r>
            <a:r>
              <a:rPr lang="ko-KR" altLang="en-US" dirty="0"/>
              <a:t>시퀀스에 속하는가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/>
              <a:t>시퀀스의 특징에는 어떤 것들이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8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</a:t>
            </a:r>
            <a:r>
              <a:rPr lang="ko-KR" altLang="en-US" dirty="0" err="1" smtClean="0"/>
              <a:t>슬라이싱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145" y="1827722"/>
            <a:ext cx="7874405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 = "Monty Python"</a:t>
            </a:r>
          </a:p>
          <a:p>
            <a:r>
              <a:rPr lang="en-US" altLang="ko-KR" dirty="0"/>
              <a:t>&gt;&gt;&gt; s[:2]</a:t>
            </a:r>
          </a:p>
          <a:p>
            <a:r>
              <a:rPr lang="en-US" altLang="ko-KR" dirty="0"/>
              <a:t>"Mo"</a:t>
            </a:r>
          </a:p>
          <a:p>
            <a:r>
              <a:rPr lang="en-US" altLang="ko-KR" dirty="0"/>
              <a:t>&gt;&gt;&gt; s[4:]</a:t>
            </a:r>
          </a:p>
          <a:p>
            <a:r>
              <a:rPr lang="en-US" altLang="ko-KR" dirty="0"/>
              <a:t>"y Python"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145" y="3542592"/>
            <a:ext cx="7874405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 = "Monty Python"</a:t>
            </a:r>
          </a:p>
          <a:p>
            <a:r>
              <a:rPr lang="en-US" altLang="ko-KR" dirty="0"/>
              <a:t>&gt;&gt;&gt; s[:2] + s[2:]</a:t>
            </a:r>
          </a:p>
          <a:p>
            <a:r>
              <a:rPr lang="en-US" altLang="ko-KR" dirty="0"/>
              <a:t>"Monty Python"</a:t>
            </a:r>
          </a:p>
          <a:p>
            <a:r>
              <a:rPr lang="en-US" altLang="ko-KR" dirty="0"/>
              <a:t>&gt;&gt;&gt; s[:4] + s[4:]</a:t>
            </a:r>
          </a:p>
          <a:p>
            <a:r>
              <a:rPr lang="en-US" altLang="ko-KR" dirty="0"/>
              <a:t>"Monty Python"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144" y="5257462"/>
            <a:ext cx="7874405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 = "Monty Python"</a:t>
            </a:r>
          </a:p>
          <a:p>
            <a:r>
              <a:rPr lang="en-US" altLang="ko-KR" dirty="0"/>
              <a:t>&gt;&gt;&gt; s[:]</a:t>
            </a:r>
          </a:p>
          <a:p>
            <a:r>
              <a:rPr lang="en-US" altLang="ko-KR" dirty="0"/>
              <a:t>"Monty Python"</a:t>
            </a:r>
          </a:p>
        </p:txBody>
      </p:sp>
    </p:spTree>
    <p:extLst>
      <p:ext uri="{BB962C8B-B14F-4D97-AF65-F5344CB8AC3E}">
        <p14:creationId xmlns:p14="http://schemas.microsoft.com/office/powerpoint/2010/main" val="4018975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</a:t>
            </a:r>
            <a:r>
              <a:rPr lang="ko-KR" altLang="en-US" dirty="0" err="1" smtClean="0"/>
              <a:t>슬라이싱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145" y="1827722"/>
            <a:ext cx="787440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message="see you at noon"</a:t>
            </a:r>
          </a:p>
          <a:p>
            <a:r>
              <a:rPr lang="en-US" altLang="ko-KR" dirty="0"/>
              <a:t>&gt;&gt;&gt; low = message[:5]</a:t>
            </a:r>
          </a:p>
          <a:p>
            <a:r>
              <a:rPr lang="en-US" altLang="ko-KR" dirty="0"/>
              <a:t>&gt;&gt;&gt; high = message[5:]</a:t>
            </a:r>
          </a:p>
          <a:p>
            <a:r>
              <a:rPr lang="en-US" altLang="ko-KR" dirty="0"/>
              <a:t>&gt;&gt;&gt; low</a:t>
            </a:r>
          </a:p>
          <a:p>
            <a:r>
              <a:rPr lang="en-US" altLang="ko-KR" dirty="0"/>
              <a:t>"see y"</a:t>
            </a:r>
          </a:p>
          <a:p>
            <a:r>
              <a:rPr lang="en-US" altLang="ko-KR" dirty="0"/>
              <a:t>&gt;&gt;&gt; high</a:t>
            </a:r>
          </a:p>
          <a:p>
            <a:r>
              <a:rPr lang="en-US" altLang="ko-KR" dirty="0"/>
              <a:t>"</a:t>
            </a:r>
            <a:r>
              <a:rPr lang="en-US" altLang="ko-KR" dirty="0" err="1"/>
              <a:t>ou</a:t>
            </a:r>
            <a:r>
              <a:rPr lang="en-US" altLang="ko-KR" dirty="0"/>
              <a:t> at noon"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145" y="4343062"/>
            <a:ext cx="787440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</a:t>
            </a:r>
            <a:r>
              <a:rPr lang="en-US" altLang="ko-KR" dirty="0" err="1"/>
              <a:t>reg</a:t>
            </a:r>
            <a:r>
              <a:rPr lang="en-US" altLang="ko-KR" dirty="0"/>
              <a:t>= "980326"</a:t>
            </a:r>
          </a:p>
          <a:p>
            <a:r>
              <a:rPr lang="en-US" altLang="ko-KR" dirty="0"/>
              <a:t>&gt;&gt;&gt; print(</a:t>
            </a:r>
            <a:r>
              <a:rPr lang="en-US" altLang="ko-KR" dirty="0" err="1"/>
              <a:t>reg</a:t>
            </a:r>
            <a:r>
              <a:rPr lang="en-US" altLang="ko-KR" dirty="0"/>
              <a:t>[0:2]+"</a:t>
            </a:r>
            <a:r>
              <a:rPr lang="ko-KR" altLang="en-US" dirty="0"/>
              <a:t>년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98</a:t>
            </a:r>
            <a:r>
              <a:rPr lang="ko-KR" altLang="en-US" dirty="0"/>
              <a:t>년</a:t>
            </a:r>
          </a:p>
          <a:p>
            <a:r>
              <a:rPr lang="en-US" altLang="ko-KR" dirty="0"/>
              <a:t>&gt;&gt;&gt; print(</a:t>
            </a:r>
            <a:r>
              <a:rPr lang="en-US" altLang="ko-KR" dirty="0" err="1"/>
              <a:t>reg</a:t>
            </a:r>
            <a:r>
              <a:rPr lang="en-US" altLang="ko-KR" dirty="0"/>
              <a:t>[2:4]+"</a:t>
            </a:r>
            <a:r>
              <a:rPr lang="ko-KR" altLang="en-US" dirty="0"/>
              <a:t>월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03</a:t>
            </a:r>
            <a:r>
              <a:rPr lang="ko-KR" altLang="en-US" dirty="0"/>
              <a:t>월</a:t>
            </a:r>
          </a:p>
          <a:p>
            <a:r>
              <a:rPr lang="en-US" altLang="ko-KR" dirty="0"/>
              <a:t>&gt;&gt;&gt; print(</a:t>
            </a:r>
            <a:r>
              <a:rPr lang="en-US" altLang="ko-KR" dirty="0" err="1"/>
              <a:t>reg</a:t>
            </a:r>
            <a:r>
              <a:rPr lang="en-US" altLang="ko-KR" dirty="0"/>
              <a:t>[4:6]+"</a:t>
            </a:r>
            <a:r>
              <a:rPr lang="ko-KR" altLang="en-US" dirty="0"/>
              <a:t>일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26</a:t>
            </a:r>
            <a:r>
              <a:rPr lang="ko-KR" altLang="en-US" dirty="0"/>
              <a:t>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5418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문자열은 불변 객체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145" y="1827722"/>
            <a:ext cx="787440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word = "</a:t>
            </a:r>
            <a:r>
              <a:rPr lang="en-US" altLang="ko-KR" dirty="0" err="1"/>
              <a:t>abcdef</a:t>
            </a:r>
            <a:r>
              <a:rPr lang="en-US" altLang="ko-KR" dirty="0"/>
              <a:t>"</a:t>
            </a:r>
          </a:p>
          <a:p>
            <a:r>
              <a:rPr lang="en-US" altLang="ko-KR" dirty="0"/>
              <a:t>&gt;&gt;&gt; word[0]="A’</a:t>
            </a:r>
          </a:p>
          <a:p>
            <a:r>
              <a:rPr lang="en-US" altLang="ko-KR" dirty="0"/>
              <a:t>...</a:t>
            </a:r>
          </a:p>
          <a:p>
            <a:r>
              <a:rPr lang="en-US" altLang="ko-KR" dirty="0" err="1"/>
              <a:t>TypeError</a:t>
            </a:r>
            <a:r>
              <a:rPr lang="en-US" altLang="ko-KR" dirty="0"/>
              <a:t>: "</a:t>
            </a:r>
            <a:r>
              <a:rPr lang="en-US" altLang="ko-KR" dirty="0" err="1"/>
              <a:t>str</a:t>
            </a:r>
            <a:r>
              <a:rPr lang="en-US" altLang="ko-KR" dirty="0"/>
              <a:t>" object does not support item assignment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145" y="3636573"/>
            <a:ext cx="787440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word = "</a:t>
            </a:r>
            <a:r>
              <a:rPr lang="en-US" altLang="ko-KR" dirty="0" err="1"/>
              <a:t>abcdef</a:t>
            </a:r>
            <a:r>
              <a:rPr lang="en-US" altLang="ko-KR" dirty="0"/>
              <a:t>"</a:t>
            </a:r>
          </a:p>
          <a:p>
            <a:r>
              <a:rPr lang="en-US" altLang="ko-KR" dirty="0"/>
              <a:t>&gt;&gt;&gt; word = "A" + word[1:]</a:t>
            </a:r>
          </a:p>
          <a:p>
            <a:r>
              <a:rPr lang="en-US" altLang="ko-KR" dirty="0"/>
              <a:t>&gt;&gt;&gt; word</a:t>
            </a:r>
          </a:p>
          <a:p>
            <a:r>
              <a:rPr lang="en-US" altLang="ko-KR" dirty="0"/>
              <a:t>"</a:t>
            </a:r>
            <a:r>
              <a:rPr lang="en-US" altLang="ko-KR" dirty="0" err="1"/>
              <a:t>Abcdef</a:t>
            </a:r>
            <a:r>
              <a:rPr lang="en-US" altLang="ko-KR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20719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문장열 비교 </a:t>
            </a:r>
            <a:r>
              <a:rPr lang="en-US" altLang="ko-KR" dirty="0" smtClean="0"/>
              <a:t>p.341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마찬가지로 </a:t>
            </a:r>
            <a:r>
              <a:rPr lang="en-US" altLang="ko-KR" dirty="0"/>
              <a:t>==, !=, &lt;, &gt; </a:t>
            </a:r>
            <a:r>
              <a:rPr lang="ko-KR" altLang="en-US" dirty="0"/>
              <a:t>연산자를 문자열에도 적용할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145" y="2358189"/>
            <a:ext cx="7874405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a = </a:t>
            </a:r>
            <a:r>
              <a:rPr lang="en-US" altLang="ko-KR" b="1" dirty="0"/>
              <a:t>input</a:t>
            </a:r>
            <a:r>
              <a:rPr lang="en-US" altLang="ko-KR" dirty="0"/>
              <a:t>("</a:t>
            </a:r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  <a:endParaRPr lang="ko-KR" altLang="en-US" dirty="0"/>
          </a:p>
          <a:p>
            <a:pPr latinLnBrk="1"/>
            <a:r>
              <a:rPr lang="en-US" altLang="ko-KR" dirty="0"/>
              <a:t>b = </a:t>
            </a:r>
            <a:r>
              <a:rPr lang="en-US" altLang="ko-KR" b="1" dirty="0"/>
              <a:t>input</a:t>
            </a:r>
            <a:r>
              <a:rPr lang="en-US" altLang="ko-KR" dirty="0"/>
              <a:t>("</a:t>
            </a:r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  <a:endParaRPr lang="ko-KR" altLang="en-US" dirty="0"/>
          </a:p>
          <a:p>
            <a:pPr latinLnBrk="1"/>
            <a:r>
              <a:rPr lang="en-US" altLang="ko-KR" b="1" dirty="0"/>
              <a:t>if</a:t>
            </a:r>
            <a:r>
              <a:rPr lang="en-US" altLang="ko-KR" dirty="0"/>
              <a:t>( a &lt; b ):</a:t>
            </a:r>
            <a:endParaRPr lang="ko-KR" altLang="en-US" dirty="0"/>
          </a:p>
          <a:p>
            <a:pPr latinLnBrk="1"/>
            <a:r>
              <a:rPr lang="ko-KR" altLang="en-US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(a, "</a:t>
            </a:r>
            <a:r>
              <a:rPr lang="ko-KR" altLang="en-US" dirty="0"/>
              <a:t>가 앞에 있음</a:t>
            </a:r>
            <a:r>
              <a:rPr lang="en-US" altLang="ko-KR" dirty="0"/>
              <a:t>")</a:t>
            </a:r>
            <a:endParaRPr lang="ko-KR" altLang="en-US" dirty="0"/>
          </a:p>
          <a:p>
            <a:pPr latinLnBrk="1"/>
            <a:r>
              <a:rPr lang="en-US" altLang="ko-KR" b="1" dirty="0"/>
              <a:t>else</a:t>
            </a:r>
            <a:r>
              <a:rPr lang="en-US" altLang="ko-KR" dirty="0"/>
              <a:t>:</a:t>
            </a:r>
            <a:endParaRPr lang="ko-KR" altLang="en-US" dirty="0"/>
          </a:p>
          <a:p>
            <a:pPr latinLnBrk="1"/>
            <a:r>
              <a:rPr lang="ko-KR" altLang="en-US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(b, "</a:t>
            </a:r>
            <a:r>
              <a:rPr lang="ko-KR" altLang="en-US" dirty="0"/>
              <a:t>가 앞에 있음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145" y="4782225"/>
            <a:ext cx="7874405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apple</a:t>
            </a:r>
            <a:endParaRPr lang="ko-KR" altLang="en-US" dirty="0"/>
          </a:p>
          <a:p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orange</a:t>
            </a:r>
            <a:endParaRPr lang="ko-KR" altLang="en-US" dirty="0"/>
          </a:p>
          <a:p>
            <a:r>
              <a:rPr lang="en-US" altLang="ko-KR" dirty="0"/>
              <a:t>apple </a:t>
            </a:r>
            <a:r>
              <a:rPr lang="ko-KR" altLang="en-US" dirty="0"/>
              <a:t>가 앞에 있음</a:t>
            </a:r>
          </a:p>
        </p:txBody>
      </p:sp>
    </p:spTree>
    <p:extLst>
      <p:ext uri="{BB962C8B-B14F-4D97-AF65-F5344CB8AC3E}">
        <p14:creationId xmlns:p14="http://schemas.microsoft.com/office/powerpoint/2010/main" val="3224003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출력하기 </a:t>
            </a:r>
            <a:r>
              <a:rPr lang="en-US" altLang="ko-KR" dirty="0" smtClean="0"/>
              <a:t>p.342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87440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x = 25</a:t>
            </a:r>
          </a:p>
          <a:p>
            <a:pPr latinLnBrk="1"/>
            <a:r>
              <a:rPr lang="en-US" altLang="ko-KR" dirty="0"/>
              <a:t>y = 98</a:t>
            </a:r>
          </a:p>
          <a:p>
            <a:pPr latinLnBrk="1"/>
            <a:r>
              <a:rPr lang="en-US" altLang="ko-KR" dirty="0"/>
              <a:t>prod = x * y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(x, "</a:t>
            </a:r>
            <a:r>
              <a:rPr lang="ko-KR" altLang="en-US" dirty="0"/>
              <a:t>과</a:t>
            </a:r>
            <a:r>
              <a:rPr lang="en-US" altLang="ko-KR" dirty="0"/>
              <a:t>", y, "</a:t>
            </a:r>
            <a:r>
              <a:rPr lang="ko-KR" altLang="en-US" dirty="0"/>
              <a:t>의 곱은</a:t>
            </a:r>
            <a:r>
              <a:rPr lang="en-US" altLang="ko-KR" dirty="0"/>
              <a:t>", prod)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7" y="3181529"/>
            <a:ext cx="787440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25 </a:t>
            </a:r>
            <a:r>
              <a:rPr lang="ko-KR" altLang="en-US" dirty="0"/>
              <a:t>과 </a:t>
            </a:r>
            <a:r>
              <a:rPr lang="en-US" altLang="ko-KR" dirty="0"/>
              <a:t>98 </a:t>
            </a:r>
            <a:r>
              <a:rPr lang="ko-KR" altLang="en-US" dirty="0"/>
              <a:t>의 곱은 </a:t>
            </a:r>
            <a:r>
              <a:rPr lang="en-US" altLang="ko-KR" dirty="0"/>
              <a:t>2450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7" y="3998651"/>
            <a:ext cx="787440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x = 25</a:t>
            </a:r>
          </a:p>
          <a:p>
            <a:pPr latinLnBrk="1"/>
            <a:r>
              <a:rPr lang="en-US" altLang="ko-KR" dirty="0"/>
              <a:t>y = 98</a:t>
            </a:r>
          </a:p>
          <a:p>
            <a:pPr latinLnBrk="1"/>
            <a:r>
              <a:rPr lang="en-US" altLang="ko-KR" dirty="0"/>
              <a:t>prod = x * y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(f"{x}</a:t>
            </a:r>
            <a:r>
              <a:rPr lang="ko-KR" altLang="en-US" dirty="0"/>
              <a:t>과 </a:t>
            </a:r>
            <a:r>
              <a:rPr lang="en-US" altLang="ko-KR" dirty="0"/>
              <a:t>{y}</a:t>
            </a:r>
            <a:r>
              <a:rPr lang="ko-KR" altLang="en-US" dirty="0"/>
              <a:t>의 곱은 </a:t>
            </a:r>
            <a:r>
              <a:rPr lang="en-US" altLang="ko-KR" dirty="0"/>
              <a:t>{prod}")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6" y="5579980"/>
            <a:ext cx="787440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25</a:t>
            </a:r>
            <a:r>
              <a:rPr lang="ko-KR" altLang="en-US" dirty="0"/>
              <a:t>과 </a:t>
            </a:r>
            <a:r>
              <a:rPr lang="en-US" altLang="ko-KR" dirty="0"/>
              <a:t>98</a:t>
            </a:r>
            <a:r>
              <a:rPr lang="ko-KR" altLang="en-US" dirty="0"/>
              <a:t>의 곱은 </a:t>
            </a:r>
            <a:r>
              <a:rPr lang="en-US" altLang="ko-KR" dirty="0"/>
              <a:t>2450</a:t>
            </a:r>
            <a:endParaRPr lang="ko-KR" altLang="en-US" dirty="0"/>
          </a:p>
        </p:txBody>
      </p:sp>
      <p:sp>
        <p:nvSpPr>
          <p:cNvPr id="8" name="설명선 2 7"/>
          <p:cNvSpPr/>
          <p:nvPr/>
        </p:nvSpPr>
        <p:spPr>
          <a:xfrm>
            <a:off x="4549848" y="4407415"/>
            <a:ext cx="3133817" cy="422233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f-</a:t>
            </a:r>
            <a:r>
              <a:rPr lang="ko-KR" altLang="en-US" dirty="0" smtClean="0"/>
              <a:t>문자열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978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/>
              <a:t>문자열에 포함된 글자들의 </a:t>
            </a:r>
            <a:r>
              <a:rPr lang="ko-KR" altLang="en-US" dirty="0" err="1"/>
              <a:t>코드값을</a:t>
            </a:r>
            <a:r>
              <a:rPr lang="ko-KR" altLang="en-US" dirty="0"/>
              <a:t> 얻으려면 어떤 함수를 호출하는가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문자열의 맨 끝에 있는 글자를 추출하는 명령문을 작성해보자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/>
              <a:t>문자열 </a:t>
            </a:r>
            <a:r>
              <a:rPr lang="en-US" altLang="ko-KR" dirty="0"/>
              <a:t>A</a:t>
            </a:r>
            <a:r>
              <a:rPr lang="ko-KR" altLang="en-US" dirty="0"/>
              <a:t>와 문자열 </a:t>
            </a:r>
            <a:r>
              <a:rPr lang="en-US" altLang="ko-KR" dirty="0"/>
              <a:t>B</a:t>
            </a:r>
            <a:r>
              <a:rPr lang="ko-KR" altLang="en-US" dirty="0"/>
              <a:t>의 순서를 비교하려면 어떤 명령문을 사용하는가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06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회문 검사하기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회문</a:t>
            </a:r>
            <a:r>
              <a:rPr lang="en-US" altLang="ko-KR" dirty="0"/>
              <a:t>(palindrome)</a:t>
            </a:r>
            <a:r>
              <a:rPr lang="ko-KR" altLang="en-US" dirty="0"/>
              <a:t>은 앞으로 읽으나 뒤로 읽으나 동일한 문장이다</a:t>
            </a:r>
            <a:r>
              <a:rPr lang="en-US" altLang="ko-KR" dirty="0"/>
              <a:t>. </a:t>
            </a:r>
            <a:r>
              <a:rPr lang="ko-KR" altLang="en-US" dirty="0"/>
              <a:t>예를 들어서 </a:t>
            </a:r>
            <a:r>
              <a:rPr lang="en-US" altLang="ko-KR" dirty="0"/>
              <a:t>"mom", "civic", "dad" </a:t>
            </a:r>
            <a:r>
              <a:rPr lang="ko-KR" altLang="en-US" dirty="0"/>
              <a:t>등이 </a:t>
            </a:r>
            <a:r>
              <a:rPr lang="ko-KR" altLang="en-US" dirty="0" err="1"/>
              <a:t>회문의</a:t>
            </a:r>
            <a:r>
              <a:rPr lang="ko-KR" altLang="en-US" dirty="0"/>
              <a:t> 예이다</a:t>
            </a:r>
            <a:r>
              <a:rPr lang="en-US" altLang="ko-KR" dirty="0"/>
              <a:t>. </a:t>
            </a:r>
            <a:r>
              <a:rPr lang="ko-KR" altLang="en-US" dirty="0"/>
              <a:t>사용자로부터 문자열을 </a:t>
            </a:r>
            <a:r>
              <a:rPr lang="ko-KR" altLang="en-US" dirty="0" err="1"/>
              <a:t>입력받고</a:t>
            </a:r>
            <a:r>
              <a:rPr lang="ko-KR" altLang="en-US" dirty="0"/>
              <a:t> </a:t>
            </a:r>
            <a:r>
              <a:rPr lang="ko-KR" altLang="en-US" dirty="0" err="1"/>
              <a:t>회문인지를</a:t>
            </a:r>
            <a:r>
              <a:rPr lang="ko-KR" altLang="en-US" dirty="0"/>
              <a:t> 검사하는 프로그램을 작성하여 보자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3109436"/>
            <a:ext cx="81534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dad</a:t>
            </a:r>
            <a:endParaRPr lang="ko-KR" altLang="en-US" dirty="0"/>
          </a:p>
          <a:p>
            <a:r>
              <a:rPr lang="ko-KR" altLang="en-US" dirty="0" err="1"/>
              <a:t>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2214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plain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s = input("</a:t>
            </a:r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s1 = s[::-1]			# </a:t>
            </a:r>
            <a:r>
              <a:rPr lang="ko-KR" altLang="en-US" dirty="0"/>
              <a:t>문자열을 거꾸로 만든다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if( s == s1 ):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 err="1"/>
              <a:t>회문입니다</a:t>
            </a:r>
            <a:r>
              <a:rPr lang="en-US" altLang="ko-KR" dirty="0"/>
              <a:t>.")</a:t>
            </a:r>
          </a:p>
          <a:p>
            <a:pPr latinLnBrk="1"/>
            <a:r>
              <a:rPr lang="en-US" altLang="ko-KR" dirty="0"/>
              <a:t>else: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 err="1"/>
              <a:t>회문이</a:t>
            </a:r>
            <a:r>
              <a:rPr lang="ko-KR" altLang="en-US" dirty="0"/>
              <a:t> 아닙니다</a:t>
            </a:r>
            <a:r>
              <a:rPr lang="en-US" altLang="ko-KR" dirty="0"/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28473771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/>
              <a:t>대소문자 변환하기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 = "</a:t>
            </a:r>
            <a:r>
              <a:rPr lang="en-US" altLang="ko-KR" dirty="0" err="1"/>
              <a:t>i</a:t>
            </a:r>
            <a:r>
              <a:rPr lang="en-US" altLang="ko-KR" dirty="0"/>
              <a:t> am a student."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s.capitalize</a:t>
            </a:r>
            <a:r>
              <a:rPr lang="en-US" altLang="ko-KR" dirty="0" smtClean="0"/>
              <a:t>()                #</a:t>
            </a:r>
            <a:r>
              <a:rPr lang="ko-KR" altLang="en-US" dirty="0" err="1" smtClean="0"/>
              <a:t>첫문자만</a:t>
            </a:r>
            <a:endParaRPr lang="en-US" altLang="ko-KR" dirty="0"/>
          </a:p>
          <a:p>
            <a:pPr latinLnBrk="1"/>
            <a:r>
              <a:rPr lang="en-US" altLang="ko-KR" dirty="0"/>
              <a:t>"I am a student."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"Breakfast At Tiffany""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s.lower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"breakfast at tiffany""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s.upper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"BREAKFAST AT TIFFANY""</a:t>
            </a:r>
          </a:p>
        </p:txBody>
      </p:sp>
    </p:spTree>
    <p:extLst>
      <p:ext uri="{BB962C8B-B14F-4D97-AF65-F5344CB8AC3E}">
        <p14:creationId xmlns:p14="http://schemas.microsoft.com/office/powerpoint/2010/main" val="14537886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/>
              <a:t>찾기 및 </a:t>
            </a:r>
            <a:r>
              <a:rPr lang="ko-KR" altLang="en-US" dirty="0" smtClean="0"/>
              <a:t>바꾸기 </a:t>
            </a:r>
            <a:r>
              <a:rPr lang="en-US" altLang="ko-KR" dirty="0" smtClean="0"/>
              <a:t>p.344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s = input("</a:t>
            </a:r>
            <a:r>
              <a:rPr lang="ko-KR" altLang="en-US" dirty="0" err="1"/>
              <a:t>파이썬</a:t>
            </a:r>
            <a:r>
              <a:rPr lang="ko-KR" altLang="en-US" dirty="0"/>
              <a:t> 소스 파일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</a:t>
            </a:r>
            <a:r>
              <a:rPr lang="en-US" altLang="ko-KR" dirty="0" smtClean="0"/>
              <a:t>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if </a:t>
            </a:r>
            <a:r>
              <a:rPr lang="en-US" altLang="ko-KR" dirty="0" err="1"/>
              <a:t>s.endswith</a:t>
            </a:r>
            <a:r>
              <a:rPr lang="en-US" altLang="ko-KR" dirty="0"/>
              <a:t>(".</a:t>
            </a:r>
            <a:r>
              <a:rPr lang="en-US" altLang="ko-KR" dirty="0" err="1"/>
              <a:t>py</a:t>
            </a:r>
            <a:r>
              <a:rPr lang="en-US" altLang="ko-KR" dirty="0"/>
              <a:t>"):</a:t>
            </a:r>
          </a:p>
          <a:p>
            <a:pPr latinLnBrk="1"/>
            <a:r>
              <a:rPr lang="en-US" altLang="ko-KR" dirty="0"/>
              <a:t>	print("</a:t>
            </a:r>
            <a:r>
              <a:rPr lang="ko-KR" altLang="en-US" dirty="0"/>
              <a:t>올바른 파일 이름입니다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else :</a:t>
            </a:r>
          </a:p>
          <a:p>
            <a:pPr latinLnBrk="1"/>
            <a:r>
              <a:rPr lang="en-US" altLang="ko-KR" dirty="0"/>
              <a:t>	print("</a:t>
            </a:r>
            <a:r>
              <a:rPr lang="ko-KR" altLang="en-US" dirty="0"/>
              <a:t>올바른 파일 이름이 아닙니다</a:t>
            </a:r>
            <a:r>
              <a:rPr lang="en-US" altLang="ko-KR" dirty="0"/>
              <a:t>.")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71075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파이썬</a:t>
            </a:r>
            <a:r>
              <a:rPr lang="ko-KR" altLang="en-US" dirty="0"/>
              <a:t> 소스 파일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aaa.py</a:t>
            </a:r>
          </a:p>
          <a:p>
            <a:r>
              <a:rPr lang="ko-KR" altLang="en-US" dirty="0"/>
              <a:t>올바른 파일 이름입니다</a:t>
            </a:r>
          </a:p>
        </p:txBody>
      </p:sp>
    </p:spTree>
    <p:extLst>
      <p:ext uri="{BB962C8B-B14F-4D97-AF65-F5344CB8AC3E}">
        <p14:creationId xmlns:p14="http://schemas.microsoft.com/office/powerpoint/2010/main" val="241664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튜플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리스트와 </a:t>
            </a:r>
            <a:r>
              <a:rPr lang="ko-KR" altLang="en-US" dirty="0" err="1"/>
              <a:t>튜플</a:t>
            </a:r>
            <a:r>
              <a:rPr lang="en-US" altLang="ko-KR" dirty="0"/>
              <a:t>(tuple)</a:t>
            </a:r>
            <a:r>
              <a:rPr lang="ko-KR" altLang="en-US" dirty="0"/>
              <a:t>은 아주 유사하다</a:t>
            </a:r>
            <a:r>
              <a:rPr lang="en-US" altLang="ko-KR" dirty="0"/>
              <a:t>. </a:t>
            </a:r>
            <a:r>
              <a:rPr lang="ko-KR" altLang="en-US" dirty="0"/>
              <a:t>하지만 리스트와는 다르게 </a:t>
            </a:r>
            <a:r>
              <a:rPr lang="ko-KR" altLang="en-US" dirty="0" err="1">
                <a:solidFill>
                  <a:srgbClr val="FF0000"/>
                </a:solidFill>
              </a:rPr>
              <a:t>튜플은</a:t>
            </a:r>
            <a:r>
              <a:rPr lang="ko-KR" altLang="en-US" dirty="0">
                <a:solidFill>
                  <a:srgbClr val="FF0000"/>
                </a:solidFill>
              </a:rPr>
              <a:t> 변경이 </a:t>
            </a:r>
            <a:r>
              <a:rPr lang="ko-KR" altLang="en-US" dirty="0" smtClean="0">
                <a:solidFill>
                  <a:srgbClr val="FF0000"/>
                </a:solidFill>
              </a:rPr>
              <a:t>불가능하다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5" y="2454768"/>
            <a:ext cx="83534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368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/>
              <a:t>찾기 및 바꾸기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 = "www.naver.com"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s.replace</a:t>
            </a:r>
            <a:r>
              <a:rPr lang="en-US" altLang="ko-KR" dirty="0"/>
              <a:t>("com", "co.kr")</a:t>
            </a:r>
          </a:p>
          <a:p>
            <a:pPr latinLnBrk="1"/>
            <a:r>
              <a:rPr lang="en-US" altLang="ko-KR" dirty="0"/>
              <a:t>"www.naver.co.kr"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"www.naver.co.kr"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s.find</a:t>
            </a:r>
            <a:r>
              <a:rPr lang="en-US" altLang="ko-KR" dirty="0"/>
              <a:t>(".</a:t>
            </a:r>
            <a:r>
              <a:rPr lang="en-US" altLang="ko-KR" dirty="0" err="1"/>
              <a:t>kr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12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"Let it be, let it be, let it be"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s.rfind</a:t>
            </a:r>
            <a:r>
              <a:rPr lang="en-US" altLang="ko-KR" dirty="0"/>
              <a:t>("let")</a:t>
            </a:r>
          </a:p>
          <a:p>
            <a:pPr latinLnBrk="1"/>
            <a:r>
              <a:rPr lang="en-US" altLang="ko-KR" dirty="0"/>
              <a:t>22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"www.naver.co.kr"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s.count</a:t>
            </a:r>
            <a:r>
              <a:rPr lang="en-US" altLang="ko-KR" dirty="0"/>
              <a:t>(".")</a:t>
            </a:r>
          </a:p>
          <a:p>
            <a:pPr latinLnBrk="1"/>
            <a:r>
              <a:rPr lang="en-US" altLang="ko-K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69439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문자 분류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"</a:t>
            </a:r>
            <a:r>
              <a:rPr lang="en-US" altLang="ko-KR" dirty="0" err="1"/>
              <a:t>ABCabc</a:t>
            </a:r>
            <a:r>
              <a:rPr lang="en-US" altLang="ko-KR" dirty="0"/>
              <a:t>".</a:t>
            </a:r>
            <a:r>
              <a:rPr lang="en-US" altLang="ko-KR" dirty="0" err="1"/>
              <a:t>isalpha</a:t>
            </a:r>
            <a:r>
              <a:rPr lang="en-US" altLang="ko-KR" dirty="0"/>
              <a:t>() </a:t>
            </a:r>
          </a:p>
          <a:p>
            <a:pPr latinLnBrk="1"/>
            <a:r>
              <a:rPr lang="en-US" altLang="ko-KR" dirty="0"/>
              <a:t>True </a:t>
            </a:r>
          </a:p>
          <a:p>
            <a:pPr latinLnBrk="1"/>
            <a:r>
              <a:rPr lang="en-US" altLang="ko-KR" dirty="0"/>
              <a:t>&gt;&gt;&gt; "123".isdigit() </a:t>
            </a:r>
          </a:p>
          <a:p>
            <a:pPr latinLnBrk="1"/>
            <a:r>
              <a:rPr lang="en-US" altLang="ko-KR" dirty="0"/>
              <a:t>True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"</a:t>
            </a:r>
            <a:r>
              <a:rPr lang="en-US" altLang="ko-KR" dirty="0" err="1"/>
              <a:t>abc</a:t>
            </a:r>
            <a:r>
              <a:rPr lang="en-US" altLang="ko-KR" dirty="0"/>
              <a:t>".</a:t>
            </a:r>
            <a:r>
              <a:rPr lang="en-US" altLang="ko-KR" dirty="0" err="1"/>
              <a:t>islower</a:t>
            </a:r>
            <a:r>
              <a:rPr lang="en-US" altLang="ko-KR" dirty="0"/>
              <a:t>() </a:t>
            </a:r>
          </a:p>
          <a:p>
            <a:pPr latinLnBrk="1"/>
            <a:r>
              <a:rPr lang="en-US" altLang="ko-KR" dirty="0"/>
              <a:t>True </a:t>
            </a:r>
          </a:p>
        </p:txBody>
      </p:sp>
    </p:spTree>
    <p:extLst>
      <p:ext uri="{BB962C8B-B14F-4D97-AF65-F5344CB8AC3E}">
        <p14:creationId xmlns:p14="http://schemas.microsoft.com/office/powerpoint/2010/main" val="3104209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공백 제거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829684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 = " Hello, World! 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s.strip</a:t>
            </a:r>
            <a:r>
              <a:rPr lang="en-US" altLang="ko-KR" dirty="0"/>
              <a:t>() </a:t>
            </a:r>
            <a:r>
              <a:rPr lang="en-US" altLang="ko-KR" dirty="0" smtClean="0"/>
              <a:t>	#</a:t>
            </a:r>
            <a:r>
              <a:rPr lang="ko-KR" altLang="en-US" dirty="0" smtClean="0"/>
              <a:t>시작부분과 종료부분 공백제거</a:t>
            </a:r>
            <a:endParaRPr lang="en-US" altLang="ko-KR" dirty="0"/>
          </a:p>
          <a:p>
            <a:pPr latinLnBrk="1"/>
            <a:r>
              <a:rPr lang="en-US" altLang="ko-KR" dirty="0"/>
              <a:t>"Hello, World!"</a:t>
            </a:r>
          </a:p>
          <a:p>
            <a:pPr latinLnBrk="1"/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&gt;&gt;&gt; s = "########this is example#####"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s.strip</a:t>
            </a:r>
            <a:r>
              <a:rPr lang="en-US" altLang="ko-KR" dirty="0"/>
              <a:t>("#") </a:t>
            </a:r>
          </a:p>
          <a:p>
            <a:pPr latinLnBrk="1"/>
            <a:r>
              <a:rPr lang="en-US" altLang="ko-KR" dirty="0"/>
              <a:t>"this is example"</a:t>
            </a:r>
          </a:p>
          <a:p>
            <a:pPr latinLnBrk="1"/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&gt;&gt;&gt; s = "########this is example#####"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s.lstrip</a:t>
            </a:r>
            <a:r>
              <a:rPr lang="en-US" altLang="ko-KR" dirty="0"/>
              <a:t>("#") </a:t>
            </a:r>
          </a:p>
          <a:p>
            <a:pPr latinLnBrk="1"/>
            <a:r>
              <a:rPr lang="en-US" altLang="ko-KR" dirty="0"/>
              <a:t>"this is example#####’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s.rstrip</a:t>
            </a:r>
            <a:r>
              <a:rPr lang="en-US" altLang="ko-KR" dirty="0"/>
              <a:t>("#") </a:t>
            </a:r>
          </a:p>
          <a:p>
            <a:pPr latinLnBrk="1"/>
            <a:r>
              <a:rPr lang="en-US" altLang="ko-KR" dirty="0"/>
              <a:t> "########this is example"</a:t>
            </a:r>
          </a:p>
        </p:txBody>
      </p:sp>
    </p:spTree>
    <p:extLst>
      <p:ext uri="{BB962C8B-B14F-4D97-AF65-F5344CB8AC3E}">
        <p14:creationId xmlns:p14="http://schemas.microsoft.com/office/powerpoint/2010/main" val="32993245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문자열 분해하기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829684"/>
            <a:ext cx="8229600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 = "Welcome to Python"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s.split</a:t>
            </a:r>
            <a:r>
              <a:rPr lang="en-US" altLang="ko-KR" dirty="0"/>
              <a:t>() </a:t>
            </a:r>
          </a:p>
          <a:p>
            <a:pPr latinLnBrk="1"/>
            <a:r>
              <a:rPr lang="en-US" altLang="ko-KR" dirty="0"/>
              <a:t>["Welcome", "to", "Python"]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"Hello, World!"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s.split</a:t>
            </a:r>
            <a:r>
              <a:rPr lang="en-US" altLang="ko-KR" dirty="0"/>
              <a:t>(",")</a:t>
            </a:r>
          </a:p>
          <a:p>
            <a:pPr latinLnBrk="1"/>
            <a:r>
              <a:rPr lang="en-US" altLang="ko-KR" dirty="0"/>
              <a:t>["Hello", " World!"]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s = "Hello, World!"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s.split</a:t>
            </a:r>
            <a:r>
              <a:rPr lang="en-US" altLang="ko-KR" dirty="0"/>
              <a:t>(", </a:t>
            </a:r>
            <a:r>
              <a:rPr lang="en-US" altLang="ko-KR" dirty="0" smtClean="0"/>
              <a:t>")	#World </a:t>
            </a:r>
            <a:r>
              <a:rPr lang="ko-KR" altLang="en-US" dirty="0" smtClean="0"/>
              <a:t>앞의 공백제거</a:t>
            </a:r>
            <a:endParaRPr lang="en-US" altLang="ko-KR" dirty="0"/>
          </a:p>
          <a:p>
            <a:pPr latinLnBrk="1"/>
            <a:r>
              <a:rPr lang="en-US" altLang="ko-KR" dirty="0"/>
              <a:t>["Hello", "World!"]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list("Hello, World!")</a:t>
            </a:r>
          </a:p>
          <a:p>
            <a:pPr latinLnBrk="1"/>
            <a:r>
              <a:rPr lang="en-US" altLang="ko-KR" dirty="0"/>
              <a:t>["H", "e", "l", "l", "o", ",", " ", "W", "o", "r", "l", "d", "!"]</a:t>
            </a:r>
          </a:p>
        </p:txBody>
      </p:sp>
    </p:spTree>
    <p:extLst>
      <p:ext uri="{BB962C8B-B14F-4D97-AF65-F5344CB8AC3E}">
        <p14:creationId xmlns:p14="http://schemas.microsoft.com/office/powerpoint/2010/main" val="838673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문자열 결합하기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829684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",".join(["apple", "grape", "banana"])</a:t>
            </a:r>
          </a:p>
          <a:p>
            <a:pPr latinLnBrk="1"/>
            <a:r>
              <a:rPr lang="en-US" altLang="ko-KR" dirty="0"/>
              <a:t>"</a:t>
            </a:r>
            <a:r>
              <a:rPr lang="en-US" altLang="ko-KR" dirty="0" err="1"/>
              <a:t>apple,grape,banana</a:t>
            </a:r>
            <a:r>
              <a:rPr lang="en-US" altLang="ko-KR" dirty="0"/>
              <a:t>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"-".join("010.1234.5678".split("."))</a:t>
            </a:r>
          </a:p>
          <a:p>
            <a:pPr latinLnBrk="1"/>
            <a:r>
              <a:rPr lang="en-US" altLang="ko-KR" dirty="0"/>
              <a:t>"010-1234-5678"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564800"/>
            <a:ext cx="76295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88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머리 </a:t>
            </a:r>
            <a:r>
              <a:rPr lang="ko-KR" altLang="en-US" dirty="0" err="1"/>
              <a:t>글자어</a:t>
            </a:r>
            <a:r>
              <a:rPr lang="ko-KR" altLang="en-US" dirty="0"/>
              <a:t> 만들기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머리 </a:t>
            </a:r>
            <a:r>
              <a:rPr lang="ko-KR" altLang="en-US" dirty="0" err="1"/>
              <a:t>글자어</a:t>
            </a:r>
            <a:r>
              <a:rPr lang="en-US" altLang="ko-KR" dirty="0"/>
              <a:t>(acronym)</a:t>
            </a:r>
            <a:r>
              <a:rPr lang="ko-KR" altLang="en-US" dirty="0"/>
              <a:t>은 </a:t>
            </a:r>
            <a:r>
              <a:rPr lang="en-US" altLang="ko-KR" dirty="0"/>
              <a:t>NATO(North Atlantic Treaty Organization)</a:t>
            </a:r>
            <a:r>
              <a:rPr lang="ko-KR" altLang="en-US" dirty="0"/>
              <a:t>처럼 각 단어의 </a:t>
            </a:r>
            <a:r>
              <a:rPr lang="ko-KR" altLang="en-US" dirty="0" err="1"/>
              <a:t>첫글자를</a:t>
            </a:r>
            <a:r>
              <a:rPr lang="ko-KR" altLang="en-US" dirty="0"/>
              <a:t> 모아서 만든 문자열이다</a:t>
            </a:r>
            <a:r>
              <a:rPr lang="en-US" altLang="ko-KR" dirty="0"/>
              <a:t>. </a:t>
            </a:r>
            <a:r>
              <a:rPr lang="ko-KR" altLang="en-US" dirty="0"/>
              <a:t>사용자가 문장을 입력하면 해당되는 머리 </a:t>
            </a:r>
            <a:r>
              <a:rPr lang="ko-KR" altLang="en-US" dirty="0" err="1"/>
              <a:t>글자어를</a:t>
            </a:r>
            <a:r>
              <a:rPr lang="ko-KR" altLang="en-US" dirty="0"/>
              <a:t> 출력하는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3109436"/>
            <a:ext cx="81534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North Atlantic Treaty Organization</a:t>
            </a:r>
          </a:p>
          <a:p>
            <a:r>
              <a:rPr lang="en-US" altLang="ko-KR" dirty="0"/>
              <a:t>NATO</a:t>
            </a:r>
          </a:p>
        </p:txBody>
      </p:sp>
    </p:spTree>
    <p:extLst>
      <p:ext uri="{BB962C8B-B14F-4D97-AF65-F5344CB8AC3E}">
        <p14:creationId xmlns:p14="http://schemas.microsoft.com/office/powerpoint/2010/main" val="11966159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acronym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phrase  = input("</a:t>
            </a:r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pPr latinLnBrk="1"/>
            <a:r>
              <a:rPr lang="en-US" altLang="ko-KR" dirty="0"/>
              <a:t>  </a:t>
            </a:r>
          </a:p>
          <a:p>
            <a:pPr latinLnBrk="1"/>
            <a:r>
              <a:rPr lang="en-US" altLang="ko-KR" dirty="0"/>
              <a:t>acronym = ""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대문자로 만든 후에 단어들로 분리한다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for word in </a:t>
            </a:r>
            <a:r>
              <a:rPr lang="en-US" altLang="ko-KR" dirty="0" err="1"/>
              <a:t>phrase.upper</a:t>
            </a:r>
            <a:r>
              <a:rPr lang="en-US" altLang="ko-KR" dirty="0"/>
              <a:t>().split():</a:t>
            </a:r>
          </a:p>
          <a:p>
            <a:pPr latinLnBrk="1"/>
            <a:r>
              <a:rPr lang="en-US" altLang="ko-KR" dirty="0"/>
              <a:t>	acronym += word[0]		# </a:t>
            </a:r>
            <a:r>
              <a:rPr lang="ko-KR" altLang="en-US" dirty="0"/>
              <a:t>단어를 첫 </a:t>
            </a:r>
            <a:r>
              <a:rPr lang="ko-KR" altLang="en-US" dirty="0" err="1"/>
              <a:t>글자만을</a:t>
            </a:r>
            <a:r>
              <a:rPr lang="ko-KR" altLang="en-US" dirty="0"/>
              <a:t> </a:t>
            </a:r>
            <a:r>
              <a:rPr lang="en-US" altLang="ko-KR" dirty="0"/>
              <a:t>acronym</a:t>
            </a:r>
            <a:r>
              <a:rPr lang="ko-KR" altLang="en-US" dirty="0"/>
              <a:t>에 추가한다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  </a:t>
            </a:r>
          </a:p>
          <a:p>
            <a:pPr latinLnBrk="1"/>
            <a:r>
              <a:rPr lang="en-US" altLang="ko-KR" dirty="0"/>
              <a:t>print( acronym )</a:t>
            </a:r>
          </a:p>
        </p:txBody>
      </p:sp>
    </p:spTree>
    <p:extLst>
      <p:ext uri="{BB962C8B-B14F-4D97-AF65-F5344CB8AC3E}">
        <p14:creationId xmlns:p14="http://schemas.microsoft.com/office/powerpoint/2010/main" val="34347681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이메일 주소 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이메일 주소에서 아이디와 도메인을 구분하는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7" y="2647771"/>
            <a:ext cx="8153401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이메일 주소를 </a:t>
            </a:r>
            <a:r>
              <a:rPr lang="ko-KR" altLang="en-US" dirty="0" err="1"/>
              <a:t>입력하시오</a:t>
            </a:r>
            <a:r>
              <a:rPr lang="en-US" altLang="ko-KR" dirty="0"/>
              <a:t>: aaa@google.com</a:t>
            </a:r>
          </a:p>
          <a:p>
            <a:r>
              <a:rPr lang="en-US" altLang="ko-KR" dirty="0"/>
              <a:t>aaa@google.com</a:t>
            </a:r>
          </a:p>
          <a:p>
            <a:r>
              <a:rPr lang="ko-KR" altLang="en-US" dirty="0"/>
              <a:t>아이디</a:t>
            </a:r>
            <a:r>
              <a:rPr lang="en-US" altLang="ko-KR" dirty="0"/>
              <a:t>:</a:t>
            </a:r>
            <a:r>
              <a:rPr lang="en-US" altLang="ko-KR" dirty="0" err="1"/>
              <a:t>aaa</a:t>
            </a:r>
            <a:endParaRPr lang="en-US" altLang="ko-KR" dirty="0"/>
          </a:p>
          <a:p>
            <a:r>
              <a:rPr lang="ko-KR" altLang="en-US" dirty="0"/>
              <a:t>도메인</a:t>
            </a:r>
            <a:r>
              <a:rPr lang="en-US" altLang="ko-KR" dirty="0"/>
              <a:t>:google.com</a:t>
            </a:r>
          </a:p>
        </p:txBody>
      </p:sp>
    </p:spTree>
    <p:extLst>
      <p:ext uri="{BB962C8B-B14F-4D97-AF65-F5344CB8AC3E}">
        <p14:creationId xmlns:p14="http://schemas.microsoft.com/office/powerpoint/2010/main" val="20075876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email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address=input("</a:t>
            </a:r>
            <a:r>
              <a:rPr lang="ko-KR" altLang="en-US" dirty="0"/>
              <a:t>이메일 주소를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  <a:endParaRPr lang="ko-KR" altLang="en-US" dirty="0"/>
          </a:p>
          <a:p>
            <a:pPr latinLnBrk="1"/>
            <a:r>
              <a:rPr lang="en-US" altLang="ko-KR" dirty="0"/>
              <a:t>(id, domain) = </a:t>
            </a:r>
            <a:r>
              <a:rPr lang="en-US" altLang="ko-KR" dirty="0" err="1"/>
              <a:t>address.split</a:t>
            </a:r>
            <a:r>
              <a:rPr lang="en-US" altLang="ko-KR" dirty="0"/>
              <a:t>("@")</a:t>
            </a:r>
          </a:p>
          <a:p>
            <a:pPr latinLnBrk="1"/>
            <a:endParaRPr lang="en-US" altLang="ko-KR" b="1" dirty="0" smtClean="0"/>
          </a:p>
          <a:p>
            <a:pPr latinLnBrk="1"/>
            <a:endParaRPr lang="en-US" altLang="ko-KR" b="1" dirty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 smtClean="0"/>
              <a:t>(address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아이디</a:t>
            </a:r>
            <a:r>
              <a:rPr lang="en-US" altLang="ko-KR" dirty="0"/>
              <a:t>:"+id)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도메인</a:t>
            </a:r>
            <a:r>
              <a:rPr lang="en-US" altLang="ko-KR" dirty="0"/>
              <a:t>:"+domain)</a:t>
            </a:r>
          </a:p>
        </p:txBody>
      </p:sp>
    </p:spTree>
    <p:extLst>
      <p:ext uri="{BB962C8B-B14F-4D97-AF65-F5344CB8AC3E}">
        <p14:creationId xmlns:p14="http://schemas.microsoft.com/office/powerpoint/2010/main" val="739263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문자열 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문자열 안에 있는 문자의 개수</a:t>
            </a:r>
            <a:r>
              <a:rPr lang="en-US" altLang="ko-KR" dirty="0"/>
              <a:t>, </a:t>
            </a:r>
            <a:r>
              <a:rPr lang="ko-KR" altLang="en-US" dirty="0"/>
              <a:t>숫자의 개수</a:t>
            </a:r>
            <a:r>
              <a:rPr lang="en-US" altLang="ko-KR" dirty="0"/>
              <a:t>, </a:t>
            </a:r>
            <a:r>
              <a:rPr lang="ko-KR" altLang="en-US" dirty="0"/>
              <a:t>공백의 개수를 계산하는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7" y="2647771"/>
            <a:ext cx="81534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A picture is worth a thousand words.</a:t>
            </a:r>
          </a:p>
          <a:p>
            <a:r>
              <a:rPr lang="en-US" altLang="ko-KR" dirty="0"/>
              <a:t>{"digits": 0, "spaces": 6, "alphas": 29}</a:t>
            </a:r>
          </a:p>
        </p:txBody>
      </p:sp>
    </p:spTree>
    <p:extLst>
      <p:ext uri="{BB962C8B-B14F-4D97-AF65-F5344CB8AC3E}">
        <p14:creationId xmlns:p14="http://schemas.microsoft.com/office/powerpoint/2010/main" val="357665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튜플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74654"/>
            <a:ext cx="8153400" cy="33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16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err="1" smtClean="0"/>
              <a:t>ch_count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sentence = input("</a:t>
            </a:r>
            <a:r>
              <a:rPr lang="ko-KR" altLang="en-US" dirty="0"/>
              <a:t>문자열을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table ={"alphas":0,"digits":0,"spaces":0 }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sentence:</a:t>
            </a:r>
          </a:p>
          <a:p>
            <a:pPr latinLnBrk="1"/>
            <a:r>
              <a:rPr lang="en-US" altLang="ko-KR" dirty="0"/>
              <a:t>   if </a:t>
            </a:r>
            <a:r>
              <a:rPr lang="en-US" altLang="ko-KR" dirty="0" err="1"/>
              <a:t>i.isalpha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    table["alphas"]+=1</a:t>
            </a:r>
          </a:p>
          <a:p>
            <a:pPr latinLnBrk="1"/>
            <a:r>
              <a:rPr lang="en-US" altLang="ko-KR" dirty="0"/>
              <a:t>   if </a:t>
            </a:r>
            <a:r>
              <a:rPr lang="en-US" altLang="ko-KR" dirty="0" err="1"/>
              <a:t>i.isdigit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    table["digits"]+=1</a:t>
            </a:r>
          </a:p>
          <a:p>
            <a:pPr latinLnBrk="1"/>
            <a:r>
              <a:rPr lang="en-US" altLang="ko-KR" dirty="0"/>
              <a:t>   if </a:t>
            </a:r>
            <a:r>
              <a:rPr lang="en-US" altLang="ko-KR" dirty="0" err="1"/>
              <a:t>i.isspace</a:t>
            </a:r>
            <a:r>
              <a:rPr lang="en-US" altLang="ko-KR" dirty="0"/>
              <a:t>():</a:t>
            </a:r>
          </a:p>
          <a:p>
            <a:pPr latinLnBrk="1"/>
            <a:r>
              <a:rPr lang="en-US" altLang="ko-KR" dirty="0"/>
              <a:t>      table["spaces"]+=1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print(table)</a:t>
            </a:r>
          </a:p>
        </p:txBody>
      </p:sp>
    </p:spTree>
    <p:extLst>
      <p:ext uri="{BB962C8B-B14F-4D97-AF65-F5344CB8AC3E}">
        <p14:creationId xmlns:p14="http://schemas.microsoft.com/office/powerpoint/2010/main" val="548374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트위터 메시지 처리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일반적으로 부정적인 감정은 긍정적인 것보다 적은 양의 단어를 포함한다고 한다</a:t>
            </a:r>
            <a:r>
              <a:rPr lang="en-US" altLang="ko-KR" dirty="0"/>
              <a:t>. </a:t>
            </a:r>
            <a:r>
              <a:rPr lang="ko-KR" altLang="en-US" dirty="0"/>
              <a:t>트윗에서 단어의 개수를 추출하여서 발신자의 감정을 판단해보자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792" y="2708573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 = "Python is very easy and powerful!"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length </a:t>
            </a:r>
            <a:r>
              <a:rPr lang="en-US" altLang="ko-KR" dirty="0"/>
              <a:t>= 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t.split</a:t>
            </a:r>
            <a:r>
              <a:rPr lang="en-US" altLang="ko-KR" dirty="0"/>
              <a:t>(" "))</a:t>
            </a:r>
          </a:p>
          <a:p>
            <a:pPr latinLnBrk="1"/>
            <a:r>
              <a:rPr lang="en-US" altLang="ko-KR" dirty="0"/>
              <a:t>print(length)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792" y="4219118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60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</a:t>
            </a:r>
            <a:r>
              <a:rPr lang="en-US" altLang="ko-KR" dirty="0"/>
              <a:t>: OTP </a:t>
            </a:r>
            <a:r>
              <a:rPr lang="ko-KR" altLang="en-US" dirty="0"/>
              <a:t>발생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일회용 암호 </a:t>
            </a:r>
            <a:r>
              <a:rPr lang="en-US" altLang="ko-KR" dirty="0"/>
              <a:t>(OTP</a:t>
            </a:r>
            <a:r>
              <a:rPr lang="en-US" altLang="ko-KR" dirty="0" smtClean="0"/>
              <a:t>) </a:t>
            </a:r>
            <a:r>
              <a:rPr lang="ko-KR" altLang="en-US" dirty="0" smtClean="0"/>
              <a:t>프로그램을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425" y="2337052"/>
            <a:ext cx="8153401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3482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6" y="3087384"/>
            <a:ext cx="7654821" cy="21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37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err="1" smtClean="0"/>
              <a:t>otp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96519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random</a:t>
            </a:r>
          </a:p>
          <a:p>
            <a:pPr latinLnBrk="1"/>
            <a:r>
              <a:rPr lang="en-US" altLang="ko-KR" dirty="0"/>
              <a:t>  </a:t>
            </a:r>
          </a:p>
          <a:p>
            <a:pPr latinLnBrk="1"/>
            <a:r>
              <a:rPr lang="en-US" altLang="ko-KR" dirty="0"/>
              <a:t>s = "0123456789"		# </a:t>
            </a:r>
            <a:r>
              <a:rPr lang="ko-KR" altLang="en-US" dirty="0"/>
              <a:t>대상 문자열</a:t>
            </a:r>
          </a:p>
          <a:p>
            <a:pPr latinLnBrk="1"/>
            <a:r>
              <a:rPr lang="en-US" altLang="ko-KR" dirty="0" err="1"/>
              <a:t>passlen</a:t>
            </a:r>
            <a:r>
              <a:rPr lang="en-US" altLang="ko-KR" dirty="0"/>
              <a:t> = 4		</a:t>
            </a:r>
            <a:r>
              <a:rPr lang="en-US" altLang="ko-KR" dirty="0" smtClean="0"/>
              <a:t># </a:t>
            </a:r>
            <a:r>
              <a:rPr lang="ko-KR" altLang="en-US" dirty="0"/>
              <a:t>패스워드 길이</a:t>
            </a:r>
          </a:p>
          <a:p>
            <a:pPr latinLnBrk="1"/>
            <a:endParaRPr lang="ko-KR" altLang="en-US" dirty="0"/>
          </a:p>
          <a:p>
            <a:pPr latinLnBrk="1"/>
            <a:endParaRPr lang="ko-KR" altLang="en-US" dirty="0"/>
          </a:p>
          <a:p>
            <a:pPr latinLnBrk="1"/>
            <a:r>
              <a:rPr lang="en-US" altLang="ko-KR" dirty="0"/>
              <a:t>sample()</a:t>
            </a:r>
            <a:r>
              <a:rPr lang="ko-KR" altLang="en-US" dirty="0"/>
              <a:t>은 주어진 개수만큼의 글자를 문자열 </a:t>
            </a:r>
            <a:r>
              <a:rPr lang="en-US" altLang="ko-KR" dirty="0"/>
              <a:t>s</a:t>
            </a:r>
            <a:r>
              <a:rPr lang="ko-KR" altLang="en-US" dirty="0"/>
              <a:t>에서 임의로 선택한다</a:t>
            </a:r>
            <a:r>
              <a:rPr lang="en-US" altLang="ko-KR" dirty="0"/>
              <a:t>. join()</a:t>
            </a:r>
            <a:r>
              <a:rPr lang="ko-KR" altLang="en-US" dirty="0"/>
              <a:t>은 이들 글자들을  결합한다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p =  "".join(</a:t>
            </a:r>
            <a:r>
              <a:rPr lang="en-US" altLang="ko-KR" dirty="0" err="1"/>
              <a:t>random.sample</a:t>
            </a:r>
            <a:r>
              <a:rPr lang="en-US" altLang="ko-KR" dirty="0"/>
              <a:t>(s, </a:t>
            </a:r>
            <a:r>
              <a:rPr lang="en-US" altLang="ko-KR" dirty="0" err="1"/>
              <a:t>passlen</a:t>
            </a:r>
            <a:r>
              <a:rPr lang="en-US" altLang="ko-KR" dirty="0"/>
              <a:t> ))</a:t>
            </a:r>
          </a:p>
          <a:p>
            <a:pPr latinLnBrk="1"/>
            <a:r>
              <a:rPr lang="en-US" altLang="ko-KR" dirty="0"/>
              <a:t>print(p)</a:t>
            </a:r>
          </a:p>
        </p:txBody>
      </p:sp>
    </p:spTree>
    <p:extLst>
      <p:ext uri="{BB962C8B-B14F-4D97-AF65-F5344CB8AC3E}">
        <p14:creationId xmlns:p14="http://schemas.microsoft.com/office/powerpoint/2010/main" val="2415380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 smtClean="0">
                <a:solidFill>
                  <a:schemeClr val="bg1"/>
                </a:solidFill>
              </a:rPr>
              <a:t>튜플은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변경 불가능한 항목들을 모아둔 곳이다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()</a:t>
            </a:r>
            <a:r>
              <a:rPr lang="ko-KR" altLang="en-US" sz="1600" dirty="0">
                <a:solidFill>
                  <a:schemeClr val="bg1"/>
                </a:solidFill>
              </a:rPr>
              <a:t>을 이용하여 공백 </a:t>
            </a:r>
            <a:r>
              <a:rPr lang="ko-KR" altLang="en-US" sz="1600" dirty="0" err="1">
                <a:solidFill>
                  <a:schemeClr val="bg1"/>
                </a:solidFill>
              </a:rPr>
              <a:t>튜플을</a:t>
            </a:r>
            <a:r>
              <a:rPr lang="ko-KR" altLang="en-US" sz="1600" dirty="0">
                <a:solidFill>
                  <a:schemeClr val="bg1"/>
                </a:solidFill>
              </a:rPr>
              <a:t> 만들 수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ko-KR" altLang="en-US" sz="1600" dirty="0" err="1" smtClean="0">
                <a:solidFill>
                  <a:schemeClr val="bg1"/>
                </a:solidFill>
              </a:rPr>
              <a:t>딕셔너리는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키와 값으로 이루어진다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err="1" smtClean="0">
                <a:solidFill>
                  <a:schemeClr val="bg1"/>
                </a:solidFill>
              </a:rPr>
              <a:t>딕셔너리에서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[] </a:t>
            </a:r>
            <a:r>
              <a:rPr lang="ko-KR" altLang="en-US" sz="1600" dirty="0">
                <a:solidFill>
                  <a:schemeClr val="bg1"/>
                </a:solidFill>
              </a:rPr>
              <a:t>연산자를 사용하여 키와 관련된 값을 액세스할 수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err="1" smtClean="0">
                <a:solidFill>
                  <a:schemeClr val="bg1"/>
                </a:solidFill>
              </a:rPr>
              <a:t>딕셔너리에서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pop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메소드를</a:t>
            </a:r>
            <a:r>
              <a:rPr lang="ko-KR" altLang="en-US" sz="1600" dirty="0">
                <a:solidFill>
                  <a:schemeClr val="bg1"/>
                </a:solidFill>
              </a:rPr>
              <a:t> 사용하여 항목을 제거한다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세트는 </a:t>
            </a:r>
            <a:r>
              <a:rPr lang="ko-KR" altLang="en-US" sz="1600" dirty="0">
                <a:solidFill>
                  <a:schemeClr val="bg1"/>
                </a:solidFill>
              </a:rPr>
              <a:t>고유한 값들을 저장한다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세트는 </a:t>
            </a:r>
            <a:r>
              <a:rPr lang="en-US" altLang="ko-KR" sz="1600" dirty="0">
                <a:solidFill>
                  <a:schemeClr val="bg1"/>
                </a:solidFill>
              </a:rPr>
              <a:t>set() </a:t>
            </a:r>
            <a:r>
              <a:rPr lang="ko-KR" altLang="en-US" sz="1600" dirty="0">
                <a:solidFill>
                  <a:schemeClr val="bg1"/>
                </a:solidFill>
              </a:rPr>
              <a:t>함수를 사용하여 생성할 수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세트의 </a:t>
            </a:r>
            <a:r>
              <a:rPr lang="en-US" altLang="ko-KR" sz="1600" dirty="0">
                <a:solidFill>
                  <a:schemeClr val="bg1"/>
                </a:solidFill>
              </a:rPr>
              <a:t>add()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메소드를</a:t>
            </a:r>
            <a:r>
              <a:rPr lang="ko-KR" altLang="en-US" sz="1600" dirty="0">
                <a:solidFill>
                  <a:schemeClr val="bg1"/>
                </a:solidFill>
              </a:rPr>
              <a:t> 사용하여 새 요소를 추가할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주의할 점 </a:t>
            </a:r>
            <a:r>
              <a:rPr lang="en-US" altLang="ko-KR" dirty="0" smtClean="0"/>
              <a:t>p.312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single_tuple</a:t>
            </a:r>
            <a:r>
              <a:rPr lang="en-US" altLang="ko-KR" dirty="0"/>
              <a:t> = </a:t>
            </a:r>
            <a:r>
              <a:rPr lang="en-US" altLang="ko-KR" dirty="0">
                <a:solidFill>
                  <a:srgbClr val="FF0000"/>
                </a:solidFill>
              </a:rPr>
              <a:t>("apple",) </a:t>
            </a:r>
            <a:r>
              <a:rPr lang="en-US" altLang="ko-KR" dirty="0"/>
              <a:t>	# </a:t>
            </a:r>
            <a:r>
              <a:rPr lang="ko-KR" altLang="en-US" dirty="0"/>
              <a:t>쉼표가 끝에 있어야 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 err="1"/>
              <a:t>single_tuple</a:t>
            </a:r>
            <a:r>
              <a:rPr lang="en-US" altLang="ko-KR" dirty="0"/>
              <a:t>	</a:t>
            </a:r>
          </a:p>
          <a:p>
            <a:pPr latinLnBrk="1"/>
            <a:r>
              <a:rPr lang="en-US" altLang="ko-KR" dirty="0"/>
              <a:t>("apple",) </a:t>
            </a:r>
          </a:p>
          <a:p>
            <a:pPr latinLnBrk="1"/>
            <a:r>
              <a:rPr lang="en-US" altLang="ko-KR" dirty="0">
                <a:solidFill>
                  <a:srgbClr val="FF0000"/>
                </a:solidFill>
              </a:rPr>
              <a:t>&gt;&gt;&gt; </a:t>
            </a:r>
            <a:r>
              <a:rPr lang="en-US" altLang="ko-KR" dirty="0" err="1">
                <a:solidFill>
                  <a:srgbClr val="FF0000"/>
                </a:solidFill>
              </a:rPr>
              <a:t>no_tuple</a:t>
            </a:r>
            <a:r>
              <a:rPr lang="en-US" altLang="ko-KR" dirty="0">
                <a:solidFill>
                  <a:srgbClr val="FF0000"/>
                </a:solidFill>
              </a:rPr>
              <a:t> = ("apple") 	</a:t>
            </a:r>
            <a:r>
              <a:rPr lang="en-US" altLang="ko-KR" dirty="0" smtClean="0">
                <a:solidFill>
                  <a:srgbClr val="FF0000"/>
                </a:solidFill>
              </a:rPr>
              <a:t>	# </a:t>
            </a:r>
            <a:r>
              <a:rPr lang="ko-KR" altLang="en-US" dirty="0">
                <a:solidFill>
                  <a:srgbClr val="FF0000"/>
                </a:solidFill>
              </a:rPr>
              <a:t>쉼표가 없으면 </a:t>
            </a:r>
            <a:r>
              <a:rPr lang="ko-KR" altLang="en-US" dirty="0" err="1">
                <a:solidFill>
                  <a:srgbClr val="FF0000"/>
                </a:solidFill>
              </a:rPr>
              <a:t>튜플이</a:t>
            </a:r>
            <a:r>
              <a:rPr lang="ko-KR" altLang="en-US" dirty="0">
                <a:solidFill>
                  <a:srgbClr val="FF0000"/>
                </a:solidFill>
              </a:rPr>
              <a:t> 아니라 수식이 된다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endParaRPr lang="ko-KR" altLang="en-US" dirty="0">
              <a:solidFill>
                <a:srgbClr val="FF0000"/>
              </a:solidFill>
            </a:endParaRPr>
          </a:p>
          <a:p>
            <a:pPr latinLnBrk="1"/>
            <a:r>
              <a:rPr lang="en-US" altLang="ko-KR" dirty="0">
                <a:solidFill>
                  <a:srgbClr val="FF0000"/>
                </a:solidFill>
              </a:rPr>
              <a:t>&gt;&gt;&gt;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no_tuple</a:t>
            </a:r>
            <a:endParaRPr lang="en-US" altLang="ko-KR" dirty="0">
              <a:solidFill>
                <a:srgbClr val="FF0000"/>
              </a:solidFill>
            </a:endParaRPr>
          </a:p>
          <a:p>
            <a:pPr latinLnBrk="1"/>
            <a:r>
              <a:rPr lang="en-US" altLang="ko-KR" dirty="0">
                <a:solidFill>
                  <a:srgbClr val="FF0000"/>
                </a:solidFill>
              </a:rPr>
              <a:t>"apple"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848100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fruits = ("apple", "banana", "grape")</a:t>
            </a:r>
          </a:p>
          <a:p>
            <a:pPr latinLnBrk="1"/>
            <a:r>
              <a:rPr lang="en-US" altLang="ko-KR" dirty="0"/>
              <a:t>&gt;&gt;&gt; fruits[1]		</a:t>
            </a:r>
          </a:p>
          <a:p>
            <a:pPr latinLnBrk="1"/>
            <a:r>
              <a:rPr lang="en-US" altLang="ko-KR" dirty="0"/>
              <a:t>banana </a:t>
            </a:r>
          </a:p>
          <a:p>
            <a:pPr latinLnBrk="1"/>
            <a:endParaRPr lang="en-US" altLang="ko-KR" dirty="0" smtClean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>
                <a:solidFill>
                  <a:srgbClr val="FF0000"/>
                </a:solidFill>
              </a:rPr>
              <a:t>&gt;&gt;&gt;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fruits[1] = "pear"		# </a:t>
            </a:r>
            <a:r>
              <a:rPr lang="ko-KR" altLang="en-US" dirty="0">
                <a:solidFill>
                  <a:srgbClr val="FF0000"/>
                </a:solidFill>
              </a:rPr>
              <a:t>오류 발생</a:t>
            </a:r>
            <a:r>
              <a:rPr lang="en-US" altLang="ko-KR" dirty="0">
                <a:solidFill>
                  <a:srgbClr val="FF0000"/>
                </a:solidFill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  <a:p>
            <a:pPr latinLnBrk="1"/>
            <a:r>
              <a:rPr lang="en-US" altLang="ko-KR" dirty="0" err="1"/>
              <a:t>TypeError</a:t>
            </a:r>
            <a:r>
              <a:rPr lang="en-US" altLang="ko-KR" dirty="0"/>
              <a:t>: "tuple" object does not support item assignment</a:t>
            </a:r>
          </a:p>
        </p:txBody>
      </p:sp>
    </p:spTree>
    <p:extLst>
      <p:ext uri="{BB962C8B-B14F-4D97-AF65-F5344CB8AC3E}">
        <p14:creationId xmlns:p14="http://schemas.microsoft.com/office/powerpoint/2010/main" val="648152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3100</TotalTime>
  <Words>2890</Words>
  <Application>Microsoft Office PowerPoint</Application>
  <PresentationFormat>화면 슬라이드 쇼(4:3)</PresentationFormat>
  <Paragraphs>622</Paragraphs>
  <Slides>84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84</vt:i4>
      </vt:variant>
    </vt:vector>
  </HeadingPairs>
  <TitlesOfParts>
    <vt:vector size="91" baseType="lpstr">
      <vt:lpstr>HY얕은샘물M</vt:lpstr>
      <vt:lpstr>굴림</vt:lpstr>
      <vt:lpstr>Arial</vt:lpstr>
      <vt:lpstr>Tw Cen MT</vt:lpstr>
      <vt:lpstr>Wingdings</vt:lpstr>
      <vt:lpstr>Wingdings 2</vt:lpstr>
      <vt:lpstr>가을</vt:lpstr>
      <vt:lpstr>7장  파이썬 자료구조 II</vt:lpstr>
      <vt:lpstr>학습 목표</vt:lpstr>
      <vt:lpstr>이번 장에서 만들 프로그램</vt:lpstr>
      <vt:lpstr>자료구조 </vt:lpstr>
      <vt:lpstr>시퀀스</vt:lpstr>
      <vt:lpstr>중간점검</vt:lpstr>
      <vt:lpstr>튜플</vt:lpstr>
      <vt:lpstr>튜플 생성</vt:lpstr>
      <vt:lpstr>주의할 점 p.312</vt:lpstr>
      <vt:lpstr>튜플 &lt;-&gt; 리스트 p.312</vt:lpstr>
      <vt:lpstr>튜플 추가 연산들</vt:lpstr>
      <vt:lpstr>튜플 패킹과 언패킹</vt:lpstr>
      <vt:lpstr>예제</vt:lpstr>
      <vt:lpstr>enumerate() 사용하기 p.315</vt:lpstr>
      <vt:lpstr>튜플의 장점</vt:lpstr>
      <vt:lpstr>중간점검</vt:lpstr>
      <vt:lpstr>세트</vt:lpstr>
      <vt:lpstr>세트 생성하기</vt:lpstr>
      <vt:lpstr>리스트&lt;-&gt; 세트</vt:lpstr>
      <vt:lpstr>세트의 연산 set1</vt:lpstr>
      <vt:lpstr>세트의 연산 set2</vt:lpstr>
      <vt:lpstr>세트에 요소 추가하기 set3</vt:lpstr>
      <vt:lpstr>세트 함축 연산 set4</vt:lpstr>
      <vt:lpstr>부분 집합 연산 set5</vt:lpstr>
      <vt:lpstr>==, != 연산 set6 </vt:lpstr>
      <vt:lpstr>합집합</vt:lpstr>
      <vt:lpstr>교집합 set7</vt:lpstr>
      <vt:lpstr>차집합</vt:lpstr>
      <vt:lpstr>리스트 &lt;-&gt; 세트</vt:lpstr>
      <vt:lpstr>세트 연산 정리</vt:lpstr>
      <vt:lpstr>중간점검</vt:lpstr>
      <vt:lpstr>Lab: 문자열의 공통 문자</vt:lpstr>
      <vt:lpstr>Solution: str_ex1</vt:lpstr>
      <vt:lpstr>Lab: 문자열의 공통 문자</vt:lpstr>
      <vt:lpstr>Solution: str_ex2</vt:lpstr>
      <vt:lpstr>딕셔너리</vt:lpstr>
      <vt:lpstr>딕셔너리 생성</vt:lpstr>
      <vt:lpstr>항목 탐색하기 dict1, dict2</vt:lpstr>
      <vt:lpstr>항목 추가하기 dict3, dict4</vt:lpstr>
      <vt:lpstr>항목 삭제하기 dict5</vt:lpstr>
      <vt:lpstr>항목 방문하기 dict6, dict7, dict8</vt:lpstr>
      <vt:lpstr>기타 연산 dict9, dict10</vt:lpstr>
      <vt:lpstr>딕셔너리 함축 dict11</vt:lpstr>
      <vt:lpstr>딕셔너리 함축의 예 dict12, dict13, dict14</vt:lpstr>
      <vt:lpstr>딕셔너리 메소드</vt:lpstr>
      <vt:lpstr>중간점검</vt:lpstr>
      <vt:lpstr>Lab: 영한 사전 </vt:lpstr>
      <vt:lpstr>Solution: eng_dic</vt:lpstr>
      <vt:lpstr>Lab: 주소록 address</vt:lpstr>
      <vt:lpstr>Solution:</vt:lpstr>
      <vt:lpstr>Solution:</vt:lpstr>
      <vt:lpstr>Lab: 학생 성적 처리</vt:lpstr>
      <vt:lpstr>Solution: score</vt:lpstr>
      <vt:lpstr>Lab: 단어 카운터 만들기 counter</vt:lpstr>
      <vt:lpstr>Solution:</vt:lpstr>
      <vt:lpstr>문자열</vt:lpstr>
      <vt:lpstr>문자열 내장 함수</vt:lpstr>
      <vt:lpstr>문자열의 인덱싱</vt:lpstr>
      <vt:lpstr>문자열 슬라이싱</vt:lpstr>
      <vt:lpstr>문자열 슬라이싱</vt:lpstr>
      <vt:lpstr>문자열 슬라이싱</vt:lpstr>
      <vt:lpstr>문자열은 불변 객체</vt:lpstr>
      <vt:lpstr>문장열 비교 p.341</vt:lpstr>
      <vt:lpstr>문자열 출력하기 p.342</vt:lpstr>
      <vt:lpstr>중간점검</vt:lpstr>
      <vt:lpstr>Lab: 회문 검사하기</vt:lpstr>
      <vt:lpstr>Solution: plain</vt:lpstr>
      <vt:lpstr>문자열 메소드: 대소문자 변환하기</vt:lpstr>
      <vt:lpstr>문자열 메소드: 찾기 및 바꾸기 p.344</vt:lpstr>
      <vt:lpstr>문자열 메소드: 찾기 및 바꾸기</vt:lpstr>
      <vt:lpstr>문자열 메소드: 문자 분류</vt:lpstr>
      <vt:lpstr>문자열 메소드: 공백 제거</vt:lpstr>
      <vt:lpstr>문자열 메소드: 문자열 분해하기</vt:lpstr>
      <vt:lpstr>문자열 메소드: 문자열 결합하기</vt:lpstr>
      <vt:lpstr>Lab: 머리 글자어 만들기 </vt:lpstr>
      <vt:lpstr>Solution: acronym</vt:lpstr>
      <vt:lpstr>Lab: 이메일 주소 분석</vt:lpstr>
      <vt:lpstr>Solution: email</vt:lpstr>
      <vt:lpstr>Lab: 문자열 분석</vt:lpstr>
      <vt:lpstr>Solution: ch_count</vt:lpstr>
      <vt:lpstr>Lab: 트위터 메시지 처리</vt:lpstr>
      <vt:lpstr>Lab: OTP 발생 프로그램</vt:lpstr>
      <vt:lpstr>Solution: otp</vt:lpstr>
      <vt:lpstr>이번 장에서 배운 것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833</cp:revision>
  <dcterms:created xsi:type="dcterms:W3CDTF">2007-06-29T06:43:39Z</dcterms:created>
  <dcterms:modified xsi:type="dcterms:W3CDTF">2023-05-15T23:06:51Z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