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5222" r:id="rId4"/>
    <p:sldId id="5218" r:id="rId5"/>
    <p:sldId id="5223" r:id="rId6"/>
    <p:sldId id="5219" r:id="rId7"/>
    <p:sldId id="5220" r:id="rId8"/>
    <p:sldId id="5221" r:id="rId9"/>
    <p:sldId id="27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EqQwZ68/oN4/RP+yJLth29Gl7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57D"/>
    <a:srgbClr val="D22E97"/>
    <a:srgbClr val="1EC550"/>
    <a:srgbClr val="5695DA"/>
    <a:srgbClr val="3273C7"/>
    <a:srgbClr val="2E6BC4"/>
    <a:srgbClr val="4885CE"/>
    <a:srgbClr val="ED7D31"/>
    <a:srgbClr val="0789F9"/>
    <a:srgbClr val="161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B0FB5A-386E-4076-95F2-AF6F065F3B5B}">
  <a:tblStyle styleId="{0EB0FB5A-386E-4076-95F2-AF6F065F3B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247" autoAdjust="0"/>
  </p:normalViewPr>
  <p:slideViewPr>
    <p:cSldViewPr snapToGrid="0">
      <p:cViewPr varScale="1">
        <p:scale>
          <a:sx n="108" d="100"/>
          <a:sy n="108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5" name="Google Shape;5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82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5" name="Google Shape;5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30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5" name="Google Shape;5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331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5" name="Google Shape;5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53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5" name="Google Shape;5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3575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5" name="Google Shape;5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923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userDrawn="1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01;p1" descr="기기, 테이블, 남자이(가) 표시된 사진&#10;&#10;자동 생성된 설명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428625" y="2842102"/>
            <a:ext cx="7772400" cy="637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800" b="1" i="0" u="none" strike="noStrike" cap="none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161B5B"/>
                </a:solidFill>
                <a:latin typeface="+mn-ea"/>
                <a:ea typeface="+mn-ea"/>
                <a:cs typeface="Calibri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438150" y="3486789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tabLst/>
              <a:defRPr sz="1800" b="1" i="0" u="none" strike="noStrike" cap="none" spc="-100" baseline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400050" y="2198370"/>
            <a:ext cx="6343650" cy="693418"/>
          </a:xfrm>
        </p:spPr>
        <p:txBody>
          <a:bodyPr>
            <a:noAutofit/>
          </a:bodyPr>
          <a:lstStyle>
            <a:lvl1pPr marL="50800" indent="0">
              <a:buNone/>
              <a:defRPr lang="ko-KR" altLang="en-US" sz="2200" b="1" i="0" u="none" strike="noStrike" cap="none" spc="-100" baseline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  <a:ea typeface="+mn-ea"/>
                <a:cs typeface="Calibri"/>
                <a:sym typeface="Arial"/>
              </a:defRPr>
            </a:lvl1pPr>
          </a:lstStyle>
          <a:p>
            <a:pPr marL="0" marR="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ko-KR" altLang="en-US" dirty="0"/>
              <a:t>마스터 텍스트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71;p4" descr="컴퓨터, 테이블이(가) 표시된 사진&#10;&#10;자동 생성된 설명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457200" y="251539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pic>
        <p:nvPicPr>
          <p:cNvPr id="7" name="Google Shape;569;p19" descr="그리기이(가) 표시된 사진&#10;&#10;자동 생성된 설명"/>
          <p:cNvPicPr preferRelativeResize="0"/>
          <p:nvPr userDrawn="1"/>
        </p:nvPicPr>
        <p:blipFill rotWithShape="1">
          <a:blip r:embed="rId3">
            <a:alphaModFix/>
          </a:blip>
          <a:srcRect t="30807" b="28131"/>
          <a:stretch/>
        </p:blipFill>
        <p:spPr>
          <a:xfrm>
            <a:off x="106679" y="6202963"/>
            <a:ext cx="1995760" cy="579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빈 화면">
  <p:cSld name="1_빈 화면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30" name="Google Shape;30;p23"/>
          <p:cNvSpPr/>
          <p:nvPr/>
        </p:nvSpPr>
        <p:spPr>
          <a:xfrm>
            <a:off x="1" y="121923"/>
            <a:ext cx="193040" cy="727711"/>
          </a:xfrm>
          <a:prstGeom prst="rect">
            <a:avLst/>
          </a:prstGeom>
          <a:gradFill>
            <a:gsLst>
              <a:gs pos="0">
                <a:srgbClr val="161B5A"/>
              </a:gs>
              <a:gs pos="26000">
                <a:srgbClr val="161B5A"/>
              </a:gs>
              <a:gs pos="100000">
                <a:srgbClr val="3D45B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191435" y="69803"/>
            <a:ext cx="656113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B5B"/>
              </a:buClr>
              <a:buSzPts val="1351"/>
              <a:buNone/>
              <a:defRPr sz="1351">
                <a:solidFill>
                  <a:srgbClr val="161B5B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3C90"/>
              </a:buClr>
              <a:buSzPts val="1351"/>
              <a:buNone/>
              <a:defRPr sz="1351">
                <a:solidFill>
                  <a:srgbClr val="023C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3C90"/>
              </a:buClr>
              <a:buSzPts val="1351"/>
              <a:buNone/>
              <a:defRPr sz="1351">
                <a:solidFill>
                  <a:srgbClr val="023C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3C90"/>
              </a:buClr>
              <a:buSzPts val="1351"/>
              <a:buNone/>
              <a:defRPr sz="1351">
                <a:solidFill>
                  <a:srgbClr val="023C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3C90"/>
              </a:buClr>
              <a:buSzPts val="1351"/>
              <a:buNone/>
              <a:defRPr sz="1351">
                <a:solidFill>
                  <a:srgbClr val="023C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169858" y="459063"/>
            <a:ext cx="7697787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>
                <a:solidFill>
                  <a:srgbClr val="262626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만">
  <p:cSld name="1_제목만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483652" y="228283"/>
            <a:ext cx="7886700" cy="34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3C90"/>
              </a:buClr>
              <a:buSzPts val="900"/>
              <a:buFont typeface="Calibri"/>
              <a:buNone/>
              <a:defRPr sz="900" b="1">
                <a:solidFill>
                  <a:srgbClr val="023C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518780" y="554610"/>
            <a:ext cx="7816453" cy="43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3C90"/>
              </a:buClr>
              <a:buSzPts val="1125"/>
              <a:buNone/>
              <a:defRPr sz="1125" b="1">
                <a:solidFill>
                  <a:srgbClr val="023C9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pic>
        <p:nvPicPr>
          <p:cNvPr id="5" name="Google Shape;113;p2" descr="테이블이(가) 표시된 사진&#10;&#10;자동 생성된 설명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4064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dk1"/>
        </a:buClr>
        <a:buSzPts val="2800"/>
        <a:buFont typeface="Arial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" descr="그리기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 t="30807" b="28131"/>
          <a:stretch/>
        </p:blipFill>
        <p:spPr>
          <a:xfrm>
            <a:off x="6930507" y="6203576"/>
            <a:ext cx="1995760" cy="5795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"/>
          <p:cNvGrpSpPr/>
          <p:nvPr/>
        </p:nvGrpSpPr>
        <p:grpSpPr>
          <a:xfrm flipH="1">
            <a:off x="6341113" y="5392070"/>
            <a:ext cx="463169" cy="290547"/>
            <a:chOff x="8900160" y="5274376"/>
            <a:chExt cx="679268" cy="349489"/>
          </a:xfrm>
        </p:grpSpPr>
        <p:sp>
          <p:nvSpPr>
            <p:cNvPr id="104" name="Google Shape;104;p1"/>
            <p:cNvSpPr/>
            <p:nvPr/>
          </p:nvSpPr>
          <p:spPr>
            <a:xfrm>
              <a:off x="9239794" y="5274376"/>
              <a:ext cx="339634" cy="34265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8900160" y="5281212"/>
              <a:ext cx="339634" cy="342653"/>
            </a:xfrm>
            <a:prstGeom prst="rect">
              <a:avLst/>
            </a:prstGeom>
            <a:solidFill>
              <a:srgbClr val="F4F8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>
                <a:sym typeface="Arial"/>
              </a:rPr>
              <a:t>사용자 매뉴얼</a:t>
            </a: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altLang="ko-KR">
                <a:sym typeface="Malgun Gothic"/>
              </a:rPr>
              <a:t>2021. 02. </a:t>
            </a:r>
            <a:endParaRPr lang="ko-KR" altLang="en-US">
              <a:sym typeface="Malgun Gothic"/>
            </a:endParaRPr>
          </a:p>
          <a:p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ko-KR" altLang="en-US" dirty="0">
                <a:sym typeface="Calibri"/>
              </a:rPr>
              <a:t>인공지능 기반 </a:t>
            </a:r>
            <a:r>
              <a:rPr lang="en-US" altLang="ko-KR" dirty="0">
                <a:sym typeface="Calibri"/>
              </a:rPr>
              <a:t>All in Care</a:t>
            </a:r>
            <a:br>
              <a:rPr lang="en-US" altLang="ko-KR" dirty="0">
                <a:sym typeface="Calibri"/>
              </a:rPr>
            </a:br>
            <a:r>
              <a:rPr lang="ko-KR" altLang="en-US" dirty="0">
                <a:sym typeface="Calibri"/>
              </a:rPr>
              <a:t>상담 시스템 구축사업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FAECE19-AECA-4C08-A94F-FBA15F454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37" y="1816050"/>
            <a:ext cx="1376714" cy="4047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 rot="5400000">
            <a:off x="1149671" y="-4495"/>
            <a:ext cx="1202660" cy="1211651"/>
          </a:xfrm>
          <a:custGeom>
            <a:avLst/>
            <a:gdLst/>
            <a:ahLst/>
            <a:cxnLst/>
            <a:rect l="l" t="t" r="r" b="b"/>
            <a:pathLst>
              <a:path w="1603547" h="1615534" extrusionOk="0">
                <a:moveTo>
                  <a:pt x="0" y="0"/>
                </a:moveTo>
                <a:lnTo>
                  <a:pt x="795780" y="0"/>
                </a:lnTo>
                <a:cubicBezTo>
                  <a:pt x="1241897" y="0"/>
                  <a:pt x="1603547" y="361650"/>
                  <a:pt x="1603547" y="807767"/>
                </a:cubicBezTo>
                <a:cubicBezTo>
                  <a:pt x="1603547" y="1253884"/>
                  <a:pt x="1241897" y="1615534"/>
                  <a:pt x="795780" y="1615534"/>
                </a:cubicBezTo>
                <a:lnTo>
                  <a:pt x="0" y="16155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337452" y="345305"/>
            <a:ext cx="9158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목차</a:t>
            </a:r>
            <a:endParaRPr/>
          </a:p>
        </p:txBody>
      </p:sp>
      <p:grpSp>
        <p:nvGrpSpPr>
          <p:cNvPr id="116" name="Google Shape;116;p2"/>
          <p:cNvGrpSpPr/>
          <p:nvPr/>
        </p:nvGrpSpPr>
        <p:grpSpPr>
          <a:xfrm>
            <a:off x="7341390" y="4218317"/>
            <a:ext cx="1486259" cy="2346363"/>
            <a:chOff x="5443573" y="2272214"/>
            <a:chExt cx="2702589" cy="4266587"/>
          </a:xfrm>
        </p:grpSpPr>
        <p:pic>
          <p:nvPicPr>
            <p:cNvPr id="117" name="Google Shape;117;p2" descr="컴퓨터이(가) 표시된 사진  자동 생성된 설명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5443573" y="2272214"/>
              <a:ext cx="2702589" cy="42665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" name="Google Shape;118;p2"/>
            <p:cNvGrpSpPr/>
            <p:nvPr/>
          </p:nvGrpSpPr>
          <p:grpSpPr>
            <a:xfrm>
              <a:off x="6258310" y="5273040"/>
              <a:ext cx="664463" cy="371856"/>
              <a:chOff x="8900160" y="5274376"/>
              <a:chExt cx="679268" cy="349489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9239794" y="5274376"/>
                <a:ext cx="339634" cy="342653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8900160" y="5281212"/>
                <a:ext cx="339634" cy="342653"/>
              </a:xfrm>
              <a:prstGeom prst="rect">
                <a:avLst/>
              </a:prstGeom>
              <a:solidFill>
                <a:srgbClr val="F4F8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" name="Google Shape;11;p20"/>
          <p:cNvSpPr txBox="1">
            <a:spLocks/>
          </p:cNvSpPr>
          <p:nvPr/>
        </p:nvSpPr>
        <p:spPr>
          <a:xfrm>
            <a:off x="1033013" y="1725749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tabLst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651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ko-KR" altLang="en-US" sz="2000" b="1" spc="-100">
                <a:solidFill>
                  <a:schemeClr val="tx1"/>
                </a:solidFill>
              </a:rPr>
              <a:t>챗봇 소개</a:t>
            </a:r>
            <a:endParaRPr lang="en-US" altLang="ko-KR" sz="2000" b="1" spc="-100">
              <a:solidFill>
                <a:schemeClr val="tx1"/>
              </a:solidFill>
            </a:endParaRPr>
          </a:p>
          <a:p>
            <a:pPr marL="5651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ko-KR" altLang="en-US" sz="2000" b="1" spc="-100">
                <a:solidFill>
                  <a:schemeClr val="tx1"/>
                </a:solidFill>
              </a:rPr>
              <a:t>챗봇 시작하기</a:t>
            </a:r>
            <a:endParaRPr lang="en-US" altLang="ko-KR" sz="2000" b="1" spc="-100">
              <a:solidFill>
                <a:schemeClr val="tx1"/>
              </a:solidFill>
            </a:endParaRPr>
          </a:p>
          <a:p>
            <a:pPr marL="5651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ko-KR" altLang="en-US" sz="2000" b="1" spc="-100">
                <a:solidFill>
                  <a:schemeClr val="tx1"/>
                </a:solidFill>
              </a:rPr>
              <a:t>챗봇 영역 안내</a:t>
            </a:r>
            <a:endParaRPr lang="en-US" altLang="ko-KR" sz="2000" b="1" spc="-100">
              <a:solidFill>
                <a:schemeClr val="tx1"/>
              </a:solidFill>
            </a:endParaRPr>
          </a:p>
          <a:p>
            <a:pPr marL="5651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ko-KR" altLang="en-US" sz="2000" b="1" spc="-100">
                <a:solidFill>
                  <a:schemeClr val="tx1"/>
                </a:solidFill>
              </a:rPr>
              <a:t>대화하기</a:t>
            </a:r>
            <a:endParaRPr lang="en-US" altLang="ko-KR" sz="2000" b="1" spc="-100">
              <a:solidFill>
                <a:schemeClr val="tx1"/>
              </a:solidFill>
            </a:endParaRPr>
          </a:p>
          <a:p>
            <a:pPr marL="5651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ko-KR" altLang="en-US" sz="2000" b="1" spc="-100">
                <a:solidFill>
                  <a:schemeClr val="tx1"/>
                </a:solidFill>
              </a:rPr>
              <a:t>편의 기능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6977F9C1-FFAE-4C29-9DF7-1DAA3AE39612}"/>
              </a:ext>
            </a:extLst>
          </p:cNvPr>
          <p:cNvSpPr/>
          <p:nvPr/>
        </p:nvSpPr>
        <p:spPr>
          <a:xfrm>
            <a:off x="358588" y="891063"/>
            <a:ext cx="8615554" cy="5760749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>
            <a:noFill/>
          </a:ln>
          <a:effectLst>
            <a:outerShdw blurRad="50800" dist="50800" dir="5400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7" name="Google Shape;517;p17"/>
          <p:cNvSpPr txBox="1">
            <a:spLocks noGrp="1"/>
          </p:cNvSpPr>
          <p:nvPr>
            <p:ph type="body" idx="1"/>
          </p:nvPr>
        </p:nvSpPr>
        <p:spPr>
          <a:xfrm>
            <a:off x="191435" y="69803"/>
            <a:ext cx="656113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B5B"/>
              </a:buClr>
              <a:buSzPts val="1300"/>
              <a:buNone/>
            </a:pPr>
            <a:r>
              <a:rPr lang="ko-KR" altLang="en-US" b="1">
                <a:latin typeface="Malgun Gothic"/>
                <a:ea typeface="Malgun Gothic"/>
                <a:cs typeface="Malgun Gothic"/>
                <a:sym typeface="Malgun Gothic"/>
              </a:rPr>
              <a:t>사용자 매뉴얼</a:t>
            </a:r>
            <a:endParaRPr b="1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18" name="Google Shape;518;p17"/>
          <p:cNvSpPr txBox="1">
            <a:spLocks noGrp="1"/>
          </p:cNvSpPr>
          <p:nvPr>
            <p:ph type="body" idx="2"/>
          </p:nvPr>
        </p:nvSpPr>
        <p:spPr>
          <a:xfrm>
            <a:off x="169858" y="459063"/>
            <a:ext cx="7697787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6" lvl="0" indent="-1714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US" b="1"/>
              <a:t>1. </a:t>
            </a:r>
            <a:r>
              <a:rPr lang="ko-KR" altLang="en-US" b="1"/>
              <a:t>챗봇 소개</a:t>
            </a:r>
            <a:endParaRPr b="1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776901" y="1400032"/>
            <a:ext cx="2488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1">
              <a:buClrTx/>
              <a:defRPr/>
            </a:pPr>
            <a:r>
              <a:rPr lang="ko-KR" altLang="en-US" sz="1600" b="1" kern="1200" spc="-100" dirty="0">
                <a:solidFill>
                  <a:schemeClr val="tx1"/>
                </a:solidFill>
              </a:rPr>
              <a:t>대구대학교 </a:t>
            </a:r>
            <a:r>
              <a:rPr lang="en-US" altLang="ko-KR" sz="1600" b="1" kern="1200" spc="-100" dirty="0">
                <a:solidFill>
                  <a:srgbClr val="1F957D"/>
                </a:solidFill>
              </a:rPr>
              <a:t>All in Care </a:t>
            </a:r>
            <a:r>
              <a:rPr lang="ko-KR" altLang="en-US" sz="1600" b="1" kern="1200" spc="-100" dirty="0" err="1">
                <a:solidFill>
                  <a:schemeClr val="tx1"/>
                </a:solidFill>
              </a:rPr>
              <a:t>챗봇</a:t>
            </a:r>
            <a:endParaRPr lang="en-US" altLang="ko-KR" sz="1600" b="1" kern="1200" spc="-100" dirty="0">
              <a:solidFill>
                <a:srgbClr val="1EC550"/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86486287-4F6A-455B-B5B8-6F297D966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60" y="1265886"/>
            <a:ext cx="2730858" cy="49104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ECBCDD9F-C0E8-4B05-9D32-D65C3B1C66FC}"/>
              </a:ext>
            </a:extLst>
          </p:cNvPr>
          <p:cNvGrpSpPr/>
          <p:nvPr/>
        </p:nvGrpSpPr>
        <p:grpSpPr>
          <a:xfrm>
            <a:off x="5659065" y="1971300"/>
            <a:ext cx="961086" cy="997491"/>
            <a:chOff x="5659065" y="1971300"/>
            <a:chExt cx="961086" cy="997491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7041BEB2-CAD5-409E-A343-D5033880FDCD}"/>
                </a:ext>
              </a:extLst>
            </p:cNvPr>
            <p:cNvSpPr/>
            <p:nvPr/>
          </p:nvSpPr>
          <p:spPr>
            <a:xfrm>
              <a:off x="5678254" y="2050846"/>
              <a:ext cx="867241" cy="8383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EF9886EC-6ED6-4105-88D1-9865E8B01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59065" y="1971300"/>
              <a:ext cx="961086" cy="997491"/>
            </a:xfrm>
            <a:prstGeom prst="rect">
              <a:avLst/>
            </a:prstGeom>
          </p:spPr>
        </p:pic>
      </p:grpSp>
      <p:sp>
        <p:nvSpPr>
          <p:cNvPr id="29" name="Google Shape;1901;p33">
            <a:extLst>
              <a:ext uri="{FF2B5EF4-FFF2-40B4-BE49-F238E27FC236}">
                <a16:creationId xmlns:a16="http://schemas.microsoft.com/office/drawing/2014/main" id="{A13355A6-5756-4B10-8496-2F4868FDB6FC}"/>
              </a:ext>
            </a:extLst>
          </p:cNvPr>
          <p:cNvSpPr txBox="1"/>
          <p:nvPr/>
        </p:nvSpPr>
        <p:spPr>
          <a:xfrm>
            <a:off x="4959006" y="5110016"/>
            <a:ext cx="2725053" cy="26157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ko-KR" altLang="en-US" sz="1100" b="1" spc="-100">
                <a:solidFill>
                  <a:srgbClr val="1F957D"/>
                </a:solidFill>
                <a:latin typeface="+mn-ea"/>
                <a:ea typeface="+mn-ea"/>
                <a:cs typeface="Malgun Gothic"/>
                <a:sym typeface="Malgun Gothic"/>
              </a:rPr>
              <a:t>지식범위</a:t>
            </a:r>
            <a:endParaRPr sz="1100" b="1" spc="-100">
              <a:solidFill>
                <a:srgbClr val="1F957D"/>
              </a:solidFill>
              <a:latin typeface="+mn-ea"/>
              <a:ea typeface="+mn-ea"/>
              <a:cs typeface="Malgun Gothic"/>
              <a:sym typeface="Malgun Gothic"/>
            </a:endParaRPr>
          </a:p>
        </p:txBody>
      </p:sp>
      <p:cxnSp>
        <p:nvCxnSpPr>
          <p:cNvPr id="30" name="Google Shape;1904;p33">
            <a:extLst>
              <a:ext uri="{FF2B5EF4-FFF2-40B4-BE49-F238E27FC236}">
                <a16:creationId xmlns:a16="http://schemas.microsoft.com/office/drawing/2014/main" id="{12A9623A-9496-442D-A4FA-522151426A80}"/>
              </a:ext>
            </a:extLst>
          </p:cNvPr>
          <p:cNvCxnSpPr/>
          <p:nvPr/>
        </p:nvCxnSpPr>
        <p:spPr>
          <a:xfrm>
            <a:off x="5041971" y="5359686"/>
            <a:ext cx="527122" cy="0"/>
          </a:xfrm>
          <a:prstGeom prst="straightConnector1">
            <a:avLst/>
          </a:prstGeom>
          <a:noFill/>
          <a:ln w="9525" cap="flat" cmpd="sng">
            <a:solidFill>
              <a:srgbClr val="1EC5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1905;p33">
            <a:extLst>
              <a:ext uri="{FF2B5EF4-FFF2-40B4-BE49-F238E27FC236}">
                <a16:creationId xmlns:a16="http://schemas.microsoft.com/office/drawing/2014/main" id="{1A67A66D-A81C-400D-B242-2B3B9411AFC4}"/>
              </a:ext>
            </a:extLst>
          </p:cNvPr>
          <p:cNvSpPr txBox="1"/>
          <p:nvPr/>
        </p:nvSpPr>
        <p:spPr>
          <a:xfrm>
            <a:off x="4959007" y="3092148"/>
            <a:ext cx="149310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b="1" spc="-100">
                <a:solidFill>
                  <a:srgbClr val="1F957D"/>
                </a:solidFill>
                <a:latin typeface="+mn-ea"/>
                <a:ea typeface="+mn-ea"/>
                <a:cs typeface="Malgun Gothic"/>
                <a:sym typeface="Malgun Gothic"/>
              </a:rPr>
              <a:t>프로필  </a:t>
            </a:r>
            <a:endParaRPr sz="1100" b="1" spc="-100" dirty="0">
              <a:solidFill>
                <a:srgbClr val="1F957D"/>
              </a:solidFill>
              <a:latin typeface="+mn-ea"/>
              <a:ea typeface="+mn-ea"/>
              <a:cs typeface="Malgun Gothic"/>
              <a:sym typeface="Malgun Gothic"/>
            </a:endParaRPr>
          </a:p>
        </p:txBody>
      </p:sp>
      <p:cxnSp>
        <p:nvCxnSpPr>
          <p:cNvPr id="32" name="Google Shape;1906;p33">
            <a:extLst>
              <a:ext uri="{FF2B5EF4-FFF2-40B4-BE49-F238E27FC236}">
                <a16:creationId xmlns:a16="http://schemas.microsoft.com/office/drawing/2014/main" id="{28999D8F-E8C5-4262-B584-E567D00B2D03}"/>
              </a:ext>
            </a:extLst>
          </p:cNvPr>
          <p:cNvCxnSpPr/>
          <p:nvPr/>
        </p:nvCxnSpPr>
        <p:spPr>
          <a:xfrm>
            <a:off x="5041971" y="3327547"/>
            <a:ext cx="406352" cy="0"/>
          </a:xfrm>
          <a:prstGeom prst="straightConnector1">
            <a:avLst/>
          </a:prstGeom>
          <a:noFill/>
          <a:ln w="9525" cap="flat" cmpd="sng">
            <a:solidFill>
              <a:srgbClr val="1EC5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1787;p29">
            <a:extLst>
              <a:ext uri="{FF2B5EF4-FFF2-40B4-BE49-F238E27FC236}">
                <a16:creationId xmlns:a16="http://schemas.microsoft.com/office/drawing/2014/main" id="{783E3856-1B12-4D81-8A42-AC80B04DF3F7}"/>
              </a:ext>
            </a:extLst>
          </p:cNvPr>
          <p:cNvSpPr txBox="1"/>
          <p:nvPr/>
        </p:nvSpPr>
        <p:spPr>
          <a:xfrm>
            <a:off x="4972767" y="3445706"/>
            <a:ext cx="275442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050" b="1" spc="-100" dirty="0">
                <a:solidFill>
                  <a:schemeClr val="tx1"/>
                </a:solidFill>
                <a:latin typeface="+mn-ea"/>
                <a:ea typeface="+mn-ea"/>
                <a:cs typeface="Malgun Gothic Semilight" panose="020B0502040204020203" pitchFamily="50" charset="-127"/>
                <a:sym typeface="Malgun Gothic"/>
              </a:rPr>
              <a:t>성격</a:t>
            </a:r>
            <a:endParaRPr lang="en-US" altLang="ko-KR" sz="1050" b="1" spc="-100" dirty="0">
              <a:solidFill>
                <a:schemeClr val="tx1"/>
              </a:solidFill>
              <a:latin typeface="+mn-ea"/>
              <a:ea typeface="+mn-ea"/>
              <a:cs typeface="Malgun Gothic Semilight" panose="020B0502040204020203" pitchFamily="50" charset="-127"/>
              <a:sym typeface="Malgun Gothic"/>
            </a:endParaRPr>
          </a:p>
          <a:p>
            <a:r>
              <a:rPr lang="en-US" altLang="ko-KR" sz="1050" spc="-100" dirty="0">
                <a:solidFill>
                  <a:srgbClr val="1F957D"/>
                </a:solidFill>
                <a:latin typeface="+mn-ea"/>
                <a:ea typeface="+mn-ea"/>
                <a:cs typeface="Malgun Gothic Semilight" panose="020B0502040204020203" pitchFamily="50" charset="-127"/>
                <a:sym typeface="Malgun Gothic"/>
              </a:rPr>
              <a:t/>
            </a:r>
            <a:br>
              <a:rPr lang="en-US" altLang="ko-KR" sz="1050" spc="-100" dirty="0">
                <a:solidFill>
                  <a:srgbClr val="1F957D"/>
                </a:solidFill>
                <a:latin typeface="+mn-ea"/>
                <a:ea typeface="+mn-ea"/>
                <a:cs typeface="Malgun Gothic Semilight" panose="020B0502040204020203" pitchFamily="50" charset="-127"/>
                <a:sym typeface="Malgun Gothic"/>
              </a:rPr>
            </a:br>
            <a:r>
              <a:rPr lang="ko-KR" altLang="en-US" sz="1050" dirty="0">
                <a:solidFill>
                  <a:schemeClr val="dk1"/>
                </a:solidFill>
                <a:latin typeface="+mj-ea"/>
                <a:ea typeface="+mj-ea"/>
                <a:cs typeface="Malgun Gothic Semilight" panose="020B0502040204020203" pitchFamily="50" charset="-127"/>
                <a:sym typeface="Malgun Gothic"/>
              </a:rPr>
              <a:t>밝고 활기찬 성격으로 어떤 질문에도 당황하지 않고 친절하게 안내함</a:t>
            </a:r>
            <a:endParaRPr lang="en-US" altLang="ko-KR" sz="1050" spc="-100" dirty="0">
              <a:solidFill>
                <a:srgbClr val="1F957D"/>
              </a:solidFill>
              <a:latin typeface="+mn-ea"/>
              <a:cs typeface="Malgun Gothic Semilight" panose="020B0502040204020203" pitchFamily="50" charset="-127"/>
              <a:sym typeface="Malgun Gothic"/>
            </a:endParaRPr>
          </a:p>
          <a:p>
            <a:endParaRPr lang="en-US" altLang="ko-KR" sz="1050" spc="-100" dirty="0">
              <a:solidFill>
                <a:srgbClr val="1F957D"/>
              </a:solidFill>
              <a:latin typeface="+mn-ea"/>
              <a:cs typeface="Malgun Gothic Semilight" panose="020B0502040204020203" pitchFamily="50" charset="-127"/>
              <a:sym typeface="Malgun Gothic"/>
            </a:endParaRPr>
          </a:p>
          <a:p>
            <a:pPr lvl="0"/>
            <a:r>
              <a:rPr lang="ko-KR" altLang="en-US" sz="1050" b="1" spc="-100" dirty="0" err="1">
                <a:solidFill>
                  <a:schemeClr val="tx1"/>
                </a:solidFill>
                <a:latin typeface="+mn-ea"/>
                <a:cs typeface="Malgun Gothic Semilight" panose="020B0502040204020203" pitchFamily="50" charset="-127"/>
                <a:sym typeface="Malgun Gothic"/>
              </a:rPr>
              <a:t>톤앤매너</a:t>
            </a:r>
            <a:endParaRPr lang="en-US" altLang="ko-KR" sz="1050" b="1" spc="-100" dirty="0">
              <a:solidFill>
                <a:schemeClr val="tx1"/>
              </a:solidFill>
              <a:latin typeface="+mn-ea"/>
              <a:cs typeface="Malgun Gothic Semilight" panose="020B0502040204020203" pitchFamily="50" charset="-127"/>
              <a:sym typeface="Malgun Gothic"/>
            </a:endParaRPr>
          </a:p>
          <a:p>
            <a:pPr lvl="0"/>
            <a:endParaRPr lang="en-US" altLang="ko-KR" sz="1050" spc="-100" dirty="0">
              <a:solidFill>
                <a:srgbClr val="1F957D"/>
              </a:solidFill>
              <a:latin typeface="+mn-ea"/>
              <a:cs typeface="Malgun Gothic Semilight" panose="020B0502040204020203" pitchFamily="50" charset="-127"/>
              <a:sym typeface="Malgun Gothic"/>
            </a:endParaRPr>
          </a:p>
          <a:p>
            <a:r>
              <a:rPr lang="ko-KR" altLang="en-US" sz="1050" dirty="0">
                <a:solidFill>
                  <a:schemeClr val="dk1"/>
                </a:solidFill>
                <a:latin typeface="+mj-ea"/>
                <a:ea typeface="+mj-ea"/>
                <a:cs typeface="Malgun Gothic Semilight" panose="020B0502040204020203" pitchFamily="50" charset="-127"/>
                <a:sym typeface="Malgun Gothic"/>
              </a:rPr>
              <a:t>‘</a:t>
            </a:r>
            <a:r>
              <a:rPr lang="en-US" altLang="ko-KR" sz="1050" dirty="0">
                <a:solidFill>
                  <a:schemeClr val="dk1"/>
                </a:solidFill>
                <a:latin typeface="+mj-ea"/>
                <a:ea typeface="+mj-ea"/>
                <a:cs typeface="Malgun Gothic Semilight" panose="020B0502040204020203" pitchFamily="50" charset="-127"/>
                <a:sym typeface="Malgun Gothic"/>
              </a:rPr>
              <a:t>~</a:t>
            </a:r>
            <a:r>
              <a:rPr lang="ko-KR" altLang="en-US" sz="1050" dirty="0">
                <a:solidFill>
                  <a:schemeClr val="dk1"/>
                </a:solidFill>
                <a:latin typeface="+mj-ea"/>
                <a:ea typeface="+mj-ea"/>
                <a:cs typeface="Malgun Gothic Semilight" panose="020B0502040204020203" pitchFamily="50" charset="-127"/>
                <a:sym typeface="Malgun Gothic"/>
              </a:rPr>
              <a:t>에요’</a:t>
            </a:r>
            <a:r>
              <a:rPr lang="en-US" altLang="ko-KR" sz="1050" dirty="0">
                <a:solidFill>
                  <a:schemeClr val="dk1"/>
                </a:solidFill>
                <a:latin typeface="+mj-ea"/>
                <a:ea typeface="+mj-ea"/>
                <a:cs typeface="Malgun Gothic Semilight" panose="020B0502040204020203" pitchFamily="50" charset="-127"/>
                <a:sym typeface="Malgun Gothic"/>
              </a:rPr>
              <a:t>, ‘~</a:t>
            </a:r>
            <a:r>
              <a:rPr lang="ko-KR" altLang="en-US" sz="1050" dirty="0">
                <a:solidFill>
                  <a:schemeClr val="dk1"/>
                </a:solidFill>
                <a:latin typeface="+mj-ea"/>
                <a:ea typeface="+mj-ea"/>
                <a:cs typeface="Malgun Gothic Semilight" panose="020B0502040204020203" pitchFamily="50" charset="-127"/>
                <a:sym typeface="Malgun Gothic"/>
              </a:rPr>
              <a:t>입니다</a:t>
            </a:r>
            <a:r>
              <a:rPr lang="en-US" altLang="ko-KR" sz="1050" dirty="0">
                <a:solidFill>
                  <a:schemeClr val="dk1"/>
                </a:solidFill>
                <a:latin typeface="+mj-ea"/>
                <a:ea typeface="+mj-ea"/>
                <a:cs typeface="Malgun Gothic Semilight" panose="020B0502040204020203" pitchFamily="50" charset="-127"/>
                <a:sym typeface="Malgun Gothic"/>
              </a:rPr>
              <a:t>.’ </a:t>
            </a:r>
            <a:r>
              <a:rPr lang="ko-KR" altLang="en-US" sz="1050" dirty="0">
                <a:solidFill>
                  <a:schemeClr val="dk1"/>
                </a:solidFill>
                <a:latin typeface="+mj-ea"/>
                <a:ea typeface="+mj-ea"/>
                <a:cs typeface="Malgun Gothic Semilight" panose="020B0502040204020203" pitchFamily="50" charset="-127"/>
                <a:sym typeface="Malgun Gothic"/>
              </a:rPr>
              <a:t>를 골고루 사용하는 부드럽고 친근한 말투</a:t>
            </a:r>
          </a:p>
          <a:p>
            <a:pPr lvl="0"/>
            <a:endParaRPr lang="ko-KR" altLang="en-US" sz="1050" spc="-100" dirty="0">
              <a:solidFill>
                <a:srgbClr val="1F957D"/>
              </a:solidFill>
              <a:latin typeface="+mn-ea"/>
              <a:cs typeface="Malgun Gothic Semilight" panose="020B0502040204020203" pitchFamily="50" charset="-127"/>
              <a:sym typeface="Malgun Gothic"/>
            </a:endParaRPr>
          </a:p>
          <a:p>
            <a:endParaRPr lang="ko-KR" altLang="en-US" sz="1050" spc="-100" dirty="0">
              <a:solidFill>
                <a:srgbClr val="1F957D"/>
              </a:solidFill>
              <a:latin typeface="+mn-ea"/>
              <a:cs typeface="Malgun Gothic Semilight" panose="020B0502040204020203" pitchFamily="50" charset="-127"/>
              <a:sym typeface="Malgun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spc="-100" dirty="0">
              <a:solidFill>
                <a:srgbClr val="1F957D"/>
              </a:solidFill>
              <a:latin typeface="+mn-ea"/>
              <a:ea typeface="+mn-ea"/>
              <a:cs typeface="Malgun Gothic Semilight" panose="020B0502040204020203" pitchFamily="50" charset="-127"/>
              <a:sym typeface="Malgun Gothic"/>
            </a:endParaRPr>
          </a:p>
        </p:txBody>
      </p:sp>
      <p:cxnSp>
        <p:nvCxnSpPr>
          <p:cNvPr id="36" name="Google Shape;1903;p33">
            <a:extLst>
              <a:ext uri="{FF2B5EF4-FFF2-40B4-BE49-F238E27FC236}">
                <a16:creationId xmlns:a16="http://schemas.microsoft.com/office/drawing/2014/main" id="{74A12AF2-4D32-489D-8E37-470109C573C4}"/>
              </a:ext>
            </a:extLst>
          </p:cNvPr>
          <p:cNvCxnSpPr>
            <a:cxnSpLocks/>
          </p:cNvCxnSpPr>
          <p:nvPr/>
        </p:nvCxnSpPr>
        <p:spPr>
          <a:xfrm>
            <a:off x="5041971" y="3711247"/>
            <a:ext cx="2396338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" name="Google Shape;1903;p33">
            <a:extLst>
              <a:ext uri="{FF2B5EF4-FFF2-40B4-BE49-F238E27FC236}">
                <a16:creationId xmlns:a16="http://schemas.microsoft.com/office/drawing/2014/main" id="{EC7354A6-49DE-48D4-AF41-F41CC54BC268}"/>
              </a:ext>
            </a:extLst>
          </p:cNvPr>
          <p:cNvCxnSpPr>
            <a:cxnSpLocks/>
          </p:cNvCxnSpPr>
          <p:nvPr/>
        </p:nvCxnSpPr>
        <p:spPr>
          <a:xfrm>
            <a:off x="5041971" y="4566380"/>
            <a:ext cx="2396338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" name="Google Shape;1787;p29">
            <a:extLst>
              <a:ext uri="{FF2B5EF4-FFF2-40B4-BE49-F238E27FC236}">
                <a16:creationId xmlns:a16="http://schemas.microsoft.com/office/drawing/2014/main" id="{95069F81-9987-42B5-896A-B833D98CA387}"/>
              </a:ext>
            </a:extLst>
          </p:cNvPr>
          <p:cNvSpPr txBox="1"/>
          <p:nvPr/>
        </p:nvSpPr>
        <p:spPr>
          <a:xfrm>
            <a:off x="4972767" y="5522463"/>
            <a:ext cx="286348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spc="-100" dirty="0">
                <a:solidFill>
                  <a:schemeClr val="tx1"/>
                </a:solidFill>
                <a:latin typeface="+mn-ea"/>
                <a:ea typeface="+mn-ea"/>
                <a:cs typeface="Malgun Gothic Semilight" panose="020B0502040204020203" pitchFamily="50" charset="-127"/>
                <a:sym typeface="Malgun Gothic"/>
              </a:rPr>
              <a:t>학사</a:t>
            </a:r>
            <a:r>
              <a:rPr lang="en-US" altLang="ko-KR" sz="1100" spc="-100" dirty="0">
                <a:solidFill>
                  <a:schemeClr val="tx1"/>
                </a:solidFill>
                <a:latin typeface="+mn-ea"/>
                <a:ea typeface="+mn-ea"/>
                <a:cs typeface="Malgun Gothic Semilight" panose="020B0502040204020203" pitchFamily="50" charset="-127"/>
                <a:sym typeface="Malgun Gothic"/>
              </a:rPr>
              <a:t>, IT</a:t>
            </a:r>
            <a:r>
              <a:rPr lang="ko-KR" altLang="en-US" sz="1100" spc="-100" dirty="0">
                <a:solidFill>
                  <a:schemeClr val="tx1"/>
                </a:solidFill>
                <a:latin typeface="+mn-ea"/>
                <a:ea typeface="+mn-ea"/>
                <a:cs typeface="Malgun Gothic Semilight" panose="020B0502040204020203" pitchFamily="50" charset="-127"/>
                <a:sym typeface="Malgun Gothic"/>
              </a:rPr>
              <a:t>서비스</a:t>
            </a:r>
            <a:r>
              <a:rPr lang="en-US" altLang="ko-KR" sz="1100" spc="-100" dirty="0">
                <a:solidFill>
                  <a:schemeClr val="tx1"/>
                </a:solidFill>
                <a:latin typeface="+mn-ea"/>
                <a:ea typeface="+mn-ea"/>
                <a:cs typeface="Malgun Gothic Semilight" panose="020B0502040204020203" pitchFamily="50" charset="-127"/>
                <a:sym typeface="Malgun Gothic"/>
              </a:rPr>
              <a:t>, </a:t>
            </a:r>
            <a:r>
              <a:rPr lang="ko-KR" altLang="en-US" sz="1100" spc="-100" dirty="0">
                <a:solidFill>
                  <a:schemeClr val="tx1"/>
                </a:solidFill>
                <a:latin typeface="+mn-ea"/>
                <a:ea typeface="+mn-ea"/>
                <a:cs typeface="Malgun Gothic Semilight" panose="020B0502040204020203" pitchFamily="50" charset="-127"/>
                <a:sym typeface="Malgun Gothic"/>
              </a:rPr>
              <a:t>정시 모집요강</a:t>
            </a:r>
            <a:r>
              <a:rPr lang="en-US" altLang="ko-KR" sz="1100" spc="-100" dirty="0">
                <a:solidFill>
                  <a:schemeClr val="tx1"/>
                </a:solidFill>
                <a:latin typeface="+mn-ea"/>
                <a:ea typeface="+mn-ea"/>
                <a:cs typeface="Malgun Gothic Semilight" panose="020B0502040204020203" pitchFamily="50" charset="-127"/>
                <a:sym typeface="Malgun Gothic"/>
              </a:rPr>
              <a:t>, </a:t>
            </a:r>
            <a:r>
              <a:rPr lang="ko-KR" altLang="en-US" sz="1100" spc="-100" dirty="0">
                <a:solidFill>
                  <a:schemeClr val="tx1"/>
                </a:solidFill>
                <a:latin typeface="+mn-ea"/>
                <a:ea typeface="+mn-ea"/>
                <a:cs typeface="Malgun Gothic Semilight" panose="020B0502040204020203" pitchFamily="50" charset="-127"/>
                <a:sym typeface="Malgun Gothic"/>
              </a:rPr>
              <a:t>학교 안내 등에 대한 질문에 답변</a:t>
            </a:r>
            <a:endParaRPr sz="1100" spc="-100" dirty="0">
              <a:solidFill>
                <a:schemeClr val="tx1"/>
              </a:solidFill>
              <a:latin typeface="+mn-ea"/>
              <a:ea typeface="+mn-ea"/>
              <a:cs typeface="Malgun Gothic Semilight" panose="020B0502040204020203" pitchFamily="50" charset="-127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336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D8D0E83-60C6-438F-A743-D02301FFA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00" y="2034058"/>
            <a:ext cx="5273659" cy="2449166"/>
          </a:xfrm>
          <a:prstGeom prst="rect">
            <a:avLst/>
          </a:prstGeom>
        </p:spPr>
      </p:pic>
      <p:sp>
        <p:nvSpPr>
          <p:cNvPr id="517" name="Google Shape;517;p17"/>
          <p:cNvSpPr txBox="1">
            <a:spLocks noGrp="1"/>
          </p:cNvSpPr>
          <p:nvPr>
            <p:ph type="body" idx="1"/>
          </p:nvPr>
        </p:nvSpPr>
        <p:spPr>
          <a:xfrm>
            <a:off x="191435" y="69803"/>
            <a:ext cx="656113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B5B"/>
              </a:buClr>
              <a:buSzPts val="1300"/>
              <a:buNone/>
            </a:pPr>
            <a:r>
              <a:rPr lang="ko-KR" altLang="en-US" b="1">
                <a:latin typeface="Malgun Gothic"/>
                <a:ea typeface="Malgun Gothic"/>
                <a:cs typeface="Malgun Gothic"/>
                <a:sym typeface="Malgun Gothic"/>
              </a:rPr>
              <a:t>사용자 매뉴얼</a:t>
            </a:r>
            <a:endParaRPr b="1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18" name="Google Shape;518;p17"/>
          <p:cNvSpPr txBox="1">
            <a:spLocks noGrp="1"/>
          </p:cNvSpPr>
          <p:nvPr>
            <p:ph type="body" idx="2"/>
          </p:nvPr>
        </p:nvSpPr>
        <p:spPr>
          <a:xfrm>
            <a:off x="169858" y="459063"/>
            <a:ext cx="7697787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6" lvl="0" indent="-1714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US" b="1"/>
              <a:t>2. </a:t>
            </a:r>
            <a:r>
              <a:rPr lang="ko-KR" altLang="en-US" b="1"/>
              <a:t>챗봇 시작하기 </a:t>
            </a:r>
            <a:r>
              <a:rPr lang="en-US" altLang="ko-KR" b="1"/>
              <a:t>(1/2)</a:t>
            </a:r>
            <a:endParaRPr b="1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38" name="표 37">
            <a:extLst>
              <a:ext uri="{FF2B5EF4-FFF2-40B4-BE49-F238E27FC236}">
                <a16:creationId xmlns:a16="http://schemas.microsoft.com/office/drawing/2014/main" id="{22D09E3E-6FCE-4C6B-9026-025ADD12E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024832"/>
              </p:ext>
            </p:extLst>
          </p:nvPr>
        </p:nvGraphicFramePr>
        <p:xfrm>
          <a:off x="614452" y="1001418"/>
          <a:ext cx="7915096" cy="5858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915096">
                  <a:extLst>
                    <a:ext uri="{9D8B030D-6E8A-4147-A177-3AD203B41FA5}">
                      <a16:colId xmlns:a16="http://schemas.microsoft.com/office/drawing/2014/main" val="1609264254"/>
                    </a:ext>
                  </a:extLst>
                </a:gridCol>
              </a:tblGrid>
              <a:tr h="5858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대구대학교 </a:t>
                      </a:r>
                      <a:r>
                        <a:rPr kumimoji="0" lang="ko-KR" altLang="en-US" sz="1400" b="1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홈페이지에 </a:t>
                      </a:r>
                      <a:r>
                        <a:rPr kumimoji="0" lang="ko-KR" altLang="en-US" sz="1400" b="1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게재된 </a:t>
                      </a:r>
                      <a:r>
                        <a:rPr kumimoji="0" lang="ko-KR" altLang="en-US" sz="1400" b="1" i="0" u="none" strike="noStrike" kern="1200" cap="none" spc="-10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챗봇</a:t>
                      </a:r>
                      <a:r>
                        <a:rPr kumimoji="0" lang="ko-KR" altLang="en-US" sz="1400" b="1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버튼을 클릭하여 </a:t>
                      </a:r>
                      <a:r>
                        <a:rPr kumimoji="0" lang="ko-KR" altLang="en-US" sz="1400" b="1" i="0" u="none" strike="noStrike" kern="1200" cap="none" spc="-10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챗봇을</a:t>
                      </a:r>
                      <a:r>
                        <a:rPr kumimoji="0" lang="ko-KR" altLang="en-US" sz="1400" b="1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시작합니다</a:t>
                      </a:r>
                      <a:r>
                        <a:rPr kumimoji="0" lang="en-US" altLang="ko-KR" sz="1400" b="1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1443" marR="91443" marT="45594" marB="45594" anchor="ctr"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619465"/>
                  </a:ext>
                </a:extLst>
              </a:tr>
            </a:tbl>
          </a:graphicData>
        </a:graphic>
      </p:graphicFrame>
      <p:sp>
        <p:nvSpPr>
          <p:cNvPr id="104" name="Google Shape;1793;p29">
            <a:extLst>
              <a:ext uri="{FF2B5EF4-FFF2-40B4-BE49-F238E27FC236}">
                <a16:creationId xmlns:a16="http://schemas.microsoft.com/office/drawing/2014/main" id="{6808E6A2-2F6D-45D6-B219-69A6AA4BC878}"/>
              </a:ext>
            </a:extLst>
          </p:cNvPr>
          <p:cNvSpPr txBox="1"/>
          <p:nvPr/>
        </p:nvSpPr>
        <p:spPr>
          <a:xfrm>
            <a:off x="523400" y="1753553"/>
            <a:ext cx="192935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800" b="1" spc="-100" dirty="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  <a:sym typeface="Calibri"/>
              </a:rPr>
              <a:t>대구대학교 홈페이지</a:t>
            </a:r>
            <a:endParaRPr sz="800" b="1" spc="-100" dirty="0">
              <a:solidFill>
                <a:schemeClr val="dk1"/>
              </a:solidFill>
              <a:latin typeface="+mn-ea"/>
              <a:ea typeface="+mn-ea"/>
              <a:cs typeface="Malgun Gothic Semilight" panose="020B0502040204020203" pitchFamily="50" charset="-127"/>
              <a:sym typeface="Calibri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E22E71E2-9F0D-436F-9AA8-437063A74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25" y="2034057"/>
            <a:ext cx="2347823" cy="4810072"/>
          </a:xfrm>
          <a:prstGeom prst="rect">
            <a:avLst/>
          </a:prstGeom>
        </p:spPr>
      </p:pic>
      <p:sp>
        <p:nvSpPr>
          <p:cNvPr id="28" name="자유형 27"/>
          <p:cNvSpPr/>
          <p:nvPr/>
        </p:nvSpPr>
        <p:spPr>
          <a:xfrm flipV="1">
            <a:off x="4864963" y="2795370"/>
            <a:ext cx="1316763" cy="418348"/>
          </a:xfrm>
          <a:custGeom>
            <a:avLst/>
            <a:gdLst>
              <a:gd name="connsiteX0" fmla="*/ 0 w 1314450"/>
              <a:gd name="connsiteY0" fmla="*/ 1371600 h 1371600"/>
              <a:gd name="connsiteX1" fmla="*/ 457200 w 1314450"/>
              <a:gd name="connsiteY1" fmla="*/ 285750 h 1371600"/>
              <a:gd name="connsiteX2" fmla="*/ 1314450 w 1314450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1371600">
                <a:moveTo>
                  <a:pt x="0" y="1371600"/>
                </a:moveTo>
                <a:cubicBezTo>
                  <a:pt x="119062" y="942975"/>
                  <a:pt x="238125" y="514350"/>
                  <a:pt x="457200" y="285750"/>
                </a:cubicBezTo>
                <a:cubicBezTo>
                  <a:pt x="676275" y="57150"/>
                  <a:pt x="995362" y="28575"/>
                  <a:pt x="1314450" y="0"/>
                </a:cubicBezTo>
              </a:path>
            </a:pathLst>
          </a:custGeom>
          <a:noFill/>
          <a:ln w="3175">
            <a:solidFill>
              <a:srgbClr val="1F957D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37" y="2511222"/>
            <a:ext cx="291627" cy="2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4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7"/>
          <p:cNvSpPr txBox="1">
            <a:spLocks noGrp="1"/>
          </p:cNvSpPr>
          <p:nvPr>
            <p:ph type="body" idx="1"/>
          </p:nvPr>
        </p:nvSpPr>
        <p:spPr>
          <a:xfrm>
            <a:off x="191435" y="69803"/>
            <a:ext cx="656113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B5B"/>
              </a:buClr>
              <a:buSzPts val="1300"/>
              <a:buNone/>
            </a:pPr>
            <a:r>
              <a:rPr lang="ko-KR" altLang="en-US" b="1">
                <a:latin typeface="Malgun Gothic"/>
                <a:ea typeface="Malgun Gothic"/>
                <a:cs typeface="Malgun Gothic"/>
                <a:sym typeface="Malgun Gothic"/>
              </a:rPr>
              <a:t>사용자 매뉴얼</a:t>
            </a:r>
            <a:endParaRPr b="1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18" name="Google Shape;518;p17"/>
          <p:cNvSpPr txBox="1">
            <a:spLocks noGrp="1"/>
          </p:cNvSpPr>
          <p:nvPr>
            <p:ph type="body" idx="2"/>
          </p:nvPr>
        </p:nvSpPr>
        <p:spPr>
          <a:xfrm>
            <a:off x="169858" y="459063"/>
            <a:ext cx="7697787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6" lvl="0" indent="-1714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US" b="1"/>
              <a:t>2. </a:t>
            </a:r>
            <a:r>
              <a:rPr lang="ko-KR" altLang="en-US" b="1"/>
              <a:t>챗봇 시작하기 </a:t>
            </a:r>
            <a:r>
              <a:rPr lang="en-US" altLang="ko-KR" b="1"/>
              <a:t>(2/2)</a:t>
            </a:r>
            <a:endParaRPr b="1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38" name="표 37">
            <a:extLst>
              <a:ext uri="{FF2B5EF4-FFF2-40B4-BE49-F238E27FC236}">
                <a16:creationId xmlns:a16="http://schemas.microsoft.com/office/drawing/2014/main" id="{22D09E3E-6FCE-4C6B-9026-025ADD12E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784119"/>
              </p:ext>
            </p:extLst>
          </p:nvPr>
        </p:nvGraphicFramePr>
        <p:xfrm>
          <a:off x="614452" y="1001418"/>
          <a:ext cx="7915096" cy="5858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915096">
                  <a:extLst>
                    <a:ext uri="{9D8B030D-6E8A-4147-A177-3AD203B41FA5}">
                      <a16:colId xmlns:a16="http://schemas.microsoft.com/office/drawing/2014/main" val="1609264254"/>
                    </a:ext>
                  </a:extLst>
                </a:gridCol>
              </a:tblGrid>
              <a:tr h="5858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-10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모바일 바탕화면에 바로가기를 추가하여 챗봇에 쉽게 들어올 수 있습니다</a:t>
                      </a:r>
                      <a:r>
                        <a:rPr kumimoji="0" lang="en-US" altLang="ko-KR" sz="1400" b="1" i="0" u="none" strike="noStrike" kern="1200" cap="none" spc="-10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ko-KR" altLang="en-US" sz="1400" b="1" i="0" u="none" strike="noStrike" kern="1200" cap="none" spc="-10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altLang="ko-KR" sz="1400" b="1" i="0" u="none" strike="noStrike" kern="1200" cap="none" spc="-10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594" marB="45594" anchor="ctr"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619465"/>
                  </a:ext>
                </a:extLst>
              </a:tr>
            </a:tbl>
          </a:graphicData>
        </a:graphic>
      </p:graphicFrame>
      <p:pic>
        <p:nvPicPr>
          <p:cNvPr id="74" name="Google Shape;1707;p28" descr="휴대폰 기본화면에 대한 이미지 검색결과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2982" y="2910419"/>
            <a:ext cx="1995484" cy="354753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1708;p28"/>
          <p:cNvSpPr/>
          <p:nvPr/>
        </p:nvSpPr>
        <p:spPr>
          <a:xfrm>
            <a:off x="4130894" y="4763209"/>
            <a:ext cx="396572" cy="126764"/>
          </a:xfrm>
          <a:prstGeom prst="rect">
            <a:avLst/>
          </a:prstGeom>
          <a:gradFill>
            <a:gsLst>
              <a:gs pos="0">
                <a:srgbClr val="3273C7"/>
              </a:gs>
              <a:gs pos="100000">
                <a:srgbClr val="5695DA"/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sp>
        <p:nvSpPr>
          <p:cNvPr id="76" name="Google Shape;1709;p28"/>
          <p:cNvSpPr/>
          <p:nvPr/>
        </p:nvSpPr>
        <p:spPr>
          <a:xfrm>
            <a:off x="4040870" y="4768837"/>
            <a:ext cx="597637" cy="10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600" dirty="0">
                <a:solidFill>
                  <a:schemeClr val="lt1"/>
                </a:solidFill>
                <a:latin typeface="+mn-ea"/>
                <a:ea typeface="+mn-ea"/>
                <a:cs typeface="Calibri"/>
                <a:sym typeface="Calibri"/>
              </a:rPr>
              <a:t>대구대 </a:t>
            </a:r>
            <a:r>
              <a:rPr lang="ko-KR" altLang="en-US" sz="600" dirty="0" err="1">
                <a:solidFill>
                  <a:schemeClr val="lt1"/>
                </a:solidFill>
                <a:latin typeface="+mn-ea"/>
                <a:ea typeface="+mn-ea"/>
                <a:cs typeface="Calibri"/>
                <a:sym typeface="Calibri"/>
              </a:rPr>
              <a:t>챗봇</a:t>
            </a:r>
            <a:endParaRPr sz="600" dirty="0">
              <a:solidFill>
                <a:schemeClr val="lt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sp>
        <p:nvSpPr>
          <p:cNvPr id="59" name="Google Shape;1793;p29">
            <a:extLst>
              <a:ext uri="{FF2B5EF4-FFF2-40B4-BE49-F238E27FC236}">
                <a16:creationId xmlns:a16="http://schemas.microsoft.com/office/drawing/2014/main" id="{6808E6A2-2F6D-45D6-B219-69A6AA4BC878}"/>
              </a:ext>
            </a:extLst>
          </p:cNvPr>
          <p:cNvSpPr txBox="1"/>
          <p:nvPr/>
        </p:nvSpPr>
        <p:spPr>
          <a:xfrm>
            <a:off x="673518" y="2176462"/>
            <a:ext cx="279754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 spc="-100">
              <a:solidFill>
                <a:schemeClr val="dk1"/>
              </a:solidFill>
              <a:latin typeface="+mn-ea"/>
              <a:ea typeface="+mn-ea"/>
              <a:cs typeface="Malgun Gothic Semilight" panose="020B0502040204020203" pitchFamily="50" charset="-127"/>
              <a:sym typeface="Calibri"/>
            </a:endParaRPr>
          </a:p>
          <a:p>
            <a:pPr marL="228600" marR="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  <a:sym typeface="Calibri"/>
              </a:rPr>
              <a:t>크롬</a:t>
            </a:r>
            <a:r>
              <a:rPr lang="en-US" altLang="ko-KR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  <a:sym typeface="Calibri"/>
              </a:rPr>
              <a:t>, </a:t>
            </a:r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  <a:sym typeface="Calibri"/>
              </a:rPr>
              <a:t>네이버 등의 앱에서 챗봇 접속</a:t>
            </a:r>
            <a:endParaRPr lang="en-US" altLang="ko-KR" sz="1000" b="1" spc="-100">
              <a:solidFill>
                <a:schemeClr val="dk1"/>
              </a:solidFill>
              <a:latin typeface="+mn-ea"/>
              <a:ea typeface="+mn-ea"/>
              <a:cs typeface="Malgun Gothic Semilight" panose="020B0502040204020203" pitchFamily="50" charset="-127"/>
              <a:sym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  <a:sym typeface="Calibri"/>
              </a:rPr>
              <a:t>브라우저 상단 </a:t>
            </a:r>
            <a:r>
              <a:rPr lang="en-US" altLang="ko-KR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  <a:sym typeface="Calibri"/>
              </a:rPr>
              <a:t>(       ) </a:t>
            </a:r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  <a:sym typeface="Calibri"/>
              </a:rPr>
              <a:t>메뉴 버튼 클릭</a:t>
            </a:r>
            <a:endParaRPr lang="en-US" altLang="ko-KR" sz="1000" b="1" spc="-100">
              <a:solidFill>
                <a:schemeClr val="dk1"/>
              </a:solidFill>
              <a:latin typeface="+mn-ea"/>
              <a:ea typeface="+mn-ea"/>
              <a:cs typeface="Malgun Gothic Semilight" panose="020B0502040204020203" pitchFamily="50" charset="-127"/>
              <a:sym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  <a:sym typeface="Calibri"/>
              </a:rPr>
              <a:t>홈화면에 추가 선택</a:t>
            </a:r>
            <a:endParaRPr sz="1000" b="1" spc="-100" dirty="0">
              <a:solidFill>
                <a:schemeClr val="dk1"/>
              </a:solidFill>
              <a:latin typeface="+mn-ea"/>
              <a:ea typeface="+mn-ea"/>
              <a:cs typeface="Malgun Gothic Semilight" panose="020B0502040204020203" pitchFamily="50" charset="-127"/>
              <a:sym typeface="Calibri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813445" y="2592292"/>
            <a:ext cx="155257" cy="45719"/>
            <a:chOff x="1397726" y="2568591"/>
            <a:chExt cx="155257" cy="45719"/>
          </a:xfrm>
        </p:grpSpPr>
        <p:sp>
          <p:nvSpPr>
            <p:cNvPr id="18" name="타원 17"/>
            <p:cNvSpPr/>
            <p:nvPr/>
          </p:nvSpPr>
          <p:spPr>
            <a:xfrm flipV="1">
              <a:off x="1397726" y="2568591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/>
            <p:cNvSpPr/>
            <p:nvPr/>
          </p:nvSpPr>
          <p:spPr>
            <a:xfrm flipV="1">
              <a:off x="1452495" y="2568591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61"/>
            <p:cNvSpPr/>
            <p:nvPr/>
          </p:nvSpPr>
          <p:spPr>
            <a:xfrm flipV="1">
              <a:off x="1507264" y="2568591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모서리가 둥근 직사각형 3"/>
          <p:cNvSpPr/>
          <p:nvPr/>
        </p:nvSpPr>
        <p:spPr>
          <a:xfrm>
            <a:off x="731267" y="2076450"/>
            <a:ext cx="1877541" cy="2000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b="1" spc="-100">
                <a:solidFill>
                  <a:schemeClr val="bg1"/>
                </a:solidFill>
                <a:latin typeface="+mn-ea"/>
                <a:ea typeface="Arial"/>
                <a:cs typeface="Malgun Gothic Semilight" panose="020B0502040204020203" pitchFamily="50" charset="-127"/>
              </a:rPr>
              <a:t>안드로이드</a:t>
            </a:r>
          </a:p>
        </p:txBody>
      </p:sp>
      <p:sp>
        <p:nvSpPr>
          <p:cNvPr id="41" name="모서리가 둥근 직사각형 40"/>
          <p:cNvSpPr/>
          <p:nvPr/>
        </p:nvSpPr>
        <p:spPr>
          <a:xfrm>
            <a:off x="6370067" y="2076450"/>
            <a:ext cx="1918335" cy="2000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spc="-100">
                <a:solidFill>
                  <a:schemeClr val="bg1"/>
                </a:solidFill>
                <a:latin typeface="+mn-ea"/>
                <a:ea typeface="Arial"/>
                <a:cs typeface="Malgun Gothic Semilight" panose="020B0502040204020203" pitchFamily="50" charset="-127"/>
              </a:rPr>
              <a:t>iOS</a:t>
            </a:r>
            <a:endParaRPr lang="ko-KR" altLang="en-US" sz="1000" b="1" spc="-100">
              <a:solidFill>
                <a:schemeClr val="bg1"/>
              </a:solidFill>
              <a:latin typeface="+mn-ea"/>
              <a:ea typeface="Arial"/>
              <a:cs typeface="Malgun Gothic Semilight" panose="020B0502040204020203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99635" y="4962526"/>
            <a:ext cx="1028700" cy="2190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3540568" y="2076450"/>
            <a:ext cx="2067500" cy="2000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b="1" spc="-100">
                <a:solidFill>
                  <a:schemeClr val="bg1"/>
                </a:solidFill>
                <a:latin typeface="+mn-ea"/>
                <a:ea typeface="Arial"/>
                <a:cs typeface="Malgun Gothic Semilight" panose="020B0502040204020203" pitchFamily="50" charset="-127"/>
              </a:rPr>
              <a:t>모바일 바탕화면 바로가기</a:t>
            </a:r>
          </a:p>
        </p:txBody>
      </p:sp>
      <p:sp>
        <p:nvSpPr>
          <p:cNvPr id="45" name="Google Shape;1793;p29">
            <a:extLst>
              <a:ext uri="{FF2B5EF4-FFF2-40B4-BE49-F238E27FC236}">
                <a16:creationId xmlns:a16="http://schemas.microsoft.com/office/drawing/2014/main" id="{6808E6A2-2F6D-45D6-B219-69A6AA4BC878}"/>
              </a:ext>
            </a:extLst>
          </p:cNvPr>
          <p:cNvSpPr txBox="1"/>
          <p:nvPr/>
        </p:nvSpPr>
        <p:spPr>
          <a:xfrm>
            <a:off x="6293268" y="2176462"/>
            <a:ext cx="279754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 spc="-100">
              <a:solidFill>
                <a:schemeClr val="dk1"/>
              </a:solidFill>
              <a:latin typeface="+mn-ea"/>
              <a:ea typeface="+mn-ea"/>
              <a:cs typeface="Malgun Gothic Semilight" panose="020B0502040204020203" pitchFamily="50" charset="-127"/>
              <a:sym typeface="Calibri"/>
            </a:endParaRPr>
          </a:p>
          <a:p>
            <a:pPr marL="228600" marR="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  <a:sym typeface="Calibri"/>
              </a:rPr>
              <a:t>사파리 앱에서 챗봇 접속</a:t>
            </a:r>
            <a:endParaRPr lang="en-US" altLang="ko-KR" sz="1000" b="1" spc="-100">
              <a:solidFill>
                <a:schemeClr val="dk1"/>
              </a:solidFill>
              <a:latin typeface="+mn-ea"/>
              <a:ea typeface="+mn-ea"/>
              <a:cs typeface="Malgun Gothic Semilight" panose="020B0502040204020203" pitchFamily="50" charset="-127"/>
              <a:sym typeface="Calibri"/>
            </a:endParaRPr>
          </a:p>
          <a:p>
            <a:pPr marL="228600" marR="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  <a:sym typeface="Calibri"/>
              </a:rPr>
              <a:t>공유 버튼 </a:t>
            </a:r>
            <a:r>
              <a:rPr lang="en-US" altLang="ko-KR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  <a:sym typeface="Calibri"/>
              </a:rPr>
              <a:t>&gt; </a:t>
            </a:r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  <a:sym typeface="Calibri"/>
              </a:rPr>
              <a:t>홈화면에 추가 선택</a:t>
            </a:r>
            <a:endParaRPr sz="1000" b="1" spc="-100" dirty="0">
              <a:solidFill>
                <a:schemeClr val="dk1"/>
              </a:solidFill>
              <a:latin typeface="+mn-ea"/>
              <a:ea typeface="+mn-ea"/>
              <a:cs typeface="Malgun Gothic Semilight" panose="020B0502040204020203" pitchFamily="50" charset="-127"/>
              <a:sym typeface="Calibri"/>
            </a:endParaRPr>
          </a:p>
        </p:txBody>
      </p:sp>
      <p:pic>
        <p:nvPicPr>
          <p:cNvPr id="7" name="그림 6"/>
          <p:cNvPicPr>
            <a:picLocks/>
          </p:cNvPicPr>
          <p:nvPr/>
        </p:nvPicPr>
        <p:blipFill rotWithShape="1">
          <a:blip r:embed="rId4"/>
          <a:srcRect t="15242"/>
          <a:stretch/>
        </p:blipFill>
        <p:spPr>
          <a:xfrm>
            <a:off x="6512639" y="2910419"/>
            <a:ext cx="2012400" cy="3546000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6607834" y="5080958"/>
            <a:ext cx="1028700" cy="2190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4030692" y="4341423"/>
            <a:ext cx="636198" cy="592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9EC546F-950E-430D-BE5D-89589AD15A29}"/>
              </a:ext>
            </a:extLst>
          </p:cNvPr>
          <p:cNvGrpSpPr>
            <a:grpSpLocks noChangeAspect="1"/>
          </p:cNvGrpSpPr>
          <p:nvPr/>
        </p:nvGrpSpPr>
        <p:grpSpPr>
          <a:xfrm>
            <a:off x="4111412" y="4349916"/>
            <a:ext cx="423170" cy="439200"/>
            <a:chOff x="5659065" y="1971300"/>
            <a:chExt cx="961086" cy="997491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D1049DE2-C939-49DF-9D31-F35F060DB936}"/>
                </a:ext>
              </a:extLst>
            </p:cNvPr>
            <p:cNvSpPr/>
            <p:nvPr/>
          </p:nvSpPr>
          <p:spPr>
            <a:xfrm>
              <a:off x="5678254" y="2050846"/>
              <a:ext cx="867241" cy="8383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65DEB6C8-5166-40D7-BC9F-70A65F93F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59065" y="1971300"/>
              <a:ext cx="961086" cy="997491"/>
            </a:xfrm>
            <a:prstGeom prst="rect">
              <a:avLst/>
            </a:prstGeom>
          </p:spPr>
        </p:pic>
      </p:grp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9AC330B3-5B87-430D-B93C-1930E7AE2649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15602" y="2910419"/>
            <a:ext cx="1994400" cy="3546000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AD4E681D-F8A2-45F7-96C8-710678D8521A}"/>
              </a:ext>
            </a:extLst>
          </p:cNvPr>
          <p:cNvSpPr/>
          <p:nvPr/>
        </p:nvSpPr>
        <p:spPr>
          <a:xfrm>
            <a:off x="1299095" y="5637508"/>
            <a:ext cx="1028700" cy="2190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>
            <a:off x="2213690" y="4607043"/>
            <a:ext cx="1806220" cy="1030465"/>
          </a:xfrm>
          <a:custGeom>
            <a:avLst/>
            <a:gdLst>
              <a:gd name="connsiteX0" fmla="*/ 0 w 1604513"/>
              <a:gd name="connsiteY0" fmla="*/ 473915 h 473915"/>
              <a:gd name="connsiteX1" fmla="*/ 638355 w 1604513"/>
              <a:gd name="connsiteY1" fmla="*/ 77100 h 473915"/>
              <a:gd name="connsiteX2" fmla="*/ 1604513 w 1604513"/>
              <a:gd name="connsiteY2" fmla="*/ 8089 h 4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4513" h="473915">
                <a:moveTo>
                  <a:pt x="0" y="473915"/>
                </a:moveTo>
                <a:cubicBezTo>
                  <a:pt x="185468" y="314326"/>
                  <a:pt x="370936" y="154738"/>
                  <a:pt x="638355" y="77100"/>
                </a:cubicBezTo>
                <a:cubicBezTo>
                  <a:pt x="905774" y="-538"/>
                  <a:pt x="1408981" y="-10602"/>
                  <a:pt x="1604513" y="8089"/>
                </a:cubicBezTo>
              </a:path>
            </a:pathLst>
          </a:custGeom>
          <a:noFill/>
          <a:ln w="3175">
            <a:solidFill>
              <a:srgbClr val="1F957D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`</a:t>
            </a:r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4666890" y="4599203"/>
            <a:ext cx="1940944" cy="592886"/>
          </a:xfrm>
          <a:custGeom>
            <a:avLst/>
            <a:gdLst>
              <a:gd name="connsiteX0" fmla="*/ 1940944 w 1940944"/>
              <a:gd name="connsiteY0" fmla="*/ 740549 h 740549"/>
              <a:gd name="connsiteX1" fmla="*/ 1276710 w 1940944"/>
              <a:gd name="connsiteY1" fmla="*/ 76315 h 740549"/>
              <a:gd name="connsiteX2" fmla="*/ 0 w 1940944"/>
              <a:gd name="connsiteY2" fmla="*/ 41809 h 74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0944" h="740549">
                <a:moveTo>
                  <a:pt x="1940944" y="740549"/>
                </a:moveTo>
                <a:cubicBezTo>
                  <a:pt x="1770572" y="466660"/>
                  <a:pt x="1600201" y="192772"/>
                  <a:pt x="1276710" y="76315"/>
                </a:cubicBezTo>
                <a:cubicBezTo>
                  <a:pt x="953219" y="-40142"/>
                  <a:pt x="476609" y="833"/>
                  <a:pt x="0" y="41809"/>
                </a:cubicBezTo>
              </a:path>
            </a:pathLst>
          </a:custGeom>
          <a:noFill/>
          <a:ln w="3175">
            <a:solidFill>
              <a:srgbClr val="1F957D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37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63748FDE-24D0-4E10-B2CB-8BA1D09C5A0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87009" y="1423359"/>
            <a:ext cx="2707200" cy="489600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65A4FB78-5892-49D7-9C30-C72847F77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02" y="1423359"/>
            <a:ext cx="2730858" cy="4910400"/>
          </a:xfrm>
          <a:prstGeom prst="rect">
            <a:avLst/>
          </a:prstGeom>
        </p:spPr>
      </p:pic>
      <p:sp>
        <p:nvSpPr>
          <p:cNvPr id="517" name="Google Shape;517;p17"/>
          <p:cNvSpPr txBox="1">
            <a:spLocks noGrp="1"/>
          </p:cNvSpPr>
          <p:nvPr>
            <p:ph type="body" idx="1"/>
          </p:nvPr>
        </p:nvSpPr>
        <p:spPr>
          <a:xfrm>
            <a:off x="191435" y="69803"/>
            <a:ext cx="656113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B5B"/>
              </a:buClr>
              <a:buSzPts val="1300"/>
              <a:buNone/>
            </a:pPr>
            <a:r>
              <a:rPr lang="ko-KR" altLang="en-US" b="1">
                <a:latin typeface="Malgun Gothic"/>
                <a:ea typeface="Malgun Gothic"/>
                <a:cs typeface="Malgun Gothic"/>
                <a:sym typeface="Malgun Gothic"/>
              </a:rPr>
              <a:t>사용자 매뉴얼</a:t>
            </a:r>
            <a:endParaRPr b="1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18" name="Google Shape;518;p17"/>
          <p:cNvSpPr txBox="1">
            <a:spLocks noGrp="1"/>
          </p:cNvSpPr>
          <p:nvPr>
            <p:ph type="body" idx="2"/>
          </p:nvPr>
        </p:nvSpPr>
        <p:spPr>
          <a:xfrm>
            <a:off x="169858" y="459063"/>
            <a:ext cx="7697787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6" lvl="0" indent="-1714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US" b="1"/>
              <a:t>3. </a:t>
            </a:r>
            <a:r>
              <a:rPr lang="ko-KR" altLang="en-US" b="1"/>
              <a:t>챗봇 영역 안내</a:t>
            </a:r>
            <a:endParaRPr b="1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28" name="Google Shape;1716;p28"/>
          <p:cNvCxnSpPr>
            <a:cxnSpLocks/>
          </p:cNvCxnSpPr>
          <p:nvPr/>
        </p:nvCxnSpPr>
        <p:spPr>
          <a:xfrm flipV="1">
            <a:off x="3755040" y="6197240"/>
            <a:ext cx="279303" cy="627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29" name="Google Shape;1717;p28"/>
          <p:cNvSpPr/>
          <p:nvPr/>
        </p:nvSpPr>
        <p:spPr>
          <a:xfrm>
            <a:off x="4060182" y="6130906"/>
            <a:ext cx="771457" cy="202853"/>
          </a:xfrm>
          <a:prstGeom prst="roundRect">
            <a:avLst>
              <a:gd name="adj" fmla="val 28156"/>
            </a:avLst>
          </a:prstGeom>
          <a:solidFill>
            <a:schemeClr val="bg1"/>
          </a:solidFill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전송 버튼 </a:t>
            </a:r>
            <a:endParaRPr sz="120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31" name="Google Shape;1719;p28"/>
          <p:cNvCxnSpPr/>
          <p:nvPr/>
        </p:nvCxnSpPr>
        <p:spPr>
          <a:xfrm>
            <a:off x="3690061" y="4515548"/>
            <a:ext cx="901292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34" name="Google Shape;1724;p28"/>
          <p:cNvSpPr/>
          <p:nvPr/>
        </p:nvSpPr>
        <p:spPr>
          <a:xfrm>
            <a:off x="4060181" y="4441228"/>
            <a:ext cx="771458" cy="202853"/>
          </a:xfrm>
          <a:prstGeom prst="roundRect">
            <a:avLst>
              <a:gd name="adj" fmla="val 28156"/>
            </a:avLst>
          </a:prstGeom>
          <a:solidFill>
            <a:schemeClr val="bg1"/>
          </a:solidFill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err="1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사용자</a:t>
            </a:r>
            <a:r>
              <a:rPr lang="en-US" sz="800" b="1" dirty="0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r>
              <a:rPr lang="en-US" sz="800" b="1" dirty="0" err="1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말풍선</a:t>
            </a:r>
            <a:r>
              <a:rPr lang="en-US" sz="800" b="1" dirty="0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endParaRPr sz="12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45" name="Google Shape;1745;p28"/>
          <p:cNvSpPr/>
          <p:nvPr/>
        </p:nvSpPr>
        <p:spPr>
          <a:xfrm>
            <a:off x="200540" y="2244685"/>
            <a:ext cx="703005" cy="202853"/>
          </a:xfrm>
          <a:prstGeom prst="roundRect">
            <a:avLst>
              <a:gd name="adj" fmla="val 28156"/>
            </a:avLst>
          </a:prstGeom>
          <a:solidFill>
            <a:schemeClr val="bg1"/>
          </a:solidFill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800" b="1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챗봇 프로필</a:t>
            </a:r>
            <a:endParaRPr sz="12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46" name="Google Shape;1746;p28"/>
          <p:cNvCxnSpPr/>
          <p:nvPr/>
        </p:nvCxnSpPr>
        <p:spPr>
          <a:xfrm flipH="1">
            <a:off x="766510" y="3127517"/>
            <a:ext cx="733332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47" name="Google Shape;1747;p28"/>
          <p:cNvSpPr/>
          <p:nvPr/>
        </p:nvSpPr>
        <p:spPr>
          <a:xfrm>
            <a:off x="196797" y="3031419"/>
            <a:ext cx="706748" cy="202853"/>
          </a:xfrm>
          <a:prstGeom prst="roundRect">
            <a:avLst>
              <a:gd name="adj" fmla="val 28156"/>
            </a:avLst>
          </a:prstGeom>
          <a:solidFill>
            <a:schemeClr val="bg1"/>
          </a:solidFill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800" b="1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챗봇 말풍선</a:t>
            </a:r>
            <a:endParaRPr sz="120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57" name="Google Shape;1725;p28"/>
          <p:cNvCxnSpPr>
            <a:cxnSpLocks/>
          </p:cNvCxnSpPr>
          <p:nvPr/>
        </p:nvCxnSpPr>
        <p:spPr>
          <a:xfrm>
            <a:off x="6941820" y="3814455"/>
            <a:ext cx="1638038" cy="34999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58" name="Google Shape;1728;p28"/>
          <p:cNvSpPr/>
          <p:nvPr/>
        </p:nvSpPr>
        <p:spPr>
          <a:xfrm>
            <a:off x="7955586" y="4083544"/>
            <a:ext cx="912672" cy="349990"/>
          </a:xfrm>
          <a:prstGeom prst="roundRect">
            <a:avLst>
              <a:gd name="adj" fmla="val 28156"/>
            </a:avLst>
          </a:prstGeom>
          <a:solidFill>
            <a:schemeClr val="bg1"/>
          </a:solidFill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36000" tIns="0" rIns="0" bIns="0" anchor="ctr" anchorCtr="0">
            <a:noAutofit/>
          </a:bodyPr>
          <a:lstStyle/>
          <a:p>
            <a:pPr lvl="1" algn="ctr"/>
            <a:r>
              <a:rPr lang="ko-KR" altLang="en-US" sz="800" b="1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퀵링크</a:t>
            </a:r>
            <a:r>
              <a:rPr lang="en-US" altLang="ko-KR" sz="800" b="1" dirty="0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/</a:t>
            </a:r>
            <a:r>
              <a:rPr lang="ko-KR" altLang="en-US" sz="800" b="1" dirty="0" err="1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그리팅</a:t>
            </a:r>
            <a:r>
              <a:rPr lang="ko-KR" altLang="en-US" sz="800" b="1" dirty="0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 설정 기능</a:t>
            </a:r>
            <a:endParaRPr sz="12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61" name="Google Shape;1725;p28"/>
          <p:cNvCxnSpPr>
            <a:cxnSpLocks/>
          </p:cNvCxnSpPr>
          <p:nvPr/>
        </p:nvCxnSpPr>
        <p:spPr>
          <a:xfrm>
            <a:off x="7444740" y="3832606"/>
            <a:ext cx="895048" cy="921231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62" name="Google Shape;1728;p28"/>
          <p:cNvSpPr/>
          <p:nvPr/>
        </p:nvSpPr>
        <p:spPr>
          <a:xfrm>
            <a:off x="7955586" y="4652411"/>
            <a:ext cx="775440" cy="202853"/>
          </a:xfrm>
          <a:prstGeom prst="roundRect">
            <a:avLst>
              <a:gd name="adj" fmla="val 28156"/>
            </a:avLst>
          </a:prstGeom>
          <a:solidFill>
            <a:schemeClr val="bg1"/>
          </a:solidFill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800" b="1" dirty="0" err="1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이용팁</a:t>
            </a:r>
            <a:r>
              <a:rPr lang="ko-KR" altLang="en-US" sz="800" b="1" dirty="0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 버튼</a:t>
            </a:r>
            <a:endParaRPr sz="12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65" name="Google Shape;1752;p28">
            <a:extLst>
              <a:ext uri="{FF2B5EF4-FFF2-40B4-BE49-F238E27FC236}">
                <a16:creationId xmlns:a16="http://schemas.microsoft.com/office/drawing/2014/main" id="{779806CB-83D9-4F4F-9ECC-B9387EFC80FD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3690061" y="2009290"/>
            <a:ext cx="370122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66" name="Google Shape;1753;p28">
            <a:extLst>
              <a:ext uri="{FF2B5EF4-FFF2-40B4-BE49-F238E27FC236}">
                <a16:creationId xmlns:a16="http://schemas.microsoft.com/office/drawing/2014/main" id="{054CDC4A-A792-4CEF-AF56-26B96EB55F8B}"/>
              </a:ext>
            </a:extLst>
          </p:cNvPr>
          <p:cNvSpPr/>
          <p:nvPr/>
        </p:nvSpPr>
        <p:spPr>
          <a:xfrm>
            <a:off x="4060183" y="1917699"/>
            <a:ext cx="771456" cy="183182"/>
          </a:xfrm>
          <a:prstGeom prst="roundRect">
            <a:avLst>
              <a:gd name="adj" fmla="val 28156"/>
            </a:avLst>
          </a:prstGeom>
          <a:solidFill>
            <a:schemeClr val="bg1"/>
          </a:solidFill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800" b="1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메뉴</a:t>
            </a:r>
            <a:r>
              <a:rPr lang="en-US" sz="800" b="1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r>
              <a:rPr lang="en-US" sz="800" b="1" dirty="0" err="1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버튼</a:t>
            </a:r>
            <a:endParaRPr sz="12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52" name="Google Shape;1746;p28"/>
          <p:cNvCxnSpPr/>
          <p:nvPr/>
        </p:nvCxnSpPr>
        <p:spPr>
          <a:xfrm flipH="1">
            <a:off x="912649" y="2345371"/>
            <a:ext cx="237269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oval" w="med" len="med"/>
            <a:tailEnd type="none" w="sm" len="sm"/>
          </a:ln>
        </p:spPr>
      </p:cxnSp>
      <p:cxnSp>
        <p:nvCxnSpPr>
          <p:cNvPr id="67" name="Google Shape;1746;p28"/>
          <p:cNvCxnSpPr/>
          <p:nvPr/>
        </p:nvCxnSpPr>
        <p:spPr>
          <a:xfrm flipH="1">
            <a:off x="766510" y="3832606"/>
            <a:ext cx="733332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74" name="Google Shape;1751;p28"/>
          <p:cNvSpPr/>
          <p:nvPr/>
        </p:nvSpPr>
        <p:spPr>
          <a:xfrm>
            <a:off x="198188" y="3708615"/>
            <a:ext cx="749404" cy="211681"/>
          </a:xfrm>
          <a:prstGeom prst="roundRect">
            <a:avLst>
              <a:gd name="adj" fmla="val 28156"/>
            </a:avLst>
          </a:prstGeom>
          <a:solidFill>
            <a:schemeClr val="bg1"/>
          </a:solidFill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36000" tIns="0" rIns="0" bIns="0" anchor="ctr" anchorCtr="0">
            <a:noAutofit/>
          </a:bodyPr>
          <a:lstStyle/>
          <a:p>
            <a:pPr algn="ctr"/>
            <a:r>
              <a:rPr lang="ko-KR" altLang="en-US" sz="800" b="1">
                <a:solidFill>
                  <a:schemeClr val="accent2"/>
                </a:solidFill>
                <a:latin typeface="+mn-ea"/>
                <a:ea typeface="+mn-ea"/>
                <a:cs typeface="Calibri"/>
              </a:rPr>
              <a:t>버튼</a:t>
            </a:r>
            <a:endParaRPr sz="800" b="1">
              <a:solidFill>
                <a:schemeClr val="accent2"/>
              </a:solidFill>
              <a:latin typeface="+mn-ea"/>
              <a:ea typeface="+mn-ea"/>
              <a:cs typeface="Calibri"/>
            </a:endParaRPr>
          </a:p>
        </p:txBody>
      </p:sp>
      <p:cxnSp>
        <p:nvCxnSpPr>
          <p:cNvPr id="69" name="Google Shape;1746;p28"/>
          <p:cNvCxnSpPr/>
          <p:nvPr/>
        </p:nvCxnSpPr>
        <p:spPr>
          <a:xfrm flipH="1">
            <a:off x="761333" y="6206633"/>
            <a:ext cx="388585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41" name="Google Shape;1732;p28"/>
          <p:cNvSpPr/>
          <p:nvPr/>
        </p:nvSpPr>
        <p:spPr>
          <a:xfrm>
            <a:off x="205768" y="6102943"/>
            <a:ext cx="741824" cy="207380"/>
          </a:xfrm>
          <a:prstGeom prst="roundRect">
            <a:avLst>
              <a:gd name="adj" fmla="val 28156"/>
            </a:avLst>
          </a:prstGeom>
          <a:solidFill>
            <a:schemeClr val="bg1"/>
          </a:solidFill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800" b="1" dirty="0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질문</a:t>
            </a:r>
            <a:r>
              <a:rPr lang="en-US" sz="800" b="1" dirty="0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r>
              <a:rPr lang="en-US" sz="800" b="1" dirty="0" err="1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입력창</a:t>
            </a:r>
            <a:r>
              <a:rPr lang="en-US" sz="800" b="1" dirty="0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endParaRPr sz="12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76" name="Google Shape;1725;p28"/>
          <p:cNvCxnSpPr/>
          <p:nvPr/>
        </p:nvCxnSpPr>
        <p:spPr>
          <a:xfrm>
            <a:off x="7678586" y="2212134"/>
            <a:ext cx="277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55" name="Google Shape;1763;p28"/>
          <p:cNvSpPr/>
          <p:nvPr/>
        </p:nvSpPr>
        <p:spPr>
          <a:xfrm>
            <a:off x="7804418" y="2113580"/>
            <a:ext cx="775440" cy="192770"/>
          </a:xfrm>
          <a:prstGeom prst="roundRect">
            <a:avLst>
              <a:gd name="adj" fmla="val 28156"/>
            </a:avLst>
          </a:prstGeom>
          <a:solidFill>
            <a:schemeClr val="bg1"/>
          </a:solidFill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err="1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메뉴</a:t>
            </a:r>
            <a:r>
              <a:rPr lang="en-US" sz="800" b="1" dirty="0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r>
              <a:rPr lang="en-US" sz="800" b="1" dirty="0" err="1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닫기</a:t>
            </a:r>
            <a:r>
              <a:rPr lang="en-US" sz="800" b="1" dirty="0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r>
              <a:rPr lang="en-US" sz="800" b="1" dirty="0" err="1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버튼</a:t>
            </a:r>
            <a:endParaRPr sz="12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521" name="TextBox 520"/>
          <p:cNvSpPr txBox="1"/>
          <p:nvPr/>
        </p:nvSpPr>
        <p:spPr>
          <a:xfrm>
            <a:off x="1009650" y="1190625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챗봇 화면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1190625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메뉴 화면</a:t>
            </a:r>
          </a:p>
        </p:txBody>
      </p:sp>
      <p:cxnSp>
        <p:nvCxnSpPr>
          <p:cNvPr id="36" name="Google Shape;1719;p28">
            <a:extLst>
              <a:ext uri="{FF2B5EF4-FFF2-40B4-BE49-F238E27FC236}">
                <a16:creationId xmlns:a16="http://schemas.microsoft.com/office/drawing/2014/main" id="{A9D27BA6-482A-42EA-92B9-CA3A25D90FFE}"/>
              </a:ext>
            </a:extLst>
          </p:cNvPr>
          <p:cNvCxnSpPr/>
          <p:nvPr/>
        </p:nvCxnSpPr>
        <p:spPr>
          <a:xfrm>
            <a:off x="3709463" y="5929544"/>
            <a:ext cx="901292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33" name="Google Shape;1721;p28"/>
          <p:cNvSpPr/>
          <p:nvPr/>
        </p:nvSpPr>
        <p:spPr>
          <a:xfrm>
            <a:off x="4060160" y="5825999"/>
            <a:ext cx="771479" cy="207090"/>
          </a:xfrm>
          <a:prstGeom prst="roundRect">
            <a:avLst>
              <a:gd name="adj" fmla="val 28156"/>
            </a:avLst>
          </a:prstGeom>
          <a:solidFill>
            <a:schemeClr val="bg1"/>
          </a:solidFill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자동완성</a:t>
            </a:r>
            <a:endParaRPr sz="12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44" name="Google Shape;1728;p28">
            <a:extLst>
              <a:ext uri="{FF2B5EF4-FFF2-40B4-BE49-F238E27FC236}">
                <a16:creationId xmlns:a16="http://schemas.microsoft.com/office/drawing/2014/main" id="{7ED4DC19-7882-4546-83E6-396E0806FF21}"/>
              </a:ext>
            </a:extLst>
          </p:cNvPr>
          <p:cNvSpPr/>
          <p:nvPr/>
        </p:nvSpPr>
        <p:spPr>
          <a:xfrm>
            <a:off x="7952068" y="5571123"/>
            <a:ext cx="775440" cy="202853"/>
          </a:xfrm>
          <a:prstGeom prst="roundRect">
            <a:avLst>
              <a:gd name="adj" fmla="val 28156"/>
            </a:avLst>
          </a:prstGeom>
          <a:solidFill>
            <a:schemeClr val="bg1"/>
          </a:solidFill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800" b="1" dirty="0" err="1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퀵링크</a:t>
            </a:r>
            <a:r>
              <a:rPr lang="ko-KR" altLang="en-US" sz="800" b="1" dirty="0">
                <a:solidFill>
                  <a:schemeClr val="accent2"/>
                </a:solidFill>
                <a:latin typeface="+mn-ea"/>
                <a:ea typeface="+mn-ea"/>
                <a:cs typeface="Calibri"/>
                <a:sym typeface="Calibri"/>
              </a:rPr>
              <a:t> 버튼</a:t>
            </a:r>
            <a:endParaRPr sz="12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1FB7565-E5D1-4941-B37F-EF0A4E41C093}"/>
              </a:ext>
            </a:extLst>
          </p:cNvPr>
          <p:cNvSpPr/>
          <p:nvPr/>
        </p:nvSpPr>
        <p:spPr>
          <a:xfrm>
            <a:off x="6644640" y="5120640"/>
            <a:ext cx="1033946" cy="1189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85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텍스트이(가) 표시된 사진&#10;&#10;자동 생성된 설명">
            <a:extLst>
              <a:ext uri="{FF2B5EF4-FFF2-40B4-BE49-F238E27FC236}">
                <a16:creationId xmlns:a16="http://schemas.microsoft.com/office/drawing/2014/main" id="{2E45FE16-1EB6-4254-8611-E51652E96E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937"/>
          <a:stretch/>
        </p:blipFill>
        <p:spPr>
          <a:xfrm>
            <a:off x="618079" y="1060756"/>
            <a:ext cx="3102673" cy="5493427"/>
          </a:xfrm>
          <a:prstGeom prst="rect">
            <a:avLst/>
          </a:prstGeom>
        </p:spPr>
      </p:pic>
      <p:sp>
        <p:nvSpPr>
          <p:cNvPr id="517" name="Google Shape;517;p17"/>
          <p:cNvSpPr txBox="1">
            <a:spLocks noGrp="1"/>
          </p:cNvSpPr>
          <p:nvPr>
            <p:ph type="body" idx="1"/>
          </p:nvPr>
        </p:nvSpPr>
        <p:spPr>
          <a:xfrm>
            <a:off x="191435" y="69803"/>
            <a:ext cx="656113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B5B"/>
              </a:buClr>
              <a:buSzPts val="1300"/>
              <a:buNone/>
            </a:pPr>
            <a:r>
              <a:rPr lang="ko-KR" altLang="en-US" b="1">
                <a:latin typeface="Malgun Gothic"/>
                <a:ea typeface="Malgun Gothic"/>
                <a:cs typeface="Malgun Gothic"/>
                <a:sym typeface="Malgun Gothic"/>
              </a:rPr>
              <a:t>사용자 매뉴얼</a:t>
            </a:r>
            <a:endParaRPr b="1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18" name="Google Shape;518;p17"/>
          <p:cNvSpPr txBox="1">
            <a:spLocks noGrp="1"/>
          </p:cNvSpPr>
          <p:nvPr>
            <p:ph type="body" idx="2"/>
          </p:nvPr>
        </p:nvSpPr>
        <p:spPr>
          <a:xfrm>
            <a:off x="169858" y="459063"/>
            <a:ext cx="7697787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6" lvl="0" indent="-1714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US" b="1"/>
              <a:t>4. </a:t>
            </a:r>
            <a:r>
              <a:rPr lang="ko-KR" altLang="en-US" b="1"/>
              <a:t>대화하기</a:t>
            </a:r>
            <a:endParaRPr b="1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5683" y="1468276"/>
            <a:ext cx="3325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자연스럽게 대화하듯 질문합니다</a:t>
            </a:r>
            <a:r>
              <a:rPr lang="en-US" altLang="ko-KR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. (</a:t>
            </a:r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질문입력창</a:t>
            </a:r>
            <a:r>
              <a:rPr lang="en-US" altLang="ko-KR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)</a:t>
            </a:r>
            <a:endParaRPr lang="ko-KR" altLang="en-US" sz="1000" b="1" spc="-100">
              <a:solidFill>
                <a:schemeClr val="dk1"/>
              </a:solidFill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73991" y="1779027"/>
            <a:ext cx="4450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제시된 버튼을 클릭하여 편리하게 질문을 할 수도 있습니다</a:t>
            </a:r>
            <a:r>
              <a:rPr lang="en-US" altLang="ko-KR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.</a:t>
            </a:r>
            <a:endParaRPr lang="ko-KR" altLang="en-US" sz="1000" b="1" spc="-100">
              <a:solidFill>
                <a:schemeClr val="dk1"/>
              </a:solidFill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877446" y="1060756"/>
            <a:ext cx="4915137" cy="289637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100" b="1" spc="-10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질문하기</a:t>
            </a:r>
          </a:p>
        </p:txBody>
      </p:sp>
      <p:sp>
        <p:nvSpPr>
          <p:cNvPr id="10" name="타원 9"/>
          <p:cNvSpPr/>
          <p:nvPr/>
        </p:nvSpPr>
        <p:spPr>
          <a:xfrm>
            <a:off x="4066549" y="1497082"/>
            <a:ext cx="198408" cy="1984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00" b="1" spc="-10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1</a:t>
            </a:r>
            <a:endParaRPr lang="ko-KR" altLang="en-US" sz="1100" b="1" spc="-100">
              <a:solidFill>
                <a:schemeClr val="bg1"/>
              </a:solidFill>
              <a:latin typeface="+mn-ea"/>
              <a:cs typeface="Malgun Gothic Semilight" panose="020B0502040204020203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066549" y="1798973"/>
            <a:ext cx="198408" cy="198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00" b="1" spc="-10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2</a:t>
            </a:r>
            <a:endParaRPr lang="ko-KR" altLang="en-US" sz="1100" b="1" spc="-100">
              <a:solidFill>
                <a:schemeClr val="bg1"/>
              </a:solidFill>
              <a:latin typeface="+mn-ea"/>
              <a:cs typeface="Malgun Gothic Semilight" panose="020B0502040204020203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410637" y="6282000"/>
            <a:ext cx="198408" cy="1984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00" b="1" spc="-10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1</a:t>
            </a:r>
            <a:endParaRPr lang="ko-KR" altLang="en-US" sz="1100" b="1" spc="-100">
              <a:solidFill>
                <a:schemeClr val="bg1"/>
              </a:solidFill>
              <a:latin typeface="+mn-ea"/>
              <a:cs typeface="Malgun Gothic Semilight" panose="020B0502040204020203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6323741" y="3946652"/>
            <a:ext cx="2401159" cy="289637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100" b="1" spc="-10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추가 정보 입력하기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45904" y="4329920"/>
            <a:ext cx="190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답변 내용에서 챗봇이 재질의를 한 경우 필요한 정보를 버튼으로 선택하거나 자연어로 정보를 입력합니다</a:t>
            </a:r>
            <a:r>
              <a:rPr lang="en-US" altLang="ko-KR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.</a:t>
            </a:r>
          </a:p>
        </p:txBody>
      </p:sp>
      <p:sp>
        <p:nvSpPr>
          <p:cNvPr id="31" name="타원 30"/>
          <p:cNvSpPr/>
          <p:nvPr/>
        </p:nvSpPr>
        <p:spPr>
          <a:xfrm>
            <a:off x="6546178" y="4349866"/>
            <a:ext cx="198408" cy="1984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00" b="1" spc="-10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4</a:t>
            </a:r>
            <a:endParaRPr lang="ko-KR" altLang="en-US" sz="1100" b="1" spc="-100">
              <a:solidFill>
                <a:schemeClr val="bg1"/>
              </a:solidFill>
              <a:latin typeface="+mn-ea"/>
              <a:cs typeface="Malgun Gothic Semilight" panose="020B0502040204020203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828634" y="2895431"/>
            <a:ext cx="198408" cy="1984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00" b="1" spc="-10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3</a:t>
            </a:r>
            <a:endParaRPr lang="ko-KR" altLang="en-US" sz="1100" b="1" spc="-100">
              <a:solidFill>
                <a:schemeClr val="bg1"/>
              </a:solidFill>
              <a:latin typeface="+mn-ea"/>
              <a:cs typeface="Malgun Gothic Semilight" panose="020B0502040204020203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6174836" y="2084815"/>
            <a:ext cx="148905" cy="378623"/>
            <a:chOff x="3566326" y="1450177"/>
            <a:chExt cx="217126" cy="552090"/>
          </a:xfrm>
        </p:grpSpPr>
        <p:sp>
          <p:nvSpPr>
            <p:cNvPr id="13" name="이등변 삼각형 12"/>
            <p:cNvSpPr/>
            <p:nvPr/>
          </p:nvSpPr>
          <p:spPr>
            <a:xfrm rot="10800000">
              <a:off x="3566326" y="1838366"/>
              <a:ext cx="217126" cy="16390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이등변 삼각형 39"/>
            <p:cNvSpPr/>
            <p:nvPr/>
          </p:nvSpPr>
          <p:spPr>
            <a:xfrm rot="10800000">
              <a:off x="3566326" y="1639958"/>
              <a:ext cx="217126" cy="16390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이등변 삼각형 40"/>
            <p:cNvSpPr/>
            <p:nvPr/>
          </p:nvSpPr>
          <p:spPr>
            <a:xfrm rot="10800000">
              <a:off x="3566326" y="1450177"/>
              <a:ext cx="217126" cy="16390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6191902" y="3507059"/>
            <a:ext cx="148905" cy="378623"/>
            <a:chOff x="3566326" y="1450177"/>
            <a:chExt cx="217126" cy="552090"/>
          </a:xfrm>
        </p:grpSpPr>
        <p:sp>
          <p:nvSpPr>
            <p:cNvPr id="44" name="이등변 삼각형 43"/>
            <p:cNvSpPr/>
            <p:nvPr/>
          </p:nvSpPr>
          <p:spPr>
            <a:xfrm rot="10800000">
              <a:off x="3566326" y="1838366"/>
              <a:ext cx="217126" cy="16390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이등변 삼각형 44"/>
            <p:cNvSpPr/>
            <p:nvPr/>
          </p:nvSpPr>
          <p:spPr>
            <a:xfrm rot="10800000">
              <a:off x="3566326" y="1639958"/>
              <a:ext cx="217126" cy="16390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이등변 삼각형 45"/>
            <p:cNvSpPr/>
            <p:nvPr/>
          </p:nvSpPr>
          <p:spPr>
            <a:xfrm rot="10800000">
              <a:off x="3566326" y="1450177"/>
              <a:ext cx="217126" cy="16390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모서리가 둥근 직사각형 46"/>
          <p:cNvSpPr/>
          <p:nvPr/>
        </p:nvSpPr>
        <p:spPr>
          <a:xfrm>
            <a:off x="3870143" y="5488349"/>
            <a:ext cx="4854756" cy="289637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100" b="1" spc="-10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최종 답변 확인하기</a:t>
            </a:r>
          </a:p>
        </p:txBody>
      </p:sp>
      <p:grpSp>
        <p:nvGrpSpPr>
          <p:cNvPr id="48" name="그룹 47"/>
          <p:cNvGrpSpPr/>
          <p:nvPr/>
        </p:nvGrpSpPr>
        <p:grpSpPr>
          <a:xfrm>
            <a:off x="6191902" y="5021534"/>
            <a:ext cx="148905" cy="378623"/>
            <a:chOff x="3566326" y="1450177"/>
            <a:chExt cx="217126" cy="552090"/>
          </a:xfrm>
        </p:grpSpPr>
        <p:sp>
          <p:nvSpPr>
            <p:cNvPr id="49" name="이등변 삼각형 48"/>
            <p:cNvSpPr/>
            <p:nvPr/>
          </p:nvSpPr>
          <p:spPr>
            <a:xfrm rot="10800000">
              <a:off x="3566326" y="1838366"/>
              <a:ext cx="217126" cy="16390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이등변 삼각형 49"/>
            <p:cNvSpPr/>
            <p:nvPr/>
          </p:nvSpPr>
          <p:spPr>
            <a:xfrm rot="10800000">
              <a:off x="3566326" y="1639958"/>
              <a:ext cx="217126" cy="16390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이등변 삼각형 50"/>
            <p:cNvSpPr/>
            <p:nvPr/>
          </p:nvSpPr>
          <p:spPr>
            <a:xfrm rot="10800000">
              <a:off x="3566326" y="1450177"/>
              <a:ext cx="217126" cy="16390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5" name="타원 54"/>
          <p:cNvSpPr/>
          <p:nvPr/>
        </p:nvSpPr>
        <p:spPr>
          <a:xfrm>
            <a:off x="2312011" y="4839398"/>
            <a:ext cx="198408" cy="198408"/>
          </a:xfrm>
          <a:prstGeom prst="ellipse">
            <a:avLst/>
          </a:prstGeom>
          <a:solidFill>
            <a:srgbClr val="D22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00" b="1" spc="-10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5</a:t>
            </a:r>
            <a:endParaRPr lang="ko-KR" altLang="en-US" sz="1100" b="1" spc="-100">
              <a:solidFill>
                <a:schemeClr val="bg1"/>
              </a:solidFill>
              <a:latin typeface="+mn-ea"/>
              <a:cs typeface="Malgun Gothic Semilight" panose="020B0502040204020203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73991" y="5913189"/>
            <a:ext cx="42985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선택한 정보에 의해 도출된 최종 상세 답변을 확인합니다</a:t>
            </a:r>
            <a:r>
              <a:rPr lang="en-US" altLang="ko-KR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.</a:t>
            </a:r>
          </a:p>
          <a:p>
            <a:r>
              <a:rPr lang="ko-KR" altLang="en-US" sz="1000" b="1" spc="-100">
                <a:solidFill>
                  <a:schemeClr val="dk1"/>
                </a:solidFill>
                <a:latin typeface="+mn-ea"/>
                <a:cs typeface="Malgun Gothic Semilight" panose="020B0502040204020203" pitchFamily="50" charset="-127"/>
              </a:rPr>
              <a:t>카드형 답변의 경우 좌우로 스와이프하여 정보를 확인합니다</a:t>
            </a:r>
            <a:r>
              <a:rPr lang="en-US" altLang="ko-KR" sz="1000" b="1" spc="-100">
                <a:solidFill>
                  <a:schemeClr val="dk1"/>
                </a:solidFill>
                <a:latin typeface="+mn-ea"/>
                <a:cs typeface="Malgun Gothic Semilight" panose="020B0502040204020203" pitchFamily="50" charset="-127"/>
              </a:rPr>
              <a:t>.</a:t>
            </a:r>
            <a:endParaRPr lang="ko-KR" altLang="en-US" sz="1000" b="1" spc="-100">
              <a:solidFill>
                <a:schemeClr val="dk1"/>
              </a:solidFill>
              <a:latin typeface="+mn-ea"/>
              <a:cs typeface="Malgun Gothic Semilight" panose="020B0502040204020203" pitchFamily="50" charset="-127"/>
            </a:endParaRPr>
          </a:p>
          <a:p>
            <a:endParaRPr lang="en-US" altLang="ko-KR" sz="1000" b="1" spc="-100">
              <a:solidFill>
                <a:schemeClr val="dk1"/>
              </a:solidFill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4066549" y="5914085"/>
            <a:ext cx="198408" cy="198408"/>
          </a:xfrm>
          <a:prstGeom prst="ellipse">
            <a:avLst/>
          </a:prstGeom>
          <a:solidFill>
            <a:srgbClr val="D22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00" b="1" spc="-10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5</a:t>
            </a:r>
            <a:endParaRPr lang="ko-KR" altLang="en-US" sz="1100" b="1" spc="-100">
              <a:solidFill>
                <a:schemeClr val="bg1"/>
              </a:solidFill>
              <a:latin typeface="+mn-ea"/>
              <a:cs typeface="Malgun Gothic Semilight" panose="020B0502040204020203" pitchFamily="50" charset="-127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3852592" y="2581342"/>
            <a:ext cx="4872307" cy="289637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100" b="1" spc="-10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답변 확인하기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67001" y="4369231"/>
            <a:ext cx="1971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답변내용과 함께 제시된 버튼 클릭 시 상세내용을 확인할 수 있는 웹페이지로 연결되거나</a:t>
            </a:r>
            <a:r>
              <a:rPr lang="en-US" altLang="ko-KR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, </a:t>
            </a:r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유관된 다른정보에 대한 질의가 입력됩니다</a:t>
            </a:r>
            <a:r>
              <a:rPr lang="en-US" altLang="ko-KR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.</a:t>
            </a:r>
            <a:endParaRPr lang="ko-KR" altLang="en-US" sz="1000" b="1" spc="-100">
              <a:solidFill>
                <a:schemeClr val="dk1"/>
              </a:solidFill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4066549" y="4389177"/>
            <a:ext cx="198408" cy="1984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00" b="1" spc="-10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4</a:t>
            </a:r>
            <a:endParaRPr lang="ko-KR" altLang="en-US" sz="1100" b="1" spc="-100">
              <a:solidFill>
                <a:schemeClr val="bg1"/>
              </a:solidFill>
              <a:latin typeface="+mn-ea"/>
              <a:cs typeface="Malgun Gothic Semilight" panose="020B0502040204020203" pitchFamily="50" charset="-127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3886468" y="3946652"/>
            <a:ext cx="2305433" cy="289637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100" b="1" spc="-100" dirty="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상세정보</a:t>
            </a:r>
            <a:r>
              <a:rPr lang="en-US" altLang="ko-KR" sz="1100" b="1" spc="-100" dirty="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/</a:t>
            </a:r>
            <a:r>
              <a:rPr lang="ko-KR" altLang="en-US" sz="1100" b="1" spc="-100" dirty="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유관정보 확인하기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265682" y="2972140"/>
            <a:ext cx="4002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해당 질문에 챗봇이 답변한 내용을 확인합니다</a:t>
            </a:r>
            <a:r>
              <a:rPr lang="en-US" altLang="ko-KR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.</a:t>
            </a:r>
          </a:p>
          <a:p>
            <a:r>
              <a:rPr lang="ko-KR" altLang="en-US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답변을 보여주기 위해 필요한 정보가 있다면 챗봇이 재질의를 합니다</a:t>
            </a:r>
            <a:r>
              <a:rPr lang="en-US" altLang="ko-KR" sz="1000" b="1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.</a:t>
            </a:r>
            <a:endParaRPr lang="ko-KR" altLang="en-US" sz="1000" b="1" spc="-100">
              <a:solidFill>
                <a:schemeClr val="dk1"/>
              </a:solidFill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4066549" y="3000946"/>
            <a:ext cx="198408" cy="1984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00" b="1" spc="-10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3</a:t>
            </a:r>
            <a:endParaRPr lang="ko-KR" altLang="en-US" sz="1100" b="1" spc="-100">
              <a:solidFill>
                <a:schemeClr val="bg1"/>
              </a:solidFill>
              <a:latin typeface="+mn-ea"/>
              <a:cs typeface="Malgun Gothic Semilight" panose="020B0502040204020203" pitchFamily="50" charset="-127"/>
            </a:endParaRPr>
          </a:p>
        </p:txBody>
      </p:sp>
      <p:sp>
        <p:nvSpPr>
          <p:cNvPr id="86" name="타원 85"/>
          <p:cNvSpPr/>
          <p:nvPr/>
        </p:nvSpPr>
        <p:spPr>
          <a:xfrm>
            <a:off x="927838" y="1537794"/>
            <a:ext cx="198408" cy="198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00" b="1" spc="-100" dirty="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2</a:t>
            </a:r>
            <a:endParaRPr lang="ko-KR" altLang="en-US" sz="1100" b="1" spc="-100" dirty="0">
              <a:solidFill>
                <a:schemeClr val="bg1"/>
              </a:solidFill>
              <a:latin typeface="+mn-ea"/>
              <a:cs typeface="Malgun Gothic Semilight" panose="020B0502040204020203" pitchFamily="50" charset="-127"/>
            </a:endParaRPr>
          </a:p>
        </p:txBody>
      </p:sp>
      <p:sp>
        <p:nvSpPr>
          <p:cNvPr id="87" name="타원 86"/>
          <p:cNvSpPr/>
          <p:nvPr/>
        </p:nvSpPr>
        <p:spPr>
          <a:xfrm>
            <a:off x="836255" y="3461057"/>
            <a:ext cx="198408" cy="1984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00" b="1" spc="-100" dirty="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4</a:t>
            </a:r>
            <a:endParaRPr lang="ko-KR" altLang="en-US" sz="1100" b="1" spc="-100" dirty="0">
              <a:solidFill>
                <a:schemeClr val="bg1"/>
              </a:solidFill>
              <a:latin typeface="+mn-ea"/>
              <a:cs typeface="Malgun Gothic Semilight" panose="020B0502040204020203" pitchFamily="50" charset="-127"/>
            </a:endParaRPr>
          </a:p>
        </p:txBody>
      </p:sp>
      <p:sp>
        <p:nvSpPr>
          <p:cNvPr id="88" name="타원 87"/>
          <p:cNvSpPr/>
          <p:nvPr/>
        </p:nvSpPr>
        <p:spPr>
          <a:xfrm>
            <a:off x="2510419" y="3700154"/>
            <a:ext cx="198408" cy="1984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00" b="1" spc="-100" dirty="0">
                <a:solidFill>
                  <a:schemeClr val="bg1"/>
                </a:solidFill>
                <a:latin typeface="+mn-ea"/>
                <a:cs typeface="Malgun Gothic Semilight" panose="020B0502040204020203" pitchFamily="50" charset="-127"/>
              </a:rPr>
              <a:t>4</a:t>
            </a:r>
            <a:endParaRPr lang="ko-KR" altLang="en-US" sz="1100" b="1" spc="-100" dirty="0">
              <a:solidFill>
                <a:schemeClr val="bg1"/>
              </a:solidFill>
              <a:latin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311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7"/>
          <p:cNvSpPr txBox="1">
            <a:spLocks noGrp="1"/>
          </p:cNvSpPr>
          <p:nvPr>
            <p:ph type="body" idx="1"/>
          </p:nvPr>
        </p:nvSpPr>
        <p:spPr>
          <a:xfrm>
            <a:off x="191435" y="69803"/>
            <a:ext cx="656113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B5B"/>
              </a:buClr>
              <a:buSzPts val="1300"/>
              <a:buNone/>
            </a:pPr>
            <a:r>
              <a:rPr lang="ko-KR" altLang="en-US" b="1">
                <a:latin typeface="Malgun Gothic"/>
                <a:ea typeface="Malgun Gothic"/>
                <a:cs typeface="Malgun Gothic"/>
                <a:sym typeface="Malgun Gothic"/>
              </a:rPr>
              <a:t>사용자 매뉴얼</a:t>
            </a:r>
            <a:endParaRPr b="1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18" name="Google Shape;518;p17"/>
          <p:cNvSpPr txBox="1">
            <a:spLocks noGrp="1"/>
          </p:cNvSpPr>
          <p:nvPr>
            <p:ph type="body" idx="2"/>
          </p:nvPr>
        </p:nvSpPr>
        <p:spPr>
          <a:xfrm>
            <a:off x="169858" y="459063"/>
            <a:ext cx="7697787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6" lvl="0" indent="-1714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US" b="1"/>
              <a:t>5. </a:t>
            </a:r>
            <a:r>
              <a:rPr lang="ko-KR" altLang="en-US" b="1"/>
              <a:t>편의 기능</a:t>
            </a:r>
            <a:endParaRPr b="1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938301" y="1586337"/>
            <a:ext cx="1877541" cy="2000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b="1" spc="-100">
                <a:solidFill>
                  <a:schemeClr val="bg1"/>
                </a:solidFill>
                <a:latin typeface="+mn-ea"/>
                <a:ea typeface="Arial"/>
                <a:cs typeface="Malgun Gothic Semilight" panose="020B0502040204020203" pitchFamily="50" charset="-127"/>
              </a:rPr>
              <a:t>자동완성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962" y="1805220"/>
            <a:ext cx="2091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질문을 끝까지 입력하지 않더라도 한두글자 입력만으로 자동완성 질의를 선택하여 편리하게 질문할 수 있습니다</a:t>
            </a:r>
            <a:r>
              <a:rPr lang="en-US" altLang="ko-KR" sz="1000" spc="-10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.</a:t>
            </a:r>
            <a:endParaRPr lang="ko-KR" altLang="en-US" sz="1000" spc="-100">
              <a:solidFill>
                <a:schemeClr val="dk1"/>
              </a:solidFill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552103" y="1586337"/>
            <a:ext cx="1877541" cy="2000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b="1" spc="-100" dirty="0">
                <a:solidFill>
                  <a:schemeClr val="bg1"/>
                </a:solidFill>
                <a:latin typeface="+mn-ea"/>
                <a:ea typeface="Arial"/>
                <a:cs typeface="Malgun Gothic Semilight" panose="020B0502040204020203" pitchFamily="50" charset="-127"/>
              </a:rPr>
              <a:t>로그인 기반 </a:t>
            </a:r>
            <a:r>
              <a:rPr lang="ko-KR" altLang="en-US" sz="1000" b="1" spc="-100" dirty="0" err="1">
                <a:solidFill>
                  <a:schemeClr val="bg1"/>
                </a:solidFill>
                <a:latin typeface="+mn-ea"/>
                <a:ea typeface="Arial"/>
                <a:cs typeface="Malgun Gothic Semilight" panose="020B0502040204020203" pitchFamily="50" charset="-127"/>
              </a:rPr>
              <a:t>퀵링크</a:t>
            </a:r>
            <a:r>
              <a:rPr lang="en-US" altLang="ko-KR" sz="1000" b="1" spc="-100" dirty="0">
                <a:solidFill>
                  <a:schemeClr val="bg1"/>
                </a:solidFill>
                <a:latin typeface="+mn-ea"/>
                <a:ea typeface="Arial"/>
                <a:cs typeface="Malgun Gothic Semilight" panose="020B0502040204020203" pitchFamily="50" charset="-127"/>
              </a:rPr>
              <a:t>/</a:t>
            </a:r>
            <a:r>
              <a:rPr lang="ko-KR" altLang="en-US" sz="1000" b="1" spc="-100" dirty="0">
                <a:solidFill>
                  <a:schemeClr val="bg1"/>
                </a:solidFill>
                <a:latin typeface="+mn-ea"/>
                <a:ea typeface="Arial"/>
                <a:cs typeface="Malgun Gothic Semilight" panose="020B0502040204020203" pitchFamily="50" charset="-127"/>
              </a:rPr>
              <a:t> </a:t>
            </a:r>
            <a:r>
              <a:rPr lang="ko-KR" altLang="en-US" sz="1000" b="1" spc="-100" dirty="0" err="1">
                <a:solidFill>
                  <a:schemeClr val="bg1"/>
                </a:solidFill>
                <a:latin typeface="+mn-ea"/>
                <a:ea typeface="Arial"/>
                <a:cs typeface="Malgun Gothic Semilight" panose="020B0502040204020203" pitchFamily="50" charset="-127"/>
              </a:rPr>
              <a:t>그리팅</a:t>
            </a:r>
            <a:endParaRPr lang="ko-KR" altLang="en-US" sz="1000" b="1" spc="-100" dirty="0">
              <a:solidFill>
                <a:schemeClr val="bg1"/>
              </a:solidFill>
              <a:latin typeface="+mn-ea"/>
              <a:ea typeface="Arial"/>
              <a:cs typeface="Malgun Gothic Semilight" panose="020B0502040204020203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174535" y="1586337"/>
            <a:ext cx="1877541" cy="2000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b="1" spc="-100" dirty="0" err="1">
                <a:solidFill>
                  <a:schemeClr val="bg1"/>
                </a:solidFill>
                <a:latin typeface="+mn-ea"/>
                <a:ea typeface="Arial"/>
                <a:cs typeface="Malgun Gothic Semilight" panose="020B0502040204020203" pitchFamily="50" charset="-127"/>
              </a:rPr>
              <a:t>이용팁</a:t>
            </a:r>
            <a:r>
              <a:rPr lang="ko-KR" altLang="en-US" sz="1000" b="1" spc="-100" dirty="0">
                <a:solidFill>
                  <a:schemeClr val="bg1"/>
                </a:solidFill>
                <a:latin typeface="+mn-ea"/>
                <a:ea typeface="Arial"/>
                <a:cs typeface="Malgun Gothic Semilight" panose="020B0502040204020203" pitchFamily="50" charset="-127"/>
              </a:rPr>
              <a:t> 안내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3403" y="1805220"/>
            <a:ext cx="2091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spc="-100" dirty="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대구대학교 계정으로 로그인하여  </a:t>
            </a:r>
            <a:r>
              <a:rPr lang="ko-KR" altLang="en-US" sz="1000" spc="-100" dirty="0" err="1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퀵링크</a:t>
            </a:r>
            <a:r>
              <a:rPr lang="ko-KR" altLang="en-US" sz="1000" spc="-100" dirty="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 버튼을 설정하거나</a:t>
            </a:r>
            <a:r>
              <a:rPr lang="en-US" altLang="ko-KR" sz="1000" spc="-100" dirty="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, </a:t>
            </a:r>
            <a:r>
              <a:rPr lang="ko-KR" altLang="en-US" sz="1000" spc="-100" dirty="0" err="1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그리팅</a:t>
            </a:r>
            <a:r>
              <a:rPr lang="ko-KR" altLang="en-US" sz="1000" spc="-100" dirty="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 화면을 설정할 수 있습니다</a:t>
            </a:r>
            <a:r>
              <a:rPr lang="en-US" altLang="ko-KR" sz="1000" spc="-100" dirty="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.</a:t>
            </a:r>
            <a:endParaRPr lang="ko-KR" altLang="en-US" sz="1000" spc="-100" dirty="0">
              <a:solidFill>
                <a:schemeClr val="dk1"/>
              </a:solidFill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1714" y="1805220"/>
            <a:ext cx="209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spc="-100" dirty="0" err="1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이용팁</a:t>
            </a:r>
            <a:r>
              <a:rPr lang="ko-KR" altLang="en-US" sz="1000" spc="-100" dirty="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 버튼을 통해 </a:t>
            </a:r>
            <a:r>
              <a:rPr lang="ko-KR" altLang="en-US" sz="1000" spc="-100" dirty="0" err="1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챗봇</a:t>
            </a:r>
            <a:r>
              <a:rPr lang="ko-KR" altLang="en-US" sz="1000" spc="-100" dirty="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 이용에 대한  상세 설명을 확인할 수 있습니다</a:t>
            </a:r>
            <a:r>
              <a:rPr lang="en-US" altLang="ko-KR" sz="1000" spc="-100" dirty="0">
                <a:solidFill>
                  <a:schemeClr val="dk1"/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.</a:t>
            </a:r>
            <a:endParaRPr lang="ko-KR" altLang="en-US" sz="1000" spc="-100" dirty="0">
              <a:solidFill>
                <a:schemeClr val="dk1"/>
              </a:solidFill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53F09766-D9B0-4A51-9770-2E4776E91954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94725" y="2577672"/>
            <a:ext cx="2109882" cy="3821265"/>
          </a:xfrm>
          <a:prstGeom prst="rect">
            <a:avLst/>
          </a:prstGeom>
        </p:spPr>
      </p:pic>
      <p:pic>
        <p:nvPicPr>
          <p:cNvPr id="19" name="그림 18" descr="텍스트, 스크린샷, 측정기, 주차장이(가) 표시된 사진&#10;&#10;자동 생성된 설명">
            <a:extLst>
              <a:ext uri="{FF2B5EF4-FFF2-40B4-BE49-F238E27FC236}">
                <a16:creationId xmlns:a16="http://schemas.microsoft.com/office/drawing/2014/main" id="{0629A6D6-8D0D-464A-A2C4-37A3974742A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72003" y="2577672"/>
            <a:ext cx="2109600" cy="3823200"/>
          </a:xfrm>
          <a:prstGeom prst="rect">
            <a:avLst/>
          </a:prstGeom>
        </p:spPr>
      </p:pic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C3BA2A35-E50E-4564-B971-D4C075B280D4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174099" y="2577672"/>
            <a:ext cx="2109600" cy="38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0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19" descr="테이블, 앉아있는, 작은, 남자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감사합니다</a:t>
            </a:r>
            <a:r>
              <a:rPr lang="en-US" altLang="ko-KR"/>
              <a:t>.</a:t>
            </a:r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335</Words>
  <Application>Microsoft Office PowerPoint</Application>
  <PresentationFormat>화면 슬라이드 쇼(4:3)</PresentationFormat>
  <Paragraphs>99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Malgun Gothic Semilight</vt:lpstr>
      <vt:lpstr>Malgun Gothic</vt:lpstr>
      <vt:lpstr>Malgun Gothic</vt:lpstr>
      <vt:lpstr>Arial</vt:lpstr>
      <vt:lpstr>Calibri</vt:lpstr>
      <vt:lpstr>Office 테마</vt:lpstr>
      <vt:lpstr>사용자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이혜민</dc:creator>
  <cp:lastModifiedBy>OWNER</cp:lastModifiedBy>
  <cp:revision>147</cp:revision>
  <dcterms:created xsi:type="dcterms:W3CDTF">2020-07-16T01:06:07Z</dcterms:created>
  <dcterms:modified xsi:type="dcterms:W3CDTF">2021-02-16T07:59:56Z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C:\Users\OWNER\AppData\Local\Microsoft\Windows\INetCache\IE\6EX9ZFVA\대구대학교_챗봇_사용자매뉴얼.pptx</vt:lpwstr>
  </property>
</Properties>
</file>