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19" r:id="rId1"/>
  </p:sldMasterIdLst>
  <p:notesMasterIdLst>
    <p:notesMasterId r:id="rId54"/>
  </p:notesMasterIdLst>
  <p:handoutMasterIdLst>
    <p:handoutMasterId r:id="rId55"/>
  </p:handoutMasterIdLst>
  <p:sldIdLst>
    <p:sldId id="256" r:id="rId2"/>
    <p:sldId id="331" r:id="rId3"/>
    <p:sldId id="569" r:id="rId4"/>
    <p:sldId id="577" r:id="rId5"/>
    <p:sldId id="578" r:id="rId6"/>
    <p:sldId id="579" r:id="rId7"/>
    <p:sldId id="580" r:id="rId8"/>
    <p:sldId id="581" r:id="rId9"/>
    <p:sldId id="582" r:id="rId10"/>
    <p:sldId id="583" r:id="rId11"/>
    <p:sldId id="585" r:id="rId12"/>
    <p:sldId id="586" r:id="rId13"/>
    <p:sldId id="587" r:id="rId14"/>
    <p:sldId id="588" r:id="rId15"/>
    <p:sldId id="589" r:id="rId16"/>
    <p:sldId id="590" r:id="rId17"/>
    <p:sldId id="576" r:id="rId18"/>
    <p:sldId id="591" r:id="rId19"/>
    <p:sldId id="592" r:id="rId20"/>
    <p:sldId id="593" r:id="rId21"/>
    <p:sldId id="594" r:id="rId22"/>
    <p:sldId id="595" r:id="rId23"/>
    <p:sldId id="596" r:id="rId24"/>
    <p:sldId id="597" r:id="rId25"/>
    <p:sldId id="598" r:id="rId26"/>
    <p:sldId id="599" r:id="rId27"/>
    <p:sldId id="600" r:id="rId28"/>
    <p:sldId id="601" r:id="rId29"/>
    <p:sldId id="602" r:id="rId30"/>
    <p:sldId id="603" r:id="rId31"/>
    <p:sldId id="604" r:id="rId32"/>
    <p:sldId id="605" r:id="rId33"/>
    <p:sldId id="606" r:id="rId34"/>
    <p:sldId id="607" r:id="rId35"/>
    <p:sldId id="608" r:id="rId36"/>
    <p:sldId id="609" r:id="rId37"/>
    <p:sldId id="610" r:id="rId38"/>
    <p:sldId id="611" r:id="rId39"/>
    <p:sldId id="612" r:id="rId40"/>
    <p:sldId id="613" r:id="rId41"/>
    <p:sldId id="614" r:id="rId42"/>
    <p:sldId id="615" r:id="rId43"/>
    <p:sldId id="616" r:id="rId44"/>
    <p:sldId id="617" r:id="rId45"/>
    <p:sldId id="618" r:id="rId46"/>
    <p:sldId id="619" r:id="rId47"/>
    <p:sldId id="620" r:id="rId48"/>
    <p:sldId id="621" r:id="rId49"/>
    <p:sldId id="622" r:id="rId50"/>
    <p:sldId id="623" r:id="rId51"/>
    <p:sldId id="624" r:id="rId52"/>
    <p:sldId id="305" r:id="rId53"/>
  </p:sldIdLst>
  <p:sldSz cx="9144000" cy="6858000" type="screen4x3"/>
  <p:notesSz cx="6934200" cy="92202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1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1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1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1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CCFFCC"/>
    <a:srgbClr val="FFFFCC"/>
    <a:srgbClr val="008000"/>
    <a:srgbClr val="CCFFFF"/>
    <a:srgbClr val="CCCCFF"/>
    <a:srgbClr val="FF9999"/>
    <a:srgbClr val="009900"/>
    <a:srgbClr val="FF9933"/>
    <a:srgbClr val="FF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2205" autoAdjust="0"/>
    <p:restoredTop sz="93514" autoAdjust="0"/>
  </p:normalViewPr>
  <p:slideViewPr>
    <p:cSldViewPr snapToGrid="0">
      <p:cViewPr varScale="1">
        <p:scale>
          <a:sx n="85" d="100"/>
          <a:sy n="85" d="100"/>
        </p:scale>
        <p:origin x="1242" y="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theme" Target="theme/theme1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viewProps" Target="viewProps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05138" cy="460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ea typeface="굴림" pitchFamily="50" charset="-127"/>
              </a:defRPr>
            </a:lvl1pPr>
          </a:lstStyle>
          <a:p>
            <a:endParaRPr lang="en-US" altLang="ko-KR"/>
          </a:p>
        </p:txBody>
      </p:sp>
      <p:sp>
        <p:nvSpPr>
          <p:cNvPr id="8806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27475" y="0"/>
            <a:ext cx="3005138" cy="460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ea typeface="굴림" pitchFamily="50" charset="-127"/>
              </a:defRPr>
            </a:lvl1pPr>
          </a:lstStyle>
          <a:p>
            <a:endParaRPr lang="en-US" altLang="ko-KR"/>
          </a:p>
        </p:txBody>
      </p:sp>
      <p:sp>
        <p:nvSpPr>
          <p:cNvPr id="8806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758238"/>
            <a:ext cx="3005138" cy="460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ea typeface="굴림" pitchFamily="50" charset="-127"/>
              </a:defRPr>
            </a:lvl1pPr>
          </a:lstStyle>
          <a:p>
            <a:endParaRPr lang="en-US" altLang="ko-KR"/>
          </a:p>
        </p:txBody>
      </p:sp>
      <p:sp>
        <p:nvSpPr>
          <p:cNvPr id="8806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27475" y="8758238"/>
            <a:ext cx="3005138" cy="460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ea typeface="굴림" pitchFamily="50" charset="-127"/>
              </a:defRPr>
            </a:lvl1pPr>
          </a:lstStyle>
          <a:p>
            <a:fld id="{8383B835-3BFE-4B85-82D8-1BE647A4113D}" type="slidenum">
              <a:rPr lang="ko-KR" altLang="en-US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335559841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05138" cy="460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309" tIns="46154" rIns="92309" bIns="46154" numCol="1" anchor="t" anchorCtr="0" compatLnSpc="1">
            <a:prstTxWarp prst="textNoShape">
              <a:avLst/>
            </a:prstTxWarp>
          </a:bodyPr>
          <a:lstStyle>
            <a:lvl1pPr defTabSz="922338" eaLnBrk="1" hangingPunct="1">
              <a:defRPr sz="1200">
                <a:ea typeface="굴림" pitchFamily="50" charset="-127"/>
              </a:defRPr>
            </a:lvl1pPr>
          </a:lstStyle>
          <a:p>
            <a:endParaRPr lang="en-US" altLang="ko-KR"/>
          </a:p>
        </p:txBody>
      </p:sp>
      <p:sp>
        <p:nvSpPr>
          <p:cNvPr id="6553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27475" y="0"/>
            <a:ext cx="3005138" cy="460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309" tIns="46154" rIns="92309" bIns="46154" numCol="1" anchor="t" anchorCtr="0" compatLnSpc="1">
            <a:prstTxWarp prst="textNoShape">
              <a:avLst/>
            </a:prstTxWarp>
          </a:bodyPr>
          <a:lstStyle>
            <a:lvl1pPr algn="r" defTabSz="922338" eaLnBrk="1" hangingPunct="1">
              <a:defRPr sz="1200">
                <a:ea typeface="굴림" pitchFamily="50" charset="-127"/>
              </a:defRPr>
            </a:lvl1pPr>
          </a:lstStyle>
          <a:p>
            <a:endParaRPr lang="en-US" altLang="ko-KR"/>
          </a:p>
        </p:txBody>
      </p:sp>
      <p:sp>
        <p:nvSpPr>
          <p:cNvPr id="6554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62050" y="692150"/>
            <a:ext cx="4610100" cy="34575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6554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93738" y="4379913"/>
            <a:ext cx="5546725" cy="4148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309" tIns="46154" rIns="92309" bIns="4615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ko-KR" smtClean="0"/>
              <a:t>Click to edit Master text styles</a:t>
            </a:r>
          </a:p>
          <a:p>
            <a:pPr lvl="1"/>
            <a:r>
              <a:rPr lang="en-US" altLang="ko-KR" smtClean="0"/>
              <a:t>Second level</a:t>
            </a:r>
          </a:p>
          <a:p>
            <a:pPr lvl="2"/>
            <a:r>
              <a:rPr lang="en-US" altLang="ko-KR" smtClean="0"/>
              <a:t>Third level</a:t>
            </a:r>
          </a:p>
          <a:p>
            <a:pPr lvl="3"/>
            <a:r>
              <a:rPr lang="en-US" altLang="ko-KR" smtClean="0"/>
              <a:t>Fourth level</a:t>
            </a:r>
          </a:p>
          <a:p>
            <a:pPr lvl="4"/>
            <a:r>
              <a:rPr lang="en-US" altLang="ko-KR" smtClean="0"/>
              <a:t>Fifth level</a:t>
            </a:r>
          </a:p>
        </p:txBody>
      </p:sp>
      <p:sp>
        <p:nvSpPr>
          <p:cNvPr id="6554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758238"/>
            <a:ext cx="3005138" cy="460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309" tIns="46154" rIns="92309" bIns="46154" numCol="1" anchor="b" anchorCtr="0" compatLnSpc="1">
            <a:prstTxWarp prst="textNoShape">
              <a:avLst/>
            </a:prstTxWarp>
          </a:bodyPr>
          <a:lstStyle>
            <a:lvl1pPr defTabSz="922338" eaLnBrk="1" hangingPunct="1">
              <a:defRPr sz="1200">
                <a:ea typeface="굴림" pitchFamily="50" charset="-127"/>
              </a:defRPr>
            </a:lvl1pPr>
          </a:lstStyle>
          <a:p>
            <a:endParaRPr lang="en-US" altLang="ko-KR"/>
          </a:p>
        </p:txBody>
      </p:sp>
      <p:sp>
        <p:nvSpPr>
          <p:cNvPr id="6554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27475" y="8758238"/>
            <a:ext cx="3005138" cy="460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309" tIns="46154" rIns="92309" bIns="46154" numCol="1" anchor="b" anchorCtr="0" compatLnSpc="1">
            <a:prstTxWarp prst="textNoShape">
              <a:avLst/>
            </a:prstTxWarp>
          </a:bodyPr>
          <a:lstStyle>
            <a:lvl1pPr algn="r" defTabSz="922338" eaLnBrk="1" hangingPunct="1">
              <a:defRPr sz="1200">
                <a:ea typeface="굴림" pitchFamily="50" charset="-127"/>
              </a:defRPr>
            </a:lvl1pPr>
          </a:lstStyle>
          <a:p>
            <a:fld id="{FB19F679-FC61-4ED7-B113-A17BF1221A80}" type="slidenum">
              <a:rPr lang="ko-KR" altLang="en-US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348505976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 latinLnBrk="1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1pPr>
    <a:lvl2pPr marL="457200" algn="l" rtl="0" fontAlgn="base" latinLnBrk="1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2pPr>
    <a:lvl3pPr marL="914400" algn="l" rtl="0" fontAlgn="base" latinLnBrk="1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3pPr>
    <a:lvl4pPr marL="1371600" algn="l" rtl="0" fontAlgn="base" latinLnBrk="1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4pPr>
    <a:lvl5pPr marL="1828800" algn="l" rtl="0" fontAlgn="base" latinLnBrk="1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제목 슬라이드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직사각형 6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직사각형 9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직사각형 10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제목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9" name="부제목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ko-KR" altLang="en-US" smtClean="0"/>
              <a:t>마스터 부제목 스타일 편집</a:t>
            </a:r>
            <a:endParaRPr kumimoji="0" lang="en-US"/>
          </a:p>
        </p:txBody>
      </p:sp>
      <p:sp>
        <p:nvSpPr>
          <p:cNvPr id="28" name="날짜 개체 틀 27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fld id="{11B2AAEE-0ECC-4F9E-94C1-A5210D63F3AE}" type="datetimeFigureOut">
              <a:rPr lang="en-US" smtClean="0"/>
              <a:t>6/18/2023</a:t>
            </a:fld>
            <a:endParaRPr lang="en-US"/>
          </a:p>
        </p:txBody>
      </p:sp>
      <p:sp>
        <p:nvSpPr>
          <p:cNvPr id="17" name="바닥글 개체 틀 16"/>
          <p:cNvSpPr>
            <a:spLocks noGrp="1"/>
          </p:cNvSpPr>
          <p:nvPr>
            <p:ph type="ftr" sz="quarter" idx="11"/>
          </p:nvPr>
        </p:nvSpPr>
        <p:spPr>
          <a:xfrm>
            <a:off x="2085393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9" name="슬라이드 번호 개체 틀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53B0D056-06C1-427C-B095-DD5CAE33F6FD}" type="slidenum">
              <a:rPr lang="ko-KR" altLang="en-US" smtClean="0"/>
              <a:pPr/>
              <a:t>‹#›</a:t>
            </a:fld>
            <a:endParaRPr lang="en-US" altLang="ko-K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B2AAEE-0ECC-4F9E-94C1-A5210D63F3AE}" type="datetimeFigureOut">
              <a:rPr lang="en-US" smtClean="0"/>
              <a:t>6/18/2023</a:t>
            </a:fld>
            <a:endParaRPr 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062E18-1804-4C78-B91B-667B633A2436}" type="slidenum">
              <a:rPr lang="ko-KR" altLang="en-US" smtClean="0"/>
              <a:pPr/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세로 제목 및 텍스트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>
          <a:xfrm>
            <a:off x="6553200" y="6248402"/>
            <a:ext cx="2209800" cy="365125"/>
          </a:xfrm>
        </p:spPr>
        <p:txBody>
          <a:bodyPr/>
          <a:lstStyle/>
          <a:p>
            <a:fld id="{11B2AAEE-0ECC-4F9E-94C1-A5210D63F3AE}" type="datetimeFigureOut">
              <a:rPr lang="en-US" smtClean="0"/>
              <a:t>6/18/2023</a:t>
            </a:fld>
            <a:endParaRPr 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>
          <a:xfrm>
            <a:off x="457201" y="6248207"/>
            <a:ext cx="5573483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직사각형 6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직사각형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직사각형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</p:spPr>
        <p:txBody>
          <a:bodyPr/>
          <a:lstStyle/>
          <a:p>
            <a:fld id="{05062E18-1804-4C78-B91B-667B633A2436}" type="slidenum">
              <a:rPr lang="ko-KR" altLang="en-US" smtClean="0"/>
              <a:pPr/>
              <a:t>‹#›</a:t>
            </a:fld>
            <a:endParaRPr lang="en-US" altLang="ko-K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DDF080-5E8C-48AD-84E5-6C08B304C14E}" type="datetimeFigureOut">
              <a:rPr lang="en-US" smtClean="0"/>
              <a:t>6/18/2023</a:t>
            </a:fld>
            <a:endParaRPr lang="en-US" dirty="0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05062E18-1804-4C78-B91B-667B633A2436}" type="slidenum">
              <a:rPr lang="ko-KR" altLang="en-US" smtClean="0"/>
              <a:pPr/>
              <a:t>‹#›</a:t>
            </a:fld>
            <a:endParaRPr lang="en-US" altLang="ko-KR"/>
          </a:p>
        </p:txBody>
      </p:sp>
      <p:sp>
        <p:nvSpPr>
          <p:cNvPr id="8" name="내용 개체 틀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>
            <a:lvl1pPr>
              <a:defRPr sz="2000"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defRPr>
            </a:lvl1pPr>
            <a:lvl2pPr marL="640080" indent="-274320">
              <a:buFont typeface="Wingdings" panose="05000000000000000000" pitchFamily="2" charset="2"/>
              <a:buChar char="Ø"/>
              <a:defRPr sz="2000"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defRPr>
            </a:lvl2pPr>
            <a:lvl3pPr>
              <a:defRPr sz="2000"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defRPr>
            </a:lvl3pPr>
            <a:lvl4pPr>
              <a:defRPr sz="1800"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defRPr>
            </a:lvl4pPr>
            <a:lvl5pPr>
              <a:defRPr sz="1800"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defRPr>
            </a:lvl5pPr>
          </a:lstStyle>
          <a:p>
            <a:pPr lvl="0" eaLnBrk="1" latinLnBrk="0" hangingPunct="1"/>
            <a:r>
              <a:rPr lang="ko-KR" altLang="en-US" dirty="0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dirty="0" smtClean="0"/>
              <a:t>둘째 수준</a:t>
            </a:r>
          </a:p>
          <a:p>
            <a:pPr lvl="2" eaLnBrk="1" latinLnBrk="0" hangingPunct="1"/>
            <a:r>
              <a:rPr lang="ko-KR" altLang="en-US" dirty="0" smtClean="0"/>
              <a:t>셋째 수준</a:t>
            </a:r>
          </a:p>
          <a:p>
            <a:pPr lvl="3" eaLnBrk="1" latinLnBrk="0" hangingPunct="1"/>
            <a:r>
              <a:rPr lang="ko-KR" altLang="en-US" dirty="0" smtClean="0"/>
              <a:t>넷째 수준</a:t>
            </a:r>
          </a:p>
          <a:p>
            <a:pPr lvl="4" eaLnBrk="1" latinLnBrk="0" hangingPunct="1"/>
            <a:r>
              <a:rPr lang="ko-KR" altLang="en-US" dirty="0" smtClean="0"/>
              <a:t>다섯째 수준</a:t>
            </a:r>
            <a:endParaRPr kumimoji="0"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구역 머리글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ko-KR" altLang="en-US" smtClean="0"/>
              <a:t>마스터 텍스트 스타일을 편집합니다</a:t>
            </a:r>
          </a:p>
        </p:txBody>
      </p:sp>
      <p:sp>
        <p:nvSpPr>
          <p:cNvPr id="7" name="직사각형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직사각형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직사각형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12" name="날짜 개체 틀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B2AAEE-0ECC-4F9E-94C1-A5210D63F3AE}" type="datetimeFigureOut">
              <a:rPr lang="en-US" smtClean="0"/>
              <a:t>6/18/2023</a:t>
            </a:fld>
            <a:endParaRPr lang="en-US"/>
          </a:p>
        </p:txBody>
      </p:sp>
      <p:sp>
        <p:nvSpPr>
          <p:cNvPr id="13" name="슬라이드 번호 개체 틀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fld id="{05062E18-1804-4C78-B91B-667B633A2436}" type="slidenum">
              <a:rPr lang="ko-KR" altLang="en-US" smtClean="0"/>
              <a:pPr/>
              <a:t>‹#›</a:t>
            </a:fld>
            <a:endParaRPr lang="en-US" altLang="ko-KR"/>
          </a:p>
        </p:txBody>
      </p:sp>
      <p:sp>
        <p:nvSpPr>
          <p:cNvPr id="14" name="바닥글 개체 틀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9" name="내용 개체 틀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11" name="내용 개체 틀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8" name="날짜 개체 틀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11B2AAEE-0ECC-4F9E-94C1-A5210D63F3AE}" type="datetimeFigureOut">
              <a:rPr lang="en-US" smtClean="0"/>
              <a:t>6/18/2023</a:t>
            </a:fld>
            <a:endParaRPr lang="en-US"/>
          </a:p>
        </p:txBody>
      </p:sp>
      <p:sp>
        <p:nvSpPr>
          <p:cNvPr id="10" name="슬라이드 번호 개체 틀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05062E18-1804-4C78-B91B-667B633A2436}" type="slidenum">
              <a:rPr lang="ko-KR" altLang="en-US" smtClean="0"/>
              <a:pPr/>
              <a:t>‹#›</a:t>
            </a:fld>
            <a:endParaRPr lang="en-US" altLang="ko-KR"/>
          </a:p>
        </p:txBody>
      </p:sp>
      <p:sp>
        <p:nvSpPr>
          <p:cNvPr id="12" name="바닥글 개체 틀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11" name="내용 개체 틀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13" name="내용 개체 틀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10" name="날짜 개체 틀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11B2AAEE-0ECC-4F9E-94C1-A5210D63F3AE}" type="datetimeFigureOut">
              <a:rPr lang="en-US" smtClean="0"/>
              <a:t>6/18/2023</a:t>
            </a:fld>
            <a:endParaRPr lang="en-US"/>
          </a:p>
        </p:txBody>
      </p:sp>
      <p:sp>
        <p:nvSpPr>
          <p:cNvPr id="12" name="슬라이드 번호 개체 틀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05062E18-1804-4C78-B91B-667B633A2436}" type="slidenum">
              <a:rPr lang="ko-KR" altLang="en-US" smtClean="0"/>
              <a:pPr/>
              <a:t>‹#›</a:t>
            </a:fld>
            <a:endParaRPr lang="en-US" altLang="ko-KR"/>
          </a:p>
        </p:txBody>
      </p:sp>
      <p:sp>
        <p:nvSpPr>
          <p:cNvPr id="14" name="바닥글 개체 틀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en-US"/>
          </a:p>
        </p:txBody>
      </p:sp>
      <p:sp>
        <p:nvSpPr>
          <p:cNvPr id="16" name="텍스트 개체 틀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ko-KR" altLang="en-US" smtClean="0"/>
              <a:t>마스터 텍스트 스타일을 편집합니다</a:t>
            </a:r>
          </a:p>
        </p:txBody>
      </p:sp>
      <p:sp>
        <p:nvSpPr>
          <p:cNvPr id="15" name="텍스트 개체 틀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ko-KR" altLang="en-US" smtClean="0"/>
              <a:t>마스터 텍스트 스타일을 편집합니다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B2AAEE-0ECC-4F9E-94C1-A5210D63F3AE}" type="datetimeFigureOut">
              <a:rPr lang="en-US" smtClean="0"/>
              <a:t>6/18/2023</a:t>
            </a:fld>
            <a:endParaRPr 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05062E18-1804-4C78-B91B-667B633A2436}" type="slidenum">
              <a:rPr lang="ko-KR" altLang="en-US" smtClean="0"/>
              <a:pPr/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B2AAEE-0ECC-4F9E-94C1-A5210D63F3AE}" type="datetimeFigureOut">
              <a:rPr lang="en-US" smtClean="0"/>
              <a:t>6/18/2023</a:t>
            </a:fld>
            <a:endParaRPr 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05062E18-1804-4C78-B91B-667B633A2436}" type="slidenum">
              <a:rPr lang="ko-KR" altLang="en-US" smtClean="0"/>
              <a:pPr/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B2AAEE-0ECC-4F9E-94C1-A5210D63F3AE}" type="datetimeFigureOut">
              <a:rPr lang="en-US" smtClean="0"/>
              <a:t>6/18/2023</a:t>
            </a:fld>
            <a:endParaRPr 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05062E18-1804-4C78-B91B-667B633A2436}" type="slidenum">
              <a:rPr lang="ko-KR" altLang="en-US" smtClean="0"/>
              <a:pPr/>
              <a:t>‹#›</a:t>
            </a:fld>
            <a:endParaRPr lang="en-US" altLang="ko-KR"/>
          </a:p>
        </p:txBody>
      </p:sp>
      <p:sp>
        <p:nvSpPr>
          <p:cNvPr id="3" name="텍스트 개체 틀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ko-KR" altLang="en-US" smtClean="0"/>
              <a:t>마스터 텍스트 스타일을 편집합니다</a:t>
            </a:r>
          </a:p>
        </p:txBody>
      </p:sp>
      <p:sp>
        <p:nvSpPr>
          <p:cNvPr id="9" name="내용 개체 틀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캡션 있는 그림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ko-KR" altLang="en-US" smtClean="0"/>
              <a:t>마스터 텍스트 스타일을 편집합니다</a:t>
            </a:r>
          </a:p>
        </p:txBody>
      </p:sp>
      <p:sp>
        <p:nvSpPr>
          <p:cNvPr id="8" name="직사각형 7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직사각형 8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직사각형 9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11" name="직사각형 10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날짜 개체 틀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/>
          <a:p>
            <a:fld id="{11B2AAEE-0ECC-4F9E-94C1-A5210D63F3AE}" type="datetimeFigureOut">
              <a:rPr lang="en-US" smtClean="0"/>
              <a:t>6/18/2023</a:t>
            </a:fld>
            <a:endParaRPr lang="en-US"/>
          </a:p>
        </p:txBody>
      </p:sp>
      <p:sp>
        <p:nvSpPr>
          <p:cNvPr id="13" name="슬라이드 번호 개체 틀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</p:spPr>
        <p:txBody>
          <a:bodyPr rtlCol="0"/>
          <a:lstStyle>
            <a:lvl1pPr>
              <a:defRPr sz="2800"/>
            </a:lvl1pPr>
          </a:lstStyle>
          <a:p>
            <a:fld id="{05062E18-1804-4C78-B91B-667B633A2436}" type="slidenum">
              <a:rPr lang="ko-KR" altLang="en-US" smtClean="0"/>
              <a:pPr/>
              <a:t>‹#›</a:t>
            </a:fld>
            <a:endParaRPr lang="en-US" altLang="ko-KR"/>
          </a:p>
        </p:txBody>
      </p:sp>
      <p:sp>
        <p:nvSpPr>
          <p:cNvPr id="14" name="바닥글 개체 틀 13"/>
          <p:cNvSpPr>
            <a:spLocks noGrp="1"/>
          </p:cNvSpPr>
          <p:nvPr>
            <p:ph type="ftr" sz="quarter" idx="12"/>
          </p:nvPr>
        </p:nvSpPr>
        <p:spPr>
          <a:xfrm>
            <a:off x="1600200" y="6248206"/>
            <a:ext cx="4572000" cy="365125"/>
          </a:xfrm>
        </p:spPr>
        <p:txBody>
          <a:bodyPr rtlCol="0"/>
          <a:lstStyle/>
          <a:p>
            <a:endParaRPr 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ko-KR" altLang="en-US" smtClean="0"/>
              <a:t>그림을 추가하려면 아이콘을 클릭하십시오</a:t>
            </a:r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제목 개체 틀 2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13" name="텍스트 개체 틀 12"/>
          <p:cNvSpPr>
            <a:spLocks noGrp="1"/>
          </p:cNvSpPr>
          <p:nvPr>
            <p:ph type="body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kumimoji="0" lang="ko-KR" altLang="en-US" smtClean="0"/>
              <a:t>둘째 수준</a:t>
            </a:r>
          </a:p>
          <a:p>
            <a:pPr lvl="2" eaLnBrk="1" latinLnBrk="0" hangingPunct="1"/>
            <a:r>
              <a:rPr kumimoji="0" lang="ko-KR" altLang="en-US" smtClean="0"/>
              <a:t>셋째 수준</a:t>
            </a:r>
          </a:p>
          <a:p>
            <a:pPr lvl="3" eaLnBrk="1" latinLnBrk="0" hangingPunct="1"/>
            <a:r>
              <a:rPr kumimoji="0" lang="ko-KR" altLang="en-US" smtClean="0"/>
              <a:t>넷째 수준</a:t>
            </a:r>
          </a:p>
          <a:p>
            <a:pPr lvl="4" eaLnBrk="1" latinLnBrk="0" hangingPunct="1"/>
            <a:r>
              <a:rPr kumimoji="0" lang="ko-KR" altLang="en-US" smtClean="0"/>
              <a:t>다섯째 수준</a:t>
            </a:r>
            <a:endParaRPr kumimoji="0" lang="en-US"/>
          </a:p>
        </p:txBody>
      </p:sp>
      <p:sp>
        <p:nvSpPr>
          <p:cNvPr id="14" name="날짜 개체 틀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11B2AAEE-0ECC-4F9E-94C1-A5210D63F3AE}" type="datetimeFigureOut">
              <a:rPr lang="en-US" smtClean="0"/>
              <a:t>6/18/2023</a:t>
            </a:fld>
            <a:endParaRPr 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3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직사각형 6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직사각형 7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직사각형 8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슬라이드 번호 개체 틀 22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05062E18-1804-4C78-B91B-667B633A2436}" type="slidenum">
              <a:rPr lang="ko-KR" altLang="en-US" smtClean="0"/>
              <a:pPr/>
              <a:t>‹#›</a:t>
            </a:fld>
            <a:endParaRPr lang="en-US" altLang="ko-K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20" r:id="rId1"/>
    <p:sldLayoutId id="2147483821" r:id="rId2"/>
    <p:sldLayoutId id="2147483822" r:id="rId3"/>
    <p:sldLayoutId id="2147483823" r:id="rId4"/>
    <p:sldLayoutId id="2147483824" r:id="rId5"/>
    <p:sldLayoutId id="2147483825" r:id="rId6"/>
    <p:sldLayoutId id="2147483826" r:id="rId7"/>
    <p:sldLayoutId id="2147483827" r:id="rId8"/>
    <p:sldLayoutId id="2147483828" r:id="rId9"/>
    <p:sldLayoutId id="2147483829" r:id="rId10"/>
    <p:sldLayoutId id="2147483830" r:id="rId11"/>
  </p:sldLayoutIdLst>
  <p:txStyles>
    <p:titleStyle>
      <a:lvl1pPr algn="l" rtl="0" eaLnBrk="1" latinLnBrk="1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1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1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1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1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1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1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1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1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1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g"/><Relationship Id="rId2" Type="http://schemas.openxmlformats.org/officeDocument/2006/relationships/image" Target="../media/image43.w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ko-KR" dirty="0" smtClean="0"/>
              <a:t>14</a:t>
            </a:r>
            <a:r>
              <a:rPr lang="ko-KR" altLang="en-US" dirty="0" smtClean="0"/>
              <a:t>장 </a:t>
            </a:r>
            <a:r>
              <a:rPr lang="ko-KR" altLang="en-US" dirty="0" err="1"/>
              <a:t>넘파이</a:t>
            </a:r>
            <a:r>
              <a:rPr lang="en-US" altLang="ko-KR" dirty="0"/>
              <a:t>(</a:t>
            </a:r>
            <a:r>
              <a:rPr lang="en-US" altLang="ko-KR" dirty="0" err="1"/>
              <a:t>NumPy</a:t>
            </a:r>
            <a:r>
              <a:rPr lang="en-US" altLang="ko-KR" dirty="0"/>
              <a:t>)</a:t>
            </a:r>
            <a:r>
              <a:rPr lang="ko-KR" altLang="en-US" dirty="0"/>
              <a:t>와 </a:t>
            </a:r>
            <a:r>
              <a:rPr lang="en-US" altLang="ko-KR" dirty="0" err="1"/>
              <a:t>MatPlot</a:t>
            </a:r>
            <a:r>
              <a:rPr lang="en-US" altLang="ko-KR" dirty="0"/>
              <a:t>  </a:t>
            </a:r>
            <a:endParaRPr lang="ko-KR" altLang="en-US" dirty="0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TextBox 3"/>
          <p:cNvSpPr txBox="1"/>
          <p:nvPr/>
        </p:nvSpPr>
        <p:spPr>
          <a:xfrm>
            <a:off x="2411517" y="893870"/>
            <a:ext cx="145905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r>
              <a:rPr lang="ko-KR" altLang="en-US" sz="4800" i="1" dirty="0" err="1" smtClean="0"/>
              <a:t>파이썬</a:t>
            </a:r>
            <a:endParaRPr lang="ko-KR" altLang="en-US" sz="4800" i="1" dirty="0"/>
          </a:p>
        </p:txBody>
      </p:sp>
      <p:sp>
        <p:nvSpPr>
          <p:cNvPr id="6" name="TextBox 4"/>
          <p:cNvSpPr txBox="1"/>
          <p:nvPr/>
        </p:nvSpPr>
        <p:spPr>
          <a:xfrm>
            <a:off x="4111749" y="907412"/>
            <a:ext cx="175560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r>
              <a:rPr lang="ko-KR" altLang="en-US" sz="4800" i="1" dirty="0" smtClean="0"/>
              <a:t>익스프레스</a:t>
            </a:r>
            <a:endParaRPr lang="ko-KR" altLang="en-US" sz="4800" i="1" dirty="0"/>
          </a:p>
        </p:txBody>
      </p:sp>
      <p:pic>
        <p:nvPicPr>
          <p:cNvPr id="12" name="그림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2655" y="2377571"/>
            <a:ext cx="1948982" cy="2019670"/>
          </a:xfrm>
          <a:prstGeom prst="rect">
            <a:avLst/>
          </a:prstGeom>
        </p:spPr>
      </p:pic>
      <p:pic>
        <p:nvPicPr>
          <p:cNvPr id="13" name="그림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98030" y="2105409"/>
            <a:ext cx="1921346" cy="23985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06879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직선 그래프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12648" y="1539776"/>
            <a:ext cx="7927382" cy="3139321"/>
          </a:xfrm>
          <a:prstGeom prst="rect">
            <a:avLst/>
          </a:prstGeom>
          <a:solidFill>
            <a:srgbClr val="FFFFCC"/>
          </a:solidFill>
          <a:ln>
            <a:solidFill>
              <a:schemeClr val="tx1"/>
            </a:solidFill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txBody>
          <a:bodyPr wrap="square" rtlCol="0">
            <a:spAutoFit/>
          </a:bodyPr>
          <a:lstStyle>
            <a:defPPr>
              <a:defRPr lang="en-US"/>
            </a:defPPr>
          </a:lstStyle>
          <a:p>
            <a:r>
              <a:rPr lang="en-US" altLang="ko-KR" dirty="0"/>
              <a:t>X = [ "Mon", "Tue", "Wed", "</a:t>
            </a:r>
            <a:r>
              <a:rPr lang="en-US" altLang="ko-KR" dirty="0" err="1"/>
              <a:t>Thur</a:t>
            </a:r>
            <a:r>
              <a:rPr lang="en-US" altLang="ko-KR" dirty="0"/>
              <a:t>", "Fri",  "Sat", "Sun" ] </a:t>
            </a:r>
          </a:p>
          <a:p>
            <a:r>
              <a:rPr lang="en-US" altLang="ko-KR" dirty="0"/>
              <a:t>Y1 = [15.6, 14.2, 16.3, 18.2, 17.1, 20.2, 22.4]</a:t>
            </a:r>
          </a:p>
          <a:p>
            <a:r>
              <a:rPr lang="en-US" altLang="ko-KR" dirty="0"/>
              <a:t>Y2 = [20.1, 23.1, 23.8, 25.9, 23.4, 25.1, 26.3]</a:t>
            </a:r>
          </a:p>
          <a:p>
            <a:endParaRPr lang="en-US" altLang="ko-KR" dirty="0"/>
          </a:p>
          <a:p>
            <a:r>
              <a:rPr lang="en-US" altLang="ko-KR" dirty="0" err="1"/>
              <a:t>plt.plot</a:t>
            </a:r>
            <a:r>
              <a:rPr lang="en-US" altLang="ko-KR" dirty="0"/>
              <a:t>(X, Y1, label="Seoul")		# </a:t>
            </a:r>
            <a:r>
              <a:rPr lang="ko-KR" altLang="en-US" dirty="0"/>
              <a:t>분리시켜서 그려도 됨</a:t>
            </a:r>
          </a:p>
          <a:p>
            <a:r>
              <a:rPr lang="en-US" altLang="ko-KR" dirty="0" err="1"/>
              <a:t>plt.plot</a:t>
            </a:r>
            <a:r>
              <a:rPr lang="en-US" altLang="ko-KR" dirty="0"/>
              <a:t>(X, Y2, label="Busan")		# </a:t>
            </a:r>
            <a:r>
              <a:rPr lang="ko-KR" altLang="en-US" dirty="0"/>
              <a:t>분리시켜서 그려도 됨</a:t>
            </a:r>
          </a:p>
          <a:p>
            <a:r>
              <a:rPr lang="en-US" altLang="ko-KR" dirty="0" err="1"/>
              <a:t>plt.xlabel</a:t>
            </a:r>
            <a:r>
              <a:rPr lang="en-US" altLang="ko-KR" dirty="0"/>
              <a:t>("day")</a:t>
            </a:r>
          </a:p>
          <a:p>
            <a:r>
              <a:rPr lang="en-US" altLang="ko-KR" dirty="0" err="1"/>
              <a:t>plt.ylabel</a:t>
            </a:r>
            <a:r>
              <a:rPr lang="en-US" altLang="ko-KR" dirty="0"/>
              <a:t>("temperature")</a:t>
            </a:r>
          </a:p>
          <a:p>
            <a:r>
              <a:rPr lang="en-US" altLang="ko-KR" dirty="0" err="1"/>
              <a:t>plt.legend</a:t>
            </a:r>
            <a:r>
              <a:rPr lang="en-US" altLang="ko-KR" dirty="0"/>
              <a:t>(</a:t>
            </a:r>
            <a:r>
              <a:rPr lang="en-US" altLang="ko-KR" dirty="0" err="1"/>
              <a:t>loc</a:t>
            </a:r>
            <a:r>
              <a:rPr lang="en-US" altLang="ko-KR" dirty="0"/>
              <a:t>="upper left")</a:t>
            </a:r>
          </a:p>
          <a:p>
            <a:r>
              <a:rPr lang="en-US" altLang="ko-KR" dirty="0" err="1"/>
              <a:t>plt.title</a:t>
            </a:r>
            <a:r>
              <a:rPr lang="en-US" altLang="ko-KR" dirty="0"/>
              <a:t>("Temperatures of Cities")</a:t>
            </a:r>
          </a:p>
          <a:p>
            <a:r>
              <a:rPr lang="en-US" altLang="ko-KR" dirty="0" err="1"/>
              <a:t>plt.show</a:t>
            </a:r>
            <a:r>
              <a:rPr lang="en-US" altLang="ko-KR" dirty="0"/>
              <a:t>()</a:t>
            </a:r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pic>
        <p:nvPicPr>
          <p:cNvPr id="6145" name="_x706427552" descr="EMB00004404b67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6303" y="3662038"/>
            <a:ext cx="4083727" cy="30578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9730483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점선 </a:t>
            </a:r>
            <a:r>
              <a:rPr lang="ko-KR" altLang="en-US" dirty="0"/>
              <a:t>그래프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12648" y="1539776"/>
            <a:ext cx="7927382" cy="646331"/>
          </a:xfrm>
          <a:prstGeom prst="rect">
            <a:avLst/>
          </a:prstGeom>
          <a:solidFill>
            <a:srgbClr val="FFFFCC"/>
          </a:solidFill>
          <a:ln>
            <a:solidFill>
              <a:schemeClr val="tx1"/>
            </a:solidFill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txBody>
          <a:bodyPr wrap="square" rtlCol="0">
            <a:spAutoFit/>
          </a:bodyPr>
          <a:lstStyle>
            <a:defPPr>
              <a:defRPr lang="en-US"/>
            </a:defPPr>
          </a:lstStyle>
          <a:p>
            <a:pPr latinLnBrk="1"/>
            <a:r>
              <a:rPr lang="en-US" altLang="ko-KR" dirty="0" err="1"/>
              <a:t>plt.plot</a:t>
            </a:r>
            <a:r>
              <a:rPr lang="en-US" altLang="ko-KR" dirty="0"/>
              <a:t>([15.6, 14.2, 16.3, 18.2, 17.1, 20.2, 22.4], "</a:t>
            </a:r>
            <a:r>
              <a:rPr lang="en-US" altLang="ko-KR" dirty="0" err="1"/>
              <a:t>sm</a:t>
            </a:r>
            <a:r>
              <a:rPr lang="en-US" altLang="ko-KR" dirty="0"/>
              <a:t>")</a:t>
            </a:r>
          </a:p>
          <a:p>
            <a:pPr latinLnBrk="1"/>
            <a:r>
              <a:rPr lang="en-US" altLang="ko-KR" dirty="0" err="1"/>
              <a:t>plt.show</a:t>
            </a:r>
            <a:r>
              <a:rPr lang="en-US" altLang="ko-KR" dirty="0"/>
              <a:t>()</a:t>
            </a:r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pic>
        <p:nvPicPr>
          <p:cNvPr id="7169" name="_x706428128" descr="EMB00004404b67b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5838" y="2339265"/>
            <a:ext cx="5530787" cy="4141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2980264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막대 </a:t>
            </a:r>
            <a:r>
              <a:rPr lang="ko-KR" altLang="en-US" dirty="0"/>
              <a:t>그래프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12648" y="1539776"/>
            <a:ext cx="7927382" cy="1200329"/>
          </a:xfrm>
          <a:prstGeom prst="rect">
            <a:avLst/>
          </a:prstGeom>
          <a:solidFill>
            <a:srgbClr val="FFFFCC"/>
          </a:solidFill>
          <a:ln>
            <a:solidFill>
              <a:schemeClr val="tx1"/>
            </a:solidFill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txBody>
          <a:bodyPr wrap="square" rtlCol="0">
            <a:spAutoFit/>
          </a:bodyPr>
          <a:lstStyle>
            <a:defPPr>
              <a:defRPr lang="en-US"/>
            </a:defPPr>
          </a:lstStyle>
          <a:p>
            <a:pPr latinLnBrk="1"/>
            <a:r>
              <a:rPr lang="en-US" altLang="ko-KR" dirty="0"/>
              <a:t>X = [ "Mon", "Tue", "Wed", "</a:t>
            </a:r>
            <a:r>
              <a:rPr lang="en-US" altLang="ko-KR" dirty="0" err="1"/>
              <a:t>Thur</a:t>
            </a:r>
            <a:r>
              <a:rPr lang="en-US" altLang="ko-KR" dirty="0"/>
              <a:t>", "Fri",  "Sat", "Sun" ] </a:t>
            </a:r>
          </a:p>
          <a:p>
            <a:pPr latinLnBrk="1"/>
            <a:r>
              <a:rPr lang="en-US" altLang="ko-KR" dirty="0"/>
              <a:t>Y = [15.6, 14.2, 16.3, 18.2, 17.1, 20.2, 22.4]</a:t>
            </a:r>
          </a:p>
          <a:p>
            <a:pPr latinLnBrk="1"/>
            <a:r>
              <a:rPr lang="en-US" altLang="ko-KR" dirty="0" err="1"/>
              <a:t>plt.bar</a:t>
            </a:r>
            <a:r>
              <a:rPr lang="en-US" altLang="ko-KR" dirty="0"/>
              <a:t>(X, Y)</a:t>
            </a:r>
          </a:p>
          <a:p>
            <a:pPr latinLnBrk="1"/>
            <a:r>
              <a:rPr lang="en-US" altLang="ko-KR" dirty="0" err="1"/>
              <a:t>plt.show</a:t>
            </a:r>
            <a:r>
              <a:rPr lang="en-US" altLang="ko-KR" dirty="0"/>
              <a:t>()</a:t>
            </a:r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pic>
        <p:nvPicPr>
          <p:cNvPr id="8193" name="_x706422368" descr="EMB00004404b67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4827" y="2889682"/>
            <a:ext cx="4900474" cy="36693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7318094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3</a:t>
            </a:r>
            <a:r>
              <a:rPr lang="ko-KR" altLang="en-US" dirty="0" smtClean="0"/>
              <a:t>차원 </a:t>
            </a:r>
            <a:r>
              <a:rPr lang="ko-KR" altLang="en-US" dirty="0"/>
              <a:t>그래프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12648" y="1539776"/>
            <a:ext cx="7927382" cy="4247317"/>
          </a:xfrm>
          <a:prstGeom prst="rect">
            <a:avLst/>
          </a:prstGeom>
          <a:solidFill>
            <a:srgbClr val="FFFFCC"/>
          </a:solidFill>
          <a:ln>
            <a:solidFill>
              <a:schemeClr val="tx1"/>
            </a:solidFill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txBody>
          <a:bodyPr wrap="square" rtlCol="0">
            <a:spAutoFit/>
          </a:bodyPr>
          <a:lstStyle>
            <a:defPPr>
              <a:defRPr lang="en-US"/>
            </a:defPPr>
          </a:lstStyle>
          <a:p>
            <a:pPr latinLnBrk="1"/>
            <a:r>
              <a:rPr lang="en-US" altLang="ko-KR" dirty="0"/>
              <a:t>import </a:t>
            </a:r>
            <a:r>
              <a:rPr lang="en-US" altLang="ko-KR" dirty="0" err="1"/>
              <a:t>numpy</a:t>
            </a:r>
            <a:r>
              <a:rPr lang="en-US" altLang="ko-KR" dirty="0"/>
              <a:t> as np</a:t>
            </a:r>
          </a:p>
          <a:p>
            <a:pPr latinLnBrk="1"/>
            <a:r>
              <a:rPr lang="en-US" altLang="ko-KR" dirty="0"/>
              <a:t>import </a:t>
            </a:r>
            <a:r>
              <a:rPr lang="en-US" altLang="ko-KR" dirty="0" err="1"/>
              <a:t>matplotlib.pyplot</a:t>
            </a:r>
            <a:r>
              <a:rPr lang="en-US" altLang="ko-KR" dirty="0"/>
              <a:t> as </a:t>
            </a:r>
            <a:r>
              <a:rPr lang="en-US" altLang="ko-KR" dirty="0" err="1"/>
              <a:t>plt</a:t>
            </a:r>
            <a:endParaRPr lang="en-US" altLang="ko-KR" dirty="0"/>
          </a:p>
          <a:p>
            <a:pPr latinLnBrk="1"/>
            <a:r>
              <a:rPr lang="en-US" altLang="ko-KR" dirty="0">
                <a:solidFill>
                  <a:srgbClr val="FF0000"/>
                </a:solidFill>
              </a:rPr>
              <a:t>from mpl_toolkits.mplot3d import Axes3D </a:t>
            </a:r>
          </a:p>
          <a:p>
            <a:pPr latinLnBrk="1"/>
            <a:endParaRPr lang="en-US" altLang="ko-KR" dirty="0"/>
          </a:p>
          <a:p>
            <a:pPr latinLnBrk="1"/>
            <a:r>
              <a:rPr lang="en-US" altLang="ko-KR" dirty="0"/>
              <a:t># 3</a:t>
            </a:r>
            <a:r>
              <a:rPr lang="ko-KR" altLang="en-US" dirty="0"/>
              <a:t>차원 축</a:t>
            </a:r>
            <a:r>
              <a:rPr lang="en-US" altLang="ko-KR" dirty="0"/>
              <a:t>(axis)</a:t>
            </a:r>
            <a:r>
              <a:rPr lang="ko-KR" altLang="en-US" dirty="0"/>
              <a:t>을 얻는다</a:t>
            </a:r>
            <a:r>
              <a:rPr lang="en-US" altLang="ko-KR" dirty="0"/>
              <a:t>. </a:t>
            </a:r>
          </a:p>
          <a:p>
            <a:pPr latinLnBrk="1"/>
            <a:r>
              <a:rPr lang="en-US" altLang="ko-KR" dirty="0"/>
              <a:t>axis = </a:t>
            </a:r>
            <a:r>
              <a:rPr lang="en-US" altLang="ko-KR" dirty="0" err="1"/>
              <a:t>plt.axes</a:t>
            </a:r>
            <a:r>
              <a:rPr lang="en-US" altLang="ko-KR" dirty="0"/>
              <a:t>(projection='3d')</a:t>
            </a:r>
          </a:p>
          <a:p>
            <a:pPr latinLnBrk="1"/>
            <a:r>
              <a:rPr lang="en-US" altLang="ko-KR" dirty="0" err="1"/>
              <a:t>plt.show</a:t>
            </a:r>
            <a:r>
              <a:rPr lang="en-US" altLang="ko-KR" dirty="0"/>
              <a:t>()</a:t>
            </a:r>
          </a:p>
          <a:p>
            <a:pPr latinLnBrk="1"/>
            <a:endParaRPr lang="en-US" altLang="ko-KR" dirty="0"/>
          </a:p>
          <a:p>
            <a:pPr latinLnBrk="1"/>
            <a:r>
              <a:rPr lang="en-US" altLang="ko-KR" dirty="0"/>
              <a:t># 3</a:t>
            </a:r>
            <a:r>
              <a:rPr lang="ko-KR" altLang="en-US" dirty="0"/>
              <a:t>차원 데이터를 </a:t>
            </a:r>
            <a:r>
              <a:rPr lang="ko-KR" altLang="en-US" dirty="0" err="1"/>
              <a:t>넘파이</a:t>
            </a:r>
            <a:r>
              <a:rPr lang="ko-KR" altLang="en-US" dirty="0"/>
              <a:t> 배열로 생성한다</a:t>
            </a:r>
            <a:r>
              <a:rPr lang="en-US" altLang="ko-KR" dirty="0"/>
              <a:t>. </a:t>
            </a:r>
          </a:p>
          <a:p>
            <a:pPr latinLnBrk="1"/>
            <a:r>
              <a:rPr lang="en-US" altLang="ko-KR" dirty="0"/>
              <a:t>Z = </a:t>
            </a:r>
            <a:r>
              <a:rPr lang="en-US" altLang="ko-KR" dirty="0" err="1"/>
              <a:t>np.linspace</a:t>
            </a:r>
            <a:r>
              <a:rPr lang="en-US" altLang="ko-KR" dirty="0"/>
              <a:t>(0, 1, 100)</a:t>
            </a:r>
          </a:p>
          <a:p>
            <a:pPr latinLnBrk="1"/>
            <a:r>
              <a:rPr lang="en-US" altLang="ko-KR" dirty="0"/>
              <a:t>X = Z * </a:t>
            </a:r>
            <a:r>
              <a:rPr lang="en-US" altLang="ko-KR" dirty="0" err="1"/>
              <a:t>np.sin</a:t>
            </a:r>
            <a:r>
              <a:rPr lang="en-US" altLang="ko-KR" dirty="0"/>
              <a:t>(30 * Z)</a:t>
            </a:r>
          </a:p>
          <a:p>
            <a:pPr latinLnBrk="1"/>
            <a:r>
              <a:rPr lang="en-US" altLang="ko-KR" dirty="0"/>
              <a:t>Y = Z * </a:t>
            </a:r>
            <a:r>
              <a:rPr lang="en-US" altLang="ko-KR" dirty="0" err="1"/>
              <a:t>np.cos</a:t>
            </a:r>
            <a:r>
              <a:rPr lang="en-US" altLang="ko-KR" dirty="0"/>
              <a:t>(30 * Z)</a:t>
            </a:r>
          </a:p>
          <a:p>
            <a:pPr latinLnBrk="1"/>
            <a:endParaRPr lang="en-US" altLang="ko-KR" dirty="0"/>
          </a:p>
          <a:p>
            <a:pPr latinLnBrk="1"/>
            <a:r>
              <a:rPr lang="en-US" altLang="ko-KR" dirty="0"/>
              <a:t># 3</a:t>
            </a:r>
            <a:r>
              <a:rPr lang="ko-KR" altLang="en-US" dirty="0"/>
              <a:t>차원 그래프를 그린다</a:t>
            </a:r>
            <a:r>
              <a:rPr lang="en-US" altLang="ko-KR" dirty="0"/>
              <a:t>. </a:t>
            </a:r>
          </a:p>
          <a:p>
            <a:pPr latinLnBrk="1"/>
            <a:r>
              <a:rPr lang="en-US" altLang="ko-KR" dirty="0"/>
              <a:t>axis.plot3D(X, Y, Z)</a:t>
            </a:r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pic>
        <p:nvPicPr>
          <p:cNvPr id="9217" name="_x706453040" descr="EMB00004404b67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6269" y="3222594"/>
            <a:ext cx="4281701" cy="3205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설명선 2 8"/>
          <p:cNvSpPr/>
          <p:nvPr/>
        </p:nvSpPr>
        <p:spPr>
          <a:xfrm>
            <a:off x="5743852" y="1012054"/>
            <a:ext cx="2077375" cy="1020932"/>
          </a:xfrm>
          <a:prstGeom prst="borderCallout2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dirty="0" smtClean="0"/>
              <a:t>책의 소스에 추가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80178333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err="1" smtClean="0"/>
              <a:t>넘파이의</a:t>
            </a:r>
            <a:r>
              <a:rPr lang="ko-KR" altLang="en-US" dirty="0" smtClean="0"/>
              <a:t> 기초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ko-KR" altLang="en-US" dirty="0" err="1"/>
              <a:t>넘파이</a:t>
            </a:r>
            <a:r>
              <a:rPr lang="en-US" altLang="ko-KR" dirty="0"/>
              <a:t>(</a:t>
            </a:r>
            <a:r>
              <a:rPr lang="en-US" altLang="ko-KR" dirty="0" err="1"/>
              <a:t>NumPy</a:t>
            </a:r>
            <a:r>
              <a:rPr lang="en-US" altLang="ko-KR" dirty="0"/>
              <a:t>)</a:t>
            </a:r>
            <a:r>
              <a:rPr lang="ko-KR" altLang="en-US" dirty="0"/>
              <a:t>는 행렬</a:t>
            </a:r>
            <a:r>
              <a:rPr lang="en-US" altLang="ko-KR" dirty="0"/>
              <a:t>(matrix) </a:t>
            </a:r>
            <a:r>
              <a:rPr lang="ko-KR" altLang="en-US" dirty="0"/>
              <a:t>계산을 위한 </a:t>
            </a:r>
            <a:r>
              <a:rPr lang="ko-KR" altLang="en-US" dirty="0" err="1"/>
              <a:t>파이썬</a:t>
            </a:r>
            <a:r>
              <a:rPr lang="ko-KR" altLang="en-US" dirty="0"/>
              <a:t> 라이브러리 모듈이다</a:t>
            </a:r>
            <a:r>
              <a:rPr lang="en-US" altLang="ko-KR" dirty="0"/>
              <a:t>. </a:t>
            </a:r>
            <a:endParaRPr lang="en-US" altLang="ko-KR" dirty="0" smtClean="0"/>
          </a:p>
          <a:p>
            <a:r>
              <a:rPr lang="ko-KR" altLang="en-US" dirty="0" smtClean="0"/>
              <a:t>처리 </a:t>
            </a:r>
            <a:r>
              <a:rPr lang="ko-KR" altLang="en-US" dirty="0"/>
              <a:t>속도가 중요한 인공지능이나 데이터 과학에서는 </a:t>
            </a:r>
            <a:r>
              <a:rPr lang="ko-KR" altLang="en-US" dirty="0" err="1"/>
              <a:t>파이썬의</a:t>
            </a:r>
            <a:r>
              <a:rPr lang="ko-KR" altLang="en-US" dirty="0"/>
              <a:t> 리스트 대신에 </a:t>
            </a:r>
            <a:r>
              <a:rPr lang="ko-KR" altLang="en-US" dirty="0" err="1"/>
              <a:t>넘파이를</a:t>
            </a:r>
            <a:r>
              <a:rPr lang="ko-KR" altLang="en-US" dirty="0"/>
              <a:t> 선호한다</a:t>
            </a:r>
            <a:r>
              <a:rPr lang="en-US" altLang="ko-KR" dirty="0"/>
              <a:t>. </a:t>
            </a:r>
            <a:endParaRPr lang="en-US" altLang="ko-KR" dirty="0" smtClean="0"/>
          </a:p>
          <a:p>
            <a:r>
              <a:rPr lang="en-US" altLang="ko-KR" dirty="0" err="1" smtClean="0"/>
              <a:t>scikit</a:t>
            </a:r>
            <a:r>
              <a:rPr lang="en-US" altLang="ko-KR" dirty="0" smtClean="0"/>
              <a:t>-learn</a:t>
            </a:r>
            <a:r>
              <a:rPr lang="ko-KR" altLang="en-US" dirty="0"/>
              <a:t>이나 </a:t>
            </a:r>
            <a:r>
              <a:rPr lang="en-US" altLang="ko-KR" dirty="0" err="1"/>
              <a:t>tensorflow</a:t>
            </a:r>
            <a:r>
              <a:rPr lang="en-US" altLang="ko-KR" dirty="0"/>
              <a:t> </a:t>
            </a:r>
            <a:r>
              <a:rPr lang="ko-KR" altLang="en-US" dirty="0"/>
              <a:t>패키지도 모두 </a:t>
            </a:r>
            <a:r>
              <a:rPr lang="ko-KR" altLang="en-US" dirty="0" err="1"/>
              <a:t>넘파이</a:t>
            </a:r>
            <a:r>
              <a:rPr lang="ko-KR" altLang="en-US" dirty="0"/>
              <a:t> 위에서 </a:t>
            </a:r>
            <a:r>
              <a:rPr lang="ko-KR" altLang="en-US" dirty="0" smtClean="0"/>
              <a:t>작동</a:t>
            </a:r>
            <a:endParaRPr lang="ko-KR" altLang="en-US" dirty="0"/>
          </a:p>
          <a:p>
            <a:endParaRPr lang="ko-KR" altLang="en-US" dirty="0"/>
          </a:p>
        </p:txBody>
      </p:sp>
      <p:pic>
        <p:nvPicPr>
          <p:cNvPr id="6" name="그림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91548" y="3975530"/>
            <a:ext cx="3718635" cy="1264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153954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err="1"/>
              <a:t>파이썬의</a:t>
            </a:r>
            <a:r>
              <a:rPr lang="ko-KR" altLang="en-US" dirty="0"/>
              <a:t> 리스트</a:t>
            </a:r>
            <a:r>
              <a:rPr lang="en-US" altLang="ko-KR" dirty="0"/>
              <a:t>(list</a:t>
            </a:r>
            <a:r>
              <a:rPr lang="en-US" altLang="ko-KR" dirty="0" smtClean="0"/>
              <a:t>)</a:t>
            </a:r>
            <a:r>
              <a:rPr lang="ko-KR" altLang="en-US" dirty="0" smtClean="0"/>
              <a:t> </a:t>
            </a:r>
            <a:r>
              <a:rPr lang="en-US" altLang="ko-KR" dirty="0" smtClean="0"/>
              <a:t>vs </a:t>
            </a:r>
            <a:r>
              <a:rPr lang="ko-KR" altLang="en-US" dirty="0" err="1" smtClean="0"/>
              <a:t>넘파이</a:t>
            </a:r>
            <a:endParaRPr lang="ko-KR" altLang="en-US" dirty="0"/>
          </a:p>
        </p:txBody>
      </p:sp>
      <p:pic>
        <p:nvPicPr>
          <p:cNvPr id="4" name="내용 개체 틀 3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722312" y="1804987"/>
            <a:ext cx="7934325" cy="4086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195355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err="1" smtClean="0"/>
              <a:t>넘파이</a:t>
            </a:r>
            <a:r>
              <a:rPr lang="ko-KR" altLang="en-US" dirty="0" smtClean="0"/>
              <a:t> 배열의 종류</a:t>
            </a:r>
            <a:endParaRPr lang="ko-KR" altLang="en-US" dirty="0"/>
          </a:p>
        </p:txBody>
      </p:sp>
      <p:pic>
        <p:nvPicPr>
          <p:cNvPr id="4" name="내용 개체 틀 3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1069975" y="2466975"/>
            <a:ext cx="7239000" cy="2762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067569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err="1" smtClean="0"/>
              <a:t>넘파이</a:t>
            </a:r>
            <a:r>
              <a:rPr lang="ko-KR" altLang="en-US" dirty="0" smtClean="0"/>
              <a:t> 배열</a:t>
            </a:r>
            <a:endParaRPr lang="ko-KR" alt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612648" y="1878814"/>
            <a:ext cx="7927382" cy="2585323"/>
          </a:xfrm>
          <a:prstGeom prst="rect">
            <a:avLst/>
          </a:prstGeom>
          <a:solidFill>
            <a:srgbClr val="FFFFCC"/>
          </a:solidFill>
          <a:ln>
            <a:solidFill>
              <a:schemeClr val="tx1"/>
            </a:solidFill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txBody>
          <a:bodyPr wrap="square" rtlCol="0">
            <a:spAutoFit/>
          </a:bodyPr>
          <a:lstStyle>
            <a:defPPr>
              <a:defRPr lang="en-US"/>
            </a:defPPr>
          </a:lstStyle>
          <a:p>
            <a:r>
              <a:rPr lang="en-US" altLang="ko-KR" dirty="0"/>
              <a:t>&gt;&gt;&gt; import </a:t>
            </a:r>
            <a:r>
              <a:rPr lang="en-US" altLang="ko-KR" dirty="0" err="1"/>
              <a:t>numpy</a:t>
            </a:r>
            <a:r>
              <a:rPr lang="en-US" altLang="ko-KR" dirty="0"/>
              <a:t> as np</a:t>
            </a:r>
          </a:p>
          <a:p>
            <a:endParaRPr lang="en-US" altLang="ko-KR" dirty="0"/>
          </a:p>
          <a:p>
            <a:r>
              <a:rPr lang="en-US" altLang="ko-KR" dirty="0"/>
              <a:t># </a:t>
            </a:r>
            <a:r>
              <a:rPr lang="ko-KR" altLang="en-US" dirty="0"/>
              <a:t>우리가 화씨 온도로 저장된 뉴욕의 기온 데이터를 얻었다고 하자</a:t>
            </a:r>
            <a:r>
              <a:rPr lang="en-US" altLang="ko-KR" dirty="0"/>
              <a:t>. </a:t>
            </a:r>
          </a:p>
          <a:p>
            <a:r>
              <a:rPr lang="en-US" altLang="ko-KR" dirty="0" smtClean="0"/>
              <a:t>&gt;&gt;&gt; </a:t>
            </a:r>
            <a:r>
              <a:rPr lang="en-US" altLang="ko-KR" dirty="0" err="1"/>
              <a:t>ftemp</a:t>
            </a:r>
            <a:r>
              <a:rPr lang="en-US" altLang="ko-KR" dirty="0"/>
              <a:t> = [ 63, 73, 80, 86, 84, 78, 66, 54, 45, 63 ]</a:t>
            </a:r>
          </a:p>
          <a:p>
            <a:endParaRPr lang="en-US" altLang="ko-KR" dirty="0"/>
          </a:p>
          <a:p>
            <a:r>
              <a:rPr lang="en-US" altLang="ko-KR" dirty="0" smtClean="0"/>
              <a:t>#</a:t>
            </a:r>
            <a:r>
              <a:rPr lang="ko-KR" altLang="en-US" dirty="0" smtClean="0"/>
              <a:t>이것을 </a:t>
            </a:r>
            <a:r>
              <a:rPr lang="ko-KR" altLang="en-US" dirty="0" err="1"/>
              <a:t>넘파이로</a:t>
            </a:r>
            <a:r>
              <a:rPr lang="ko-KR" altLang="en-US" dirty="0"/>
              <a:t> 배열로 변환하려면 다음과 같이 </a:t>
            </a:r>
            <a:r>
              <a:rPr lang="ko-KR" altLang="en-US" dirty="0" err="1"/>
              <a:t>넘파이</a:t>
            </a:r>
            <a:r>
              <a:rPr lang="ko-KR" altLang="en-US" dirty="0"/>
              <a:t> 모듈의 </a:t>
            </a:r>
            <a:r>
              <a:rPr lang="en-US" altLang="ko-KR" dirty="0"/>
              <a:t>array() </a:t>
            </a:r>
            <a:r>
              <a:rPr lang="ko-KR" altLang="en-US" dirty="0"/>
              <a:t>함수를 호출한다</a:t>
            </a:r>
            <a:r>
              <a:rPr lang="en-US" altLang="ko-KR" dirty="0"/>
              <a:t>.  </a:t>
            </a:r>
          </a:p>
          <a:p>
            <a:r>
              <a:rPr lang="en-US" altLang="ko-KR" dirty="0"/>
              <a:t>&gt;&gt;&gt; F = </a:t>
            </a:r>
            <a:r>
              <a:rPr lang="en-US" altLang="ko-KR" dirty="0" err="1"/>
              <a:t>np.array</a:t>
            </a:r>
            <a:r>
              <a:rPr lang="en-US" altLang="ko-KR" dirty="0"/>
              <a:t>(</a:t>
            </a:r>
            <a:r>
              <a:rPr lang="en-US" altLang="ko-KR" dirty="0" err="1"/>
              <a:t>ftemp</a:t>
            </a:r>
            <a:r>
              <a:rPr lang="en-US" altLang="ko-KR" dirty="0"/>
              <a:t>)</a:t>
            </a:r>
          </a:p>
          <a:p>
            <a:r>
              <a:rPr lang="en-US" altLang="ko-KR" dirty="0"/>
              <a:t>&gt;&gt;&gt; F</a:t>
            </a:r>
          </a:p>
          <a:p>
            <a:r>
              <a:rPr lang="en-US" altLang="ko-KR" dirty="0"/>
              <a:t>array([63, 73, 80, 86, 84, 78, 66, 54, 45, 63])</a:t>
            </a:r>
          </a:p>
        </p:txBody>
      </p:sp>
      <p:pic>
        <p:nvPicPr>
          <p:cNvPr id="2" name="그림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61687" y="4756489"/>
            <a:ext cx="4972050" cy="1428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430641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err="1" smtClean="0"/>
              <a:t>화씨온도를</a:t>
            </a:r>
            <a:r>
              <a:rPr lang="ko-KR" altLang="en-US" dirty="0" smtClean="0"/>
              <a:t> </a:t>
            </a:r>
            <a:r>
              <a:rPr lang="ko-KR" altLang="en-US" dirty="0" err="1" smtClean="0"/>
              <a:t>섭씨온도로</a:t>
            </a:r>
            <a:r>
              <a:rPr lang="ko-KR" altLang="en-US" dirty="0" smtClean="0"/>
              <a:t> 바꾸고 싶으면</a:t>
            </a:r>
            <a:endParaRPr lang="ko-KR" alt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612648" y="1878814"/>
            <a:ext cx="7927382" cy="2585323"/>
          </a:xfrm>
          <a:prstGeom prst="rect">
            <a:avLst/>
          </a:prstGeom>
          <a:solidFill>
            <a:srgbClr val="FFFFCC"/>
          </a:solidFill>
          <a:ln>
            <a:solidFill>
              <a:schemeClr val="tx1"/>
            </a:solidFill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txBody>
          <a:bodyPr wrap="square" rtlCol="0">
            <a:spAutoFit/>
          </a:bodyPr>
          <a:lstStyle>
            <a:defPPr>
              <a:defRPr lang="en-US"/>
            </a:defPPr>
          </a:lstStyle>
          <a:p>
            <a:r>
              <a:rPr lang="en-US" altLang="ko-KR" dirty="0"/>
              <a:t>&gt;&gt;&gt; (F-32)*5/9			# </a:t>
            </a:r>
            <a:r>
              <a:rPr lang="ko-KR" altLang="en-US" dirty="0"/>
              <a:t>배열의 모든 요소에 이 연산이 적용된다</a:t>
            </a:r>
            <a:r>
              <a:rPr lang="en-US" altLang="ko-KR" dirty="0"/>
              <a:t>. </a:t>
            </a:r>
          </a:p>
          <a:p>
            <a:endParaRPr lang="en-US" altLang="ko-KR" dirty="0"/>
          </a:p>
          <a:p>
            <a:r>
              <a:rPr lang="en-US" altLang="ko-KR" dirty="0"/>
              <a:t>array([17.22222222, 22.77777778, 26.66666667, 30.        , 28.88888889,</a:t>
            </a:r>
          </a:p>
          <a:p>
            <a:r>
              <a:rPr lang="en-US" altLang="ko-KR" dirty="0"/>
              <a:t>       25.55555556, 18.88888889, 12.22222222,  7.22222222, 17.22222222</a:t>
            </a:r>
            <a:r>
              <a:rPr lang="en-US" altLang="ko-KR" dirty="0" smtClean="0"/>
              <a:t>])</a:t>
            </a:r>
          </a:p>
          <a:p>
            <a:endParaRPr lang="en-US" altLang="ko-KR" dirty="0"/>
          </a:p>
          <a:p>
            <a:pPr latinLnBrk="1"/>
            <a:r>
              <a:rPr lang="en-US" altLang="ko-KR" dirty="0"/>
              <a:t>&gt;&gt;&gt; import </a:t>
            </a:r>
            <a:r>
              <a:rPr lang="en-US" altLang="ko-KR" dirty="0" err="1"/>
              <a:t>matplotlib.pyplot</a:t>
            </a:r>
            <a:r>
              <a:rPr lang="en-US" altLang="ko-KR" dirty="0"/>
              <a:t> as </a:t>
            </a:r>
            <a:r>
              <a:rPr lang="en-US" altLang="ko-KR" dirty="0" err="1"/>
              <a:t>plt</a:t>
            </a:r>
            <a:endParaRPr lang="en-US" altLang="ko-KR" dirty="0"/>
          </a:p>
          <a:p>
            <a:pPr latinLnBrk="1"/>
            <a:r>
              <a:rPr lang="en-US" altLang="ko-KR" dirty="0"/>
              <a:t>&gt;&gt;&gt; </a:t>
            </a:r>
            <a:r>
              <a:rPr lang="en-US" altLang="ko-KR" dirty="0" err="1"/>
              <a:t>plt.plot</a:t>
            </a:r>
            <a:r>
              <a:rPr lang="en-US" altLang="ko-KR" dirty="0"/>
              <a:t>(F)</a:t>
            </a:r>
          </a:p>
          <a:p>
            <a:pPr latinLnBrk="1"/>
            <a:r>
              <a:rPr lang="en-US" altLang="ko-KR" dirty="0"/>
              <a:t>&gt;&gt;&gt; </a:t>
            </a:r>
            <a:r>
              <a:rPr lang="en-US" altLang="ko-KR" dirty="0" err="1"/>
              <a:t>plt.show</a:t>
            </a:r>
            <a:r>
              <a:rPr lang="en-US" altLang="ko-KR" dirty="0"/>
              <a:t>()</a:t>
            </a:r>
          </a:p>
          <a:p>
            <a:endParaRPr lang="en-US" altLang="ko-KR" dirty="0"/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pic>
        <p:nvPicPr>
          <p:cNvPr id="11265" name="_x706398032" descr="EMB00004404b68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710"/>
          <a:stretch>
            <a:fillRect/>
          </a:stretch>
        </p:blipFill>
        <p:spPr bwMode="auto">
          <a:xfrm>
            <a:off x="4582645" y="3805561"/>
            <a:ext cx="4183403" cy="28704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설명선 2 5"/>
          <p:cNvSpPr/>
          <p:nvPr/>
        </p:nvSpPr>
        <p:spPr>
          <a:xfrm>
            <a:off x="3195961" y="1387135"/>
            <a:ext cx="1926454" cy="363245"/>
          </a:xfrm>
          <a:prstGeom prst="borderCallout2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600" dirty="0" err="1" smtClean="0">
                <a:latin typeface="굴림" panose="020B0600000101010101" pitchFamily="50" charset="-127"/>
                <a:ea typeface="굴림" panose="020B0600000101010101" pitchFamily="50" charset="-127"/>
              </a:rPr>
              <a:t>브로드캐스팅</a:t>
            </a:r>
            <a:endParaRPr lang="ko-KR" altLang="en-US" sz="1600" dirty="0">
              <a:latin typeface="굴림" panose="020B0600000101010101" pitchFamily="50" charset="-127"/>
              <a:ea typeface="굴림" panose="020B0600000101010101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75482020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배열 간 연산</a:t>
            </a:r>
            <a:endParaRPr lang="ko-KR" alt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612648" y="1878814"/>
            <a:ext cx="7927382" cy="1477328"/>
          </a:xfrm>
          <a:prstGeom prst="rect">
            <a:avLst/>
          </a:prstGeom>
          <a:solidFill>
            <a:srgbClr val="FFFFCC"/>
          </a:solidFill>
          <a:ln>
            <a:solidFill>
              <a:schemeClr val="tx1"/>
            </a:solidFill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txBody>
          <a:bodyPr wrap="square" rtlCol="0">
            <a:spAutoFit/>
          </a:bodyPr>
          <a:lstStyle>
            <a:defPPr>
              <a:defRPr lang="en-US"/>
            </a:defPPr>
          </a:lstStyle>
          <a:p>
            <a:r>
              <a:rPr lang="en-US" altLang="ko-KR" dirty="0"/>
              <a:t>&gt;&gt;&gt; A = </a:t>
            </a:r>
            <a:r>
              <a:rPr lang="en-US" altLang="ko-KR" dirty="0" err="1"/>
              <a:t>np.array</a:t>
            </a:r>
            <a:r>
              <a:rPr lang="en-US" altLang="ko-KR" dirty="0"/>
              <a:t>([1, 2, 3, 4])</a:t>
            </a:r>
          </a:p>
          <a:p>
            <a:r>
              <a:rPr lang="en-US" altLang="ko-KR" dirty="0"/>
              <a:t>&gt;&gt;&gt; B = </a:t>
            </a:r>
            <a:r>
              <a:rPr lang="en-US" altLang="ko-KR" dirty="0" err="1"/>
              <a:t>np.array</a:t>
            </a:r>
            <a:r>
              <a:rPr lang="en-US" altLang="ko-KR" dirty="0"/>
              <a:t>([5, 6, 7, 8])</a:t>
            </a:r>
          </a:p>
          <a:p>
            <a:r>
              <a:rPr lang="en-US" altLang="ko-KR" dirty="0"/>
              <a:t>&gt;&gt;&gt; result = A + B		# </a:t>
            </a:r>
            <a:r>
              <a:rPr lang="ko-KR" altLang="en-US" dirty="0" err="1"/>
              <a:t>넘파이</a:t>
            </a:r>
            <a:r>
              <a:rPr lang="ko-KR" altLang="en-US" dirty="0"/>
              <a:t> 배열에 </a:t>
            </a:r>
            <a:r>
              <a:rPr lang="en-US" altLang="ko-KR" dirty="0"/>
              <a:t>+ </a:t>
            </a:r>
            <a:r>
              <a:rPr lang="ko-KR" altLang="en-US" dirty="0"/>
              <a:t>연산이 적용된다</a:t>
            </a:r>
            <a:r>
              <a:rPr lang="en-US" altLang="ko-KR" dirty="0"/>
              <a:t>. </a:t>
            </a:r>
          </a:p>
          <a:p>
            <a:r>
              <a:rPr lang="en-US" altLang="ko-KR" dirty="0"/>
              <a:t>&gt;&gt;&gt; result</a:t>
            </a:r>
          </a:p>
          <a:p>
            <a:r>
              <a:rPr lang="en-US" altLang="ko-KR" dirty="0"/>
              <a:t>array([ 6,  8, 10, 12])</a:t>
            </a:r>
          </a:p>
        </p:txBody>
      </p:sp>
      <p:pic>
        <p:nvPicPr>
          <p:cNvPr id="5" name="그림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9158" y="3840794"/>
            <a:ext cx="6810375" cy="1466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93523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0081" y="4896097"/>
            <a:ext cx="2939433" cy="1785829"/>
          </a:xfrm>
          <a:prstGeom prst="rect">
            <a:avLst/>
          </a:prstGeom>
        </p:spPr>
      </p:pic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학습 목표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lvl="0" fontAlgn="base">
              <a:buFont typeface="Wingdings" panose="05000000000000000000" pitchFamily="2" charset="2"/>
              <a:buChar char="l"/>
            </a:pPr>
            <a:r>
              <a:rPr lang="ko-KR" altLang="en-US" dirty="0" err="1" smtClean="0"/>
              <a:t>넘파이가</a:t>
            </a:r>
            <a:r>
              <a:rPr lang="ko-KR" altLang="en-US" dirty="0" smtClean="0"/>
              <a:t> </a:t>
            </a:r>
            <a:r>
              <a:rPr lang="ko-KR" altLang="en-US" dirty="0"/>
              <a:t>제공하는 배열에 대하여 살펴본다</a:t>
            </a:r>
            <a:r>
              <a:rPr lang="en-US" altLang="ko-KR" dirty="0"/>
              <a:t>. </a:t>
            </a:r>
          </a:p>
          <a:p>
            <a:pPr lvl="0" fontAlgn="base">
              <a:buFont typeface="Wingdings" panose="05000000000000000000" pitchFamily="2" charset="2"/>
              <a:buChar char="l"/>
            </a:pPr>
            <a:r>
              <a:rPr lang="ko-KR" altLang="en-US" dirty="0" err="1" smtClean="0"/>
              <a:t>넘파이가</a:t>
            </a:r>
            <a:r>
              <a:rPr lang="ko-KR" altLang="en-US" dirty="0" smtClean="0"/>
              <a:t> </a:t>
            </a:r>
            <a:r>
              <a:rPr lang="ko-KR" altLang="en-US" dirty="0"/>
              <a:t>제공하는 </a:t>
            </a:r>
            <a:r>
              <a:rPr lang="ko-KR" altLang="en-US" dirty="0" err="1"/>
              <a:t>메소드를</a:t>
            </a:r>
            <a:r>
              <a:rPr lang="ko-KR" altLang="en-US" dirty="0"/>
              <a:t> 살펴본다</a:t>
            </a:r>
            <a:r>
              <a:rPr lang="en-US" altLang="ko-KR" dirty="0"/>
              <a:t>. </a:t>
            </a:r>
          </a:p>
          <a:p>
            <a:pPr lvl="0" fontAlgn="base">
              <a:buFont typeface="Wingdings" panose="05000000000000000000" pitchFamily="2" charset="2"/>
              <a:buChar char="l"/>
            </a:pPr>
            <a:r>
              <a:rPr lang="ko-KR" altLang="en-US" dirty="0" err="1" smtClean="0"/>
              <a:t>넘파이로</a:t>
            </a:r>
            <a:r>
              <a:rPr lang="ko-KR" altLang="en-US" dirty="0" smtClean="0"/>
              <a:t> </a:t>
            </a:r>
            <a:r>
              <a:rPr lang="ko-KR" altLang="en-US" dirty="0"/>
              <a:t>각종 확률 분포에서 </a:t>
            </a:r>
            <a:r>
              <a:rPr lang="ko-KR" altLang="en-US" dirty="0" err="1"/>
              <a:t>난수를</a:t>
            </a:r>
            <a:r>
              <a:rPr lang="ko-KR" altLang="en-US" dirty="0"/>
              <a:t> 생성해본다</a:t>
            </a:r>
            <a:r>
              <a:rPr lang="en-US" altLang="ko-KR" dirty="0"/>
              <a:t>. </a:t>
            </a:r>
          </a:p>
          <a:p>
            <a:pPr lvl="0" fontAlgn="base">
              <a:buFont typeface="Wingdings" panose="05000000000000000000" pitchFamily="2" charset="2"/>
              <a:buChar char="l"/>
            </a:pPr>
            <a:r>
              <a:rPr lang="ko-KR" altLang="en-US" dirty="0" err="1" smtClean="0"/>
              <a:t>넘파이가</a:t>
            </a:r>
            <a:r>
              <a:rPr lang="ko-KR" altLang="en-US" dirty="0" smtClean="0"/>
              <a:t> </a:t>
            </a:r>
            <a:r>
              <a:rPr lang="ko-KR" altLang="en-US" dirty="0"/>
              <a:t>제공하는 데이터 분석 함수에 대하여 살펴본다</a:t>
            </a:r>
            <a:r>
              <a:rPr lang="en-US" altLang="ko-KR" dirty="0"/>
              <a:t>. </a:t>
            </a:r>
            <a:endParaRPr lang="en-US" altLang="ko-KR" dirty="0" smtClean="0"/>
          </a:p>
          <a:p>
            <a:pPr fontAlgn="base">
              <a:buFont typeface="Wingdings" panose="05000000000000000000" pitchFamily="2" charset="2"/>
              <a:buChar char="l"/>
            </a:pPr>
            <a:r>
              <a:rPr lang="en-US" altLang="ko-KR" dirty="0" err="1"/>
              <a:t>MatPlot</a:t>
            </a:r>
            <a:r>
              <a:rPr lang="ko-KR" altLang="en-US" dirty="0"/>
              <a:t>을 이용하여 다양한 그래프를 그려본다</a:t>
            </a:r>
            <a:r>
              <a:rPr lang="en-US" altLang="ko-KR" dirty="0"/>
              <a:t>. </a:t>
            </a:r>
            <a:endParaRPr lang="ko-KR" altLang="en-US" dirty="0"/>
          </a:p>
          <a:p>
            <a:pPr lvl="0" fontAlgn="base">
              <a:buFont typeface="Wingdings" panose="05000000000000000000" pitchFamily="2" charset="2"/>
              <a:buChar char="l"/>
            </a:pPr>
            <a:endParaRPr lang="en-US" altLang="ko-KR" dirty="0"/>
          </a:p>
        </p:txBody>
      </p:sp>
    </p:spTree>
    <p:extLst>
      <p:ext uri="{BB962C8B-B14F-4D97-AF65-F5344CB8AC3E}">
        <p14:creationId xmlns:p14="http://schemas.microsoft.com/office/powerpoint/2010/main" val="117799050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모든 연산자 가능</a:t>
            </a:r>
            <a:endParaRPr lang="ko-KR" alt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612648" y="1878814"/>
            <a:ext cx="7927382" cy="923330"/>
          </a:xfrm>
          <a:prstGeom prst="rect">
            <a:avLst/>
          </a:prstGeom>
          <a:solidFill>
            <a:srgbClr val="FFFFCC"/>
          </a:solidFill>
          <a:ln>
            <a:solidFill>
              <a:schemeClr val="tx1"/>
            </a:solidFill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txBody>
          <a:bodyPr wrap="square" rtlCol="0">
            <a:spAutoFit/>
          </a:bodyPr>
          <a:lstStyle>
            <a:defPPr>
              <a:defRPr lang="en-US"/>
            </a:defPPr>
          </a:lstStyle>
          <a:p>
            <a:pPr latinLnBrk="1"/>
            <a:r>
              <a:rPr lang="en-US" altLang="ko-KR" b="1" dirty="0"/>
              <a:t>&gt;&gt;&gt;</a:t>
            </a:r>
            <a:r>
              <a:rPr lang="en-US" altLang="ko-KR" dirty="0"/>
              <a:t> a = </a:t>
            </a:r>
            <a:r>
              <a:rPr lang="en-US" altLang="ko-KR" dirty="0" err="1"/>
              <a:t>np.array</a:t>
            </a:r>
            <a:r>
              <a:rPr lang="en-US" altLang="ko-KR" dirty="0"/>
              <a:t>([0, 9, 21, 3])</a:t>
            </a:r>
          </a:p>
          <a:p>
            <a:pPr latinLnBrk="1"/>
            <a:r>
              <a:rPr lang="en-US" altLang="ko-KR" b="1" dirty="0"/>
              <a:t>&gt;&gt;&gt;</a:t>
            </a:r>
            <a:r>
              <a:rPr lang="en-US" altLang="ko-KR" dirty="0"/>
              <a:t> a &lt; 10</a:t>
            </a:r>
          </a:p>
          <a:p>
            <a:pPr latinLnBrk="1"/>
            <a:r>
              <a:rPr lang="en-US" altLang="ko-KR" dirty="0"/>
              <a:t>array([ </a:t>
            </a:r>
            <a:r>
              <a:rPr lang="en-US" altLang="ko-KR" b="1" dirty="0"/>
              <a:t>True</a:t>
            </a:r>
            <a:r>
              <a:rPr lang="en-US" altLang="ko-KR" dirty="0"/>
              <a:t>, </a:t>
            </a:r>
            <a:r>
              <a:rPr lang="en-US" altLang="ko-KR" b="1" dirty="0"/>
              <a:t>True</a:t>
            </a:r>
            <a:r>
              <a:rPr lang="en-US" altLang="ko-KR" dirty="0"/>
              <a:t>, </a:t>
            </a:r>
            <a:r>
              <a:rPr lang="en-US" altLang="ko-KR" b="1" dirty="0"/>
              <a:t>False</a:t>
            </a:r>
            <a:r>
              <a:rPr lang="en-US" altLang="ko-KR" dirty="0"/>
              <a:t>, </a:t>
            </a:r>
            <a:r>
              <a:rPr lang="en-US" altLang="ko-KR" b="1" dirty="0"/>
              <a:t>True</a:t>
            </a:r>
            <a:r>
              <a:rPr lang="en-US" altLang="ko-KR" dirty="0"/>
              <a:t>])</a:t>
            </a:r>
          </a:p>
        </p:txBody>
      </p:sp>
    </p:spTree>
    <p:extLst>
      <p:ext uri="{BB962C8B-B14F-4D97-AF65-F5344CB8AC3E}">
        <p14:creationId xmlns:p14="http://schemas.microsoft.com/office/powerpoint/2010/main" val="19224440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2</a:t>
            </a:r>
            <a:r>
              <a:rPr lang="ko-KR" altLang="en-US" dirty="0" smtClean="0"/>
              <a:t>차원 배열</a:t>
            </a:r>
            <a:endParaRPr lang="ko-KR" alt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612648" y="1798915"/>
            <a:ext cx="7927382" cy="2308324"/>
          </a:xfrm>
          <a:prstGeom prst="rect">
            <a:avLst/>
          </a:prstGeom>
          <a:solidFill>
            <a:srgbClr val="FFFFCC"/>
          </a:solidFill>
          <a:ln>
            <a:solidFill>
              <a:schemeClr val="tx1"/>
            </a:solidFill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txBody>
          <a:bodyPr wrap="square" rtlCol="0">
            <a:spAutoFit/>
          </a:bodyPr>
          <a:lstStyle>
            <a:defPPr>
              <a:defRPr lang="en-US"/>
            </a:defPPr>
          </a:lstStyle>
          <a:p>
            <a:pPr latinLnBrk="1"/>
            <a:r>
              <a:rPr lang="en-US" altLang="ko-KR" dirty="0"/>
              <a:t>&gt;&gt;&gt; b = </a:t>
            </a:r>
            <a:r>
              <a:rPr lang="en-US" altLang="ko-KR" dirty="0" err="1"/>
              <a:t>np.array</a:t>
            </a:r>
            <a:r>
              <a:rPr lang="en-US" altLang="ko-KR" dirty="0"/>
              <a:t>([[1, 2, 3], [4, 5, 6], [7, 8, 9]])</a:t>
            </a:r>
          </a:p>
          <a:p>
            <a:pPr latinLnBrk="1"/>
            <a:r>
              <a:rPr lang="en-US" altLang="ko-KR" dirty="0"/>
              <a:t>&gt;&gt;&gt; b</a:t>
            </a:r>
          </a:p>
          <a:p>
            <a:pPr latinLnBrk="1"/>
            <a:r>
              <a:rPr lang="en-US" altLang="ko-KR" dirty="0"/>
              <a:t>array([[1, 2, 3],</a:t>
            </a:r>
          </a:p>
          <a:p>
            <a:pPr latinLnBrk="1"/>
            <a:r>
              <a:rPr lang="en-US" altLang="ko-KR" dirty="0"/>
              <a:t>       [4, 5, 6],</a:t>
            </a:r>
          </a:p>
          <a:p>
            <a:pPr latinLnBrk="1"/>
            <a:r>
              <a:rPr lang="en-US" altLang="ko-KR" dirty="0"/>
              <a:t>       [7, 8, 9</a:t>
            </a:r>
            <a:r>
              <a:rPr lang="en-US" altLang="ko-KR" dirty="0" smtClean="0"/>
              <a:t>]])</a:t>
            </a:r>
          </a:p>
          <a:p>
            <a:pPr latinLnBrk="1"/>
            <a:endParaRPr lang="en-US" altLang="ko-KR" dirty="0"/>
          </a:p>
          <a:p>
            <a:pPr latinLnBrk="1"/>
            <a:r>
              <a:rPr lang="en-US" altLang="ko-KR" b="1" dirty="0"/>
              <a:t>&gt;&gt;&gt;</a:t>
            </a:r>
            <a:r>
              <a:rPr lang="en-US" altLang="ko-KR" dirty="0"/>
              <a:t> b[0][2]</a:t>
            </a:r>
          </a:p>
          <a:p>
            <a:pPr latinLnBrk="1"/>
            <a:r>
              <a:rPr lang="en-US" altLang="ko-KR" dirty="0" smtClean="0"/>
              <a:t>3</a:t>
            </a:r>
            <a:endParaRPr lang="en-US" altLang="ko-KR" dirty="0"/>
          </a:p>
        </p:txBody>
      </p:sp>
      <p:pic>
        <p:nvPicPr>
          <p:cNvPr id="5" name="그림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89348" y="4262021"/>
            <a:ext cx="2457450" cy="213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85261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dirty="0" smtClean="0"/>
              <a:t>Lab: </a:t>
            </a:r>
            <a:r>
              <a:rPr lang="en-US" altLang="ko-KR" dirty="0"/>
              <a:t>BMI </a:t>
            </a:r>
            <a:r>
              <a:rPr lang="ko-KR" altLang="en-US" dirty="0" smtClean="0"/>
              <a:t>계산하기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ko-KR" altLang="en-US" dirty="0"/>
              <a:t>병원에서는 실험 대상자들의 </a:t>
            </a:r>
            <a:r>
              <a:rPr lang="ko-KR" altLang="en-US" dirty="0" err="1"/>
              <a:t>체질량</a:t>
            </a:r>
            <a:r>
              <a:rPr lang="ko-KR" altLang="en-US" dirty="0"/>
              <a:t> 지수</a:t>
            </a:r>
            <a:r>
              <a:rPr lang="en-US" altLang="ko-KR" dirty="0"/>
              <a:t>(BMI: Body Mass Index)</a:t>
            </a:r>
            <a:r>
              <a:rPr lang="ko-KR" altLang="en-US" dirty="0"/>
              <a:t>를 계산하고 싶다고 하자</a:t>
            </a:r>
            <a:r>
              <a:rPr lang="en-US" altLang="ko-KR" dirty="0"/>
              <a:t>.</a:t>
            </a:r>
            <a:endParaRPr lang="ko-KR" altLang="en-US" dirty="0"/>
          </a:p>
          <a:p>
            <a:endParaRPr lang="ko-KR" alt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838666" y="2429229"/>
            <a:ext cx="7927382" cy="646331"/>
          </a:xfrm>
          <a:prstGeom prst="rect">
            <a:avLst/>
          </a:prstGeom>
          <a:solidFill>
            <a:srgbClr val="FFFFCC"/>
          </a:solidFill>
          <a:ln>
            <a:solidFill>
              <a:schemeClr val="tx1"/>
            </a:solidFill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txBody>
          <a:bodyPr wrap="square" rtlCol="0">
            <a:spAutoFit/>
          </a:bodyPr>
          <a:lstStyle>
            <a:defPPr>
              <a:defRPr lang="en-US"/>
            </a:defPPr>
          </a:lstStyle>
          <a:p>
            <a:pPr latinLnBrk="1"/>
            <a:r>
              <a:rPr lang="en-US" altLang="ko-KR" dirty="0"/>
              <a:t>heights = [ 1.83, 1.76, 1.69, 1. 86, 1.77, 1.73 ]</a:t>
            </a:r>
          </a:p>
          <a:p>
            <a:pPr latinLnBrk="1"/>
            <a:r>
              <a:rPr lang="en-US" altLang="ko-KR" dirty="0"/>
              <a:t>weights = [ 86,    74,    59,   95,    80,   68  ]</a:t>
            </a:r>
          </a:p>
        </p:txBody>
      </p:sp>
      <p:pic>
        <p:nvPicPr>
          <p:cNvPr id="5" name="그림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72674" y="3535671"/>
            <a:ext cx="2667000" cy="1171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168460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dirty="0" smtClean="0"/>
              <a:t>Sol: </a:t>
            </a:r>
            <a:r>
              <a:rPr lang="en-US" altLang="ko-KR" dirty="0"/>
              <a:t>BMI </a:t>
            </a:r>
            <a:r>
              <a:rPr lang="ko-KR" altLang="en-US" dirty="0" smtClean="0"/>
              <a:t>계산하기 </a:t>
            </a:r>
            <a:r>
              <a:rPr lang="en-US" altLang="ko-KR" dirty="0" smtClean="0"/>
              <a:t>bmi1</a:t>
            </a:r>
            <a:endParaRPr lang="ko-KR" alt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612648" y="2003101"/>
            <a:ext cx="7927382" cy="2862322"/>
          </a:xfrm>
          <a:prstGeom prst="rect">
            <a:avLst/>
          </a:prstGeom>
          <a:solidFill>
            <a:srgbClr val="FFFFCC"/>
          </a:solidFill>
          <a:ln>
            <a:solidFill>
              <a:schemeClr val="tx1"/>
            </a:solidFill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txBody>
          <a:bodyPr wrap="square" rtlCol="0">
            <a:spAutoFit/>
          </a:bodyPr>
          <a:lstStyle>
            <a:defPPr>
              <a:defRPr lang="en-US"/>
            </a:defPPr>
          </a:lstStyle>
          <a:p>
            <a:pPr latinLnBrk="1"/>
            <a:r>
              <a:rPr lang="en-US" altLang="ko-KR" dirty="0"/>
              <a:t>import </a:t>
            </a:r>
            <a:r>
              <a:rPr lang="en-US" altLang="ko-KR" dirty="0" err="1"/>
              <a:t>numpy</a:t>
            </a:r>
            <a:r>
              <a:rPr lang="en-US" altLang="ko-KR" dirty="0"/>
              <a:t> as np</a:t>
            </a:r>
          </a:p>
          <a:p>
            <a:pPr latinLnBrk="1"/>
            <a:endParaRPr lang="en-US" altLang="ko-KR" dirty="0"/>
          </a:p>
          <a:p>
            <a:pPr latinLnBrk="1"/>
            <a:r>
              <a:rPr lang="en-US" altLang="ko-KR" dirty="0"/>
              <a:t>heights = [ 1.83, 1.76, 1.69, 1.86, 1.77, 1.73 ]</a:t>
            </a:r>
          </a:p>
          <a:p>
            <a:pPr latinLnBrk="1"/>
            <a:r>
              <a:rPr lang="en-US" altLang="ko-KR" dirty="0"/>
              <a:t>weights = [ 86,    74,    59,   95,    80,   68  ]</a:t>
            </a:r>
          </a:p>
          <a:p>
            <a:pPr latinLnBrk="1"/>
            <a:endParaRPr lang="en-US" altLang="ko-KR" dirty="0"/>
          </a:p>
          <a:p>
            <a:pPr latinLnBrk="1"/>
            <a:r>
              <a:rPr lang="en-US" altLang="ko-KR" dirty="0" err="1"/>
              <a:t>np_heights</a:t>
            </a:r>
            <a:r>
              <a:rPr lang="en-US" altLang="ko-KR" dirty="0"/>
              <a:t> = </a:t>
            </a:r>
            <a:r>
              <a:rPr lang="en-US" altLang="ko-KR" dirty="0" err="1"/>
              <a:t>np.array</a:t>
            </a:r>
            <a:r>
              <a:rPr lang="en-US" altLang="ko-KR" dirty="0"/>
              <a:t>(heights)</a:t>
            </a:r>
          </a:p>
          <a:p>
            <a:pPr latinLnBrk="1"/>
            <a:r>
              <a:rPr lang="en-US" altLang="ko-KR" dirty="0" err="1"/>
              <a:t>np_weights</a:t>
            </a:r>
            <a:r>
              <a:rPr lang="en-US" altLang="ko-KR" dirty="0"/>
              <a:t> = </a:t>
            </a:r>
            <a:r>
              <a:rPr lang="en-US" altLang="ko-KR" dirty="0" err="1"/>
              <a:t>np.array</a:t>
            </a:r>
            <a:r>
              <a:rPr lang="en-US" altLang="ko-KR" dirty="0"/>
              <a:t>(weights)</a:t>
            </a:r>
          </a:p>
          <a:p>
            <a:pPr latinLnBrk="1"/>
            <a:endParaRPr lang="en-US" altLang="ko-KR" dirty="0"/>
          </a:p>
          <a:p>
            <a:pPr latinLnBrk="1"/>
            <a:r>
              <a:rPr lang="en-US" altLang="ko-KR" dirty="0" err="1"/>
              <a:t>bmi</a:t>
            </a:r>
            <a:r>
              <a:rPr lang="en-US" altLang="ko-KR" dirty="0"/>
              <a:t> = </a:t>
            </a:r>
            <a:r>
              <a:rPr lang="en-US" altLang="ko-KR" dirty="0" err="1"/>
              <a:t>np_weights</a:t>
            </a:r>
            <a:r>
              <a:rPr lang="en-US" altLang="ko-KR" dirty="0"/>
              <a:t>/(</a:t>
            </a:r>
            <a:r>
              <a:rPr lang="en-US" altLang="ko-KR" dirty="0" err="1"/>
              <a:t>np_heights</a:t>
            </a:r>
            <a:r>
              <a:rPr lang="en-US" altLang="ko-KR" dirty="0"/>
              <a:t>**2)</a:t>
            </a:r>
          </a:p>
          <a:p>
            <a:pPr latinLnBrk="1"/>
            <a:r>
              <a:rPr lang="en-US" altLang="ko-KR" dirty="0"/>
              <a:t>print(</a:t>
            </a:r>
            <a:r>
              <a:rPr lang="en-US" altLang="ko-KR" dirty="0" err="1"/>
              <a:t>bmi</a:t>
            </a:r>
            <a:r>
              <a:rPr lang="en-US" altLang="ko-KR" dirty="0"/>
              <a:t>)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12648" y="5280440"/>
            <a:ext cx="7927382" cy="646331"/>
          </a:xfrm>
          <a:prstGeom prst="rect">
            <a:avLst/>
          </a:prstGeom>
          <a:solidFill>
            <a:srgbClr val="CCFFCC"/>
          </a:solidFill>
          <a:ln>
            <a:solidFill>
              <a:schemeClr val="tx1"/>
            </a:solidFill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txBody>
          <a:bodyPr wrap="square" rtlCol="0">
            <a:spAutoFit/>
          </a:bodyPr>
          <a:lstStyle>
            <a:defPPr>
              <a:defRPr lang="en-US"/>
            </a:defPPr>
          </a:lstStyle>
          <a:p>
            <a:r>
              <a:rPr lang="en-US" altLang="ko-KR" dirty="0"/>
              <a:t>[25.68007405 23.88946281 20.65754 27.45982194 25.53544639 22.72043837]</a:t>
            </a:r>
          </a:p>
        </p:txBody>
      </p:sp>
    </p:spTree>
    <p:extLst>
      <p:ext uri="{BB962C8B-B14F-4D97-AF65-F5344CB8AC3E}">
        <p14:creationId xmlns:p14="http://schemas.microsoft.com/office/powerpoint/2010/main" val="262088363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err="1" smtClean="0"/>
              <a:t>넘파이의</a:t>
            </a:r>
            <a:r>
              <a:rPr lang="en-US" altLang="ko-KR" dirty="0" smtClean="0"/>
              <a:t> </a:t>
            </a:r>
            <a:r>
              <a:rPr lang="ko-KR" altLang="en-US" dirty="0" smtClean="0"/>
              <a:t>데이터 생성 함수</a:t>
            </a:r>
            <a:r>
              <a:rPr lang="en-US" altLang="ko-KR" dirty="0" smtClean="0"/>
              <a:t>: </a:t>
            </a:r>
            <a:r>
              <a:rPr lang="en-US" altLang="ko-KR" dirty="0" err="1" smtClean="0"/>
              <a:t>arange</a:t>
            </a:r>
            <a:r>
              <a:rPr lang="en-US" altLang="ko-KR" dirty="0" smtClean="0"/>
              <a:t>() p621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TextBox 3"/>
          <p:cNvSpPr txBox="1"/>
          <p:nvPr/>
        </p:nvSpPr>
        <p:spPr>
          <a:xfrm>
            <a:off x="612648" y="1600200"/>
            <a:ext cx="7927382" cy="2031325"/>
          </a:xfrm>
          <a:prstGeom prst="rect">
            <a:avLst/>
          </a:prstGeom>
          <a:solidFill>
            <a:srgbClr val="FFFFCC"/>
          </a:solidFill>
          <a:ln>
            <a:solidFill>
              <a:schemeClr val="tx1"/>
            </a:solidFill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txBody>
          <a:bodyPr wrap="square" rtlCol="0">
            <a:spAutoFit/>
          </a:bodyPr>
          <a:lstStyle>
            <a:defPPr>
              <a:defRPr lang="en-US"/>
            </a:defPPr>
          </a:lstStyle>
          <a:p>
            <a:pPr latinLnBrk="1"/>
            <a:r>
              <a:rPr lang="en-US" altLang="ko-KR" dirty="0"/>
              <a:t>&gt;&gt;&gt; A = </a:t>
            </a:r>
            <a:r>
              <a:rPr lang="en-US" altLang="ko-KR" dirty="0" err="1"/>
              <a:t>np.arange</a:t>
            </a:r>
            <a:r>
              <a:rPr lang="en-US" altLang="ko-KR" dirty="0"/>
              <a:t>(1, 10, 2)</a:t>
            </a:r>
          </a:p>
          <a:p>
            <a:pPr latinLnBrk="1"/>
            <a:r>
              <a:rPr lang="en-US" altLang="ko-KR" dirty="0"/>
              <a:t>&gt;&gt;&gt; A</a:t>
            </a:r>
          </a:p>
          <a:p>
            <a:pPr latinLnBrk="1"/>
            <a:r>
              <a:rPr lang="en-US" altLang="ko-KR" dirty="0"/>
              <a:t>array([1, 3, 5, 7, 9])</a:t>
            </a:r>
          </a:p>
          <a:p>
            <a:pPr latinLnBrk="1"/>
            <a:endParaRPr lang="en-US" altLang="ko-KR" dirty="0"/>
          </a:p>
          <a:p>
            <a:pPr latinLnBrk="1"/>
            <a:r>
              <a:rPr lang="en-US" altLang="ko-KR" dirty="0"/>
              <a:t>&gt;&gt;&gt; import </a:t>
            </a:r>
            <a:r>
              <a:rPr lang="en-US" altLang="ko-KR" dirty="0" err="1"/>
              <a:t>matplotlib.pyplot</a:t>
            </a:r>
            <a:r>
              <a:rPr lang="en-US" altLang="ko-KR" dirty="0"/>
              <a:t> as </a:t>
            </a:r>
            <a:r>
              <a:rPr lang="en-US" altLang="ko-KR" dirty="0" err="1"/>
              <a:t>plt</a:t>
            </a:r>
            <a:endParaRPr lang="en-US" altLang="ko-KR" dirty="0"/>
          </a:p>
          <a:p>
            <a:pPr latinLnBrk="1"/>
            <a:r>
              <a:rPr lang="en-US" altLang="ko-KR" dirty="0"/>
              <a:t>&gt;&gt;&gt; </a:t>
            </a:r>
            <a:r>
              <a:rPr lang="en-US" altLang="ko-KR" dirty="0" err="1"/>
              <a:t>plt.plot</a:t>
            </a:r>
            <a:r>
              <a:rPr lang="en-US" altLang="ko-KR" dirty="0"/>
              <a:t>(A)</a:t>
            </a:r>
          </a:p>
          <a:p>
            <a:pPr latinLnBrk="1"/>
            <a:r>
              <a:rPr lang="en-US" altLang="ko-KR" dirty="0"/>
              <a:t>&gt;&gt;&gt; </a:t>
            </a:r>
            <a:r>
              <a:rPr lang="en-US" altLang="ko-KR" dirty="0" err="1"/>
              <a:t>plt.show</a:t>
            </a:r>
            <a:r>
              <a:rPr lang="en-US" altLang="ko-KR" dirty="0"/>
              <a:t>()</a:t>
            </a:r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pic>
        <p:nvPicPr>
          <p:cNvPr id="12289" name="_x706374848" descr="EMB00004404b68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276419"/>
            <a:ext cx="4054403" cy="30352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그림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2648" y="4451876"/>
            <a:ext cx="3477966" cy="10274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47035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ko-KR" altLang="en-US" dirty="0" err="1" smtClean="0"/>
              <a:t>넘파이의</a:t>
            </a:r>
            <a:r>
              <a:rPr lang="en-US" altLang="ko-KR" dirty="0" smtClean="0"/>
              <a:t> </a:t>
            </a:r>
            <a:r>
              <a:rPr lang="ko-KR" altLang="en-US" dirty="0" smtClean="0"/>
              <a:t>데이터 생성 함수</a:t>
            </a:r>
            <a:r>
              <a:rPr lang="en-US" altLang="ko-KR" dirty="0" smtClean="0"/>
              <a:t>: </a:t>
            </a:r>
            <a:r>
              <a:rPr lang="en-US" altLang="ko-KR" dirty="0" err="1" smtClean="0"/>
              <a:t>linspace</a:t>
            </a:r>
            <a:r>
              <a:rPr lang="en-US" altLang="ko-KR" dirty="0" smtClean="0"/>
              <a:t>() p622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TextBox 3"/>
          <p:cNvSpPr txBox="1"/>
          <p:nvPr/>
        </p:nvSpPr>
        <p:spPr>
          <a:xfrm>
            <a:off x="612648" y="1600200"/>
            <a:ext cx="7927382" cy="2862322"/>
          </a:xfrm>
          <a:prstGeom prst="rect">
            <a:avLst/>
          </a:prstGeom>
          <a:solidFill>
            <a:srgbClr val="FFFFCC"/>
          </a:solidFill>
          <a:ln>
            <a:solidFill>
              <a:schemeClr val="tx1"/>
            </a:solidFill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txBody>
          <a:bodyPr wrap="square" rtlCol="0">
            <a:spAutoFit/>
          </a:bodyPr>
          <a:lstStyle>
            <a:defPPr>
              <a:defRPr lang="en-US"/>
            </a:defPPr>
          </a:lstStyle>
          <a:p>
            <a:pPr latinLnBrk="1"/>
            <a:r>
              <a:rPr lang="en-US" altLang="ko-KR" dirty="0"/>
              <a:t>&gt;&gt;&gt; A = </a:t>
            </a:r>
            <a:r>
              <a:rPr lang="en-US" altLang="ko-KR" dirty="0" err="1"/>
              <a:t>np.linspace</a:t>
            </a:r>
            <a:r>
              <a:rPr lang="en-US" altLang="ko-KR" dirty="0"/>
              <a:t>(0, 10, 100)</a:t>
            </a:r>
          </a:p>
          <a:p>
            <a:pPr latinLnBrk="1"/>
            <a:r>
              <a:rPr lang="en-US" altLang="ko-KR" dirty="0"/>
              <a:t>&gt;&gt;&gt; A</a:t>
            </a:r>
          </a:p>
          <a:p>
            <a:pPr latinLnBrk="1"/>
            <a:r>
              <a:rPr lang="en-US" altLang="ko-KR" dirty="0"/>
              <a:t>array([ 0.        ,  0.1010101 ,  0.2020202 ,  0.3030303 ,  0.4040404 ,</a:t>
            </a:r>
          </a:p>
          <a:p>
            <a:pPr latinLnBrk="1"/>
            <a:r>
              <a:rPr lang="en-US" altLang="ko-KR" dirty="0"/>
              <a:t>        ...</a:t>
            </a:r>
          </a:p>
          <a:p>
            <a:pPr latinLnBrk="1"/>
            <a:r>
              <a:rPr lang="en-US" altLang="ko-KR" dirty="0"/>
              <a:t>        9.09090909,  9.19191919,  9.29292929,  9.39393939,  9.49494949,</a:t>
            </a:r>
          </a:p>
          <a:p>
            <a:pPr latinLnBrk="1"/>
            <a:r>
              <a:rPr lang="en-US" altLang="ko-KR" dirty="0"/>
              <a:t>        9.5959596 ,  9.6969697 ,  9.7979798 ,  9.8989899 , 10.        ])</a:t>
            </a:r>
          </a:p>
          <a:p>
            <a:pPr latinLnBrk="1"/>
            <a:endParaRPr lang="en-US" altLang="ko-KR" dirty="0"/>
          </a:p>
          <a:p>
            <a:pPr latinLnBrk="1"/>
            <a:r>
              <a:rPr lang="en-US" altLang="ko-KR" dirty="0"/>
              <a:t>&gt;&gt;&gt; import </a:t>
            </a:r>
            <a:r>
              <a:rPr lang="en-US" altLang="ko-KR" dirty="0" err="1"/>
              <a:t>matplotlib.pyplot</a:t>
            </a:r>
            <a:r>
              <a:rPr lang="en-US" altLang="ko-KR" dirty="0"/>
              <a:t> as </a:t>
            </a:r>
            <a:r>
              <a:rPr lang="en-US" altLang="ko-KR" dirty="0" err="1"/>
              <a:t>plt</a:t>
            </a:r>
            <a:endParaRPr lang="en-US" altLang="ko-KR" dirty="0"/>
          </a:p>
          <a:p>
            <a:pPr latinLnBrk="1"/>
            <a:r>
              <a:rPr lang="en-US" altLang="ko-KR" dirty="0"/>
              <a:t>&gt;&gt;&gt; </a:t>
            </a:r>
            <a:r>
              <a:rPr lang="en-US" altLang="ko-KR" dirty="0" err="1"/>
              <a:t>plt.plot</a:t>
            </a:r>
            <a:r>
              <a:rPr lang="en-US" altLang="ko-KR" dirty="0"/>
              <a:t>(A)</a:t>
            </a:r>
          </a:p>
          <a:p>
            <a:pPr latinLnBrk="1"/>
            <a:r>
              <a:rPr lang="en-US" altLang="ko-KR" dirty="0"/>
              <a:t>&gt;&gt;&gt; </a:t>
            </a:r>
            <a:r>
              <a:rPr lang="en-US" altLang="ko-KR" dirty="0" err="1"/>
              <a:t>plt.show</a:t>
            </a:r>
            <a:r>
              <a:rPr lang="en-US" altLang="ko-KR" dirty="0"/>
              <a:t>()</a:t>
            </a:r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pic>
        <p:nvPicPr>
          <p:cNvPr id="18433" name="_x706347704" descr="EMB00004404b69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4758" y="3750708"/>
            <a:ext cx="3922411" cy="27262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그림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3678" y="4826764"/>
            <a:ext cx="4089959" cy="11395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355035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ko-KR" altLang="en-US" dirty="0"/>
              <a:t>균일 분포 </a:t>
            </a:r>
            <a:r>
              <a:rPr lang="ko-KR" altLang="en-US" dirty="0" err="1"/>
              <a:t>난수</a:t>
            </a:r>
            <a:r>
              <a:rPr lang="ko-KR" altLang="en-US" dirty="0"/>
              <a:t> 생성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TextBox 3"/>
          <p:cNvSpPr txBox="1"/>
          <p:nvPr/>
        </p:nvSpPr>
        <p:spPr>
          <a:xfrm>
            <a:off x="612648" y="1600200"/>
            <a:ext cx="7927382" cy="3970318"/>
          </a:xfrm>
          <a:prstGeom prst="rect">
            <a:avLst/>
          </a:prstGeom>
          <a:solidFill>
            <a:srgbClr val="FFFFCC"/>
          </a:solidFill>
          <a:ln>
            <a:solidFill>
              <a:schemeClr val="tx1"/>
            </a:solidFill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txBody>
          <a:bodyPr wrap="square" rtlCol="0">
            <a:spAutoFit/>
          </a:bodyPr>
          <a:lstStyle>
            <a:defPPr>
              <a:defRPr lang="en-US"/>
            </a:defPPr>
          </a:lstStyle>
          <a:p>
            <a:pPr latinLnBrk="1"/>
            <a:r>
              <a:rPr lang="en-US" altLang="ko-KR" dirty="0"/>
              <a:t>&gt;&gt;&gt; </a:t>
            </a:r>
            <a:r>
              <a:rPr lang="en-US" altLang="ko-KR" dirty="0" err="1"/>
              <a:t>np.random.seed</a:t>
            </a:r>
            <a:r>
              <a:rPr lang="en-US" altLang="ko-KR" dirty="0"/>
              <a:t>(100)</a:t>
            </a:r>
          </a:p>
          <a:p>
            <a:pPr latinLnBrk="1"/>
            <a:endParaRPr lang="en-US" altLang="ko-KR" dirty="0"/>
          </a:p>
          <a:p>
            <a:pPr latinLnBrk="1"/>
            <a:r>
              <a:rPr lang="en-US" altLang="ko-KR" dirty="0" smtClean="0"/>
              <a:t># </a:t>
            </a:r>
            <a:r>
              <a:rPr lang="ko-KR" altLang="en-US" dirty="0" err="1" smtClean="0"/>
              <a:t>시드가</a:t>
            </a:r>
            <a:r>
              <a:rPr lang="ko-KR" altLang="en-US" dirty="0" smtClean="0"/>
              <a:t> </a:t>
            </a:r>
            <a:r>
              <a:rPr lang="ko-KR" altLang="en-US" dirty="0"/>
              <a:t>설정되면 다음과 같은 문장을 수행하여 </a:t>
            </a:r>
            <a:r>
              <a:rPr lang="en-US" altLang="ko-KR" dirty="0"/>
              <a:t>5</a:t>
            </a:r>
            <a:r>
              <a:rPr lang="ko-KR" altLang="en-US" dirty="0"/>
              <a:t>개의 </a:t>
            </a:r>
            <a:r>
              <a:rPr lang="ko-KR" altLang="en-US" dirty="0" err="1"/>
              <a:t>난수를</a:t>
            </a:r>
            <a:r>
              <a:rPr lang="ko-KR" altLang="en-US" dirty="0"/>
              <a:t> 얻을 수 있다</a:t>
            </a:r>
            <a:r>
              <a:rPr lang="en-US" altLang="ko-KR" dirty="0"/>
              <a:t>. </a:t>
            </a:r>
            <a:r>
              <a:rPr lang="ko-KR" altLang="en-US" dirty="0" err="1"/>
              <a:t>난수는</a:t>
            </a:r>
            <a:r>
              <a:rPr lang="ko-KR" altLang="en-US" dirty="0"/>
              <a:t> </a:t>
            </a:r>
            <a:r>
              <a:rPr lang="en-US" altLang="ko-KR" dirty="0"/>
              <a:t>0.0</a:t>
            </a:r>
            <a:r>
              <a:rPr lang="ko-KR" altLang="en-US" dirty="0"/>
              <a:t>에서 </a:t>
            </a:r>
            <a:r>
              <a:rPr lang="en-US" altLang="ko-KR" dirty="0"/>
              <a:t>1.0 </a:t>
            </a:r>
            <a:r>
              <a:rPr lang="ko-KR" altLang="en-US" dirty="0"/>
              <a:t>사이의 값으로 생성된다</a:t>
            </a:r>
            <a:r>
              <a:rPr lang="en-US" altLang="ko-KR" dirty="0"/>
              <a:t>. </a:t>
            </a:r>
          </a:p>
          <a:p>
            <a:pPr latinLnBrk="1"/>
            <a:r>
              <a:rPr lang="en-US" altLang="ko-KR" dirty="0"/>
              <a:t>&gt;&gt;&gt; </a:t>
            </a:r>
            <a:r>
              <a:rPr lang="en-US" altLang="ko-KR" dirty="0" err="1"/>
              <a:t>np.random.rand</a:t>
            </a:r>
            <a:r>
              <a:rPr lang="en-US" altLang="ko-KR" dirty="0"/>
              <a:t>(5)</a:t>
            </a:r>
          </a:p>
          <a:p>
            <a:pPr latinLnBrk="1"/>
            <a:r>
              <a:rPr lang="en-US" altLang="ko-KR" dirty="0"/>
              <a:t>array([0.54340494, 0.27836939, 0.42451759, 0.84477613, 0.00471886</a:t>
            </a:r>
            <a:r>
              <a:rPr lang="en-US" altLang="ko-KR" dirty="0" smtClean="0"/>
              <a:t>])</a:t>
            </a:r>
          </a:p>
          <a:p>
            <a:pPr latinLnBrk="1"/>
            <a:endParaRPr lang="en-US" altLang="ko-KR" dirty="0"/>
          </a:p>
          <a:p>
            <a:pPr latinLnBrk="1"/>
            <a:r>
              <a:rPr lang="en-US" altLang="ko-KR" b="1" dirty="0"/>
              <a:t>&gt;&gt;&gt;</a:t>
            </a:r>
            <a:r>
              <a:rPr lang="en-US" altLang="ko-KR" dirty="0"/>
              <a:t> </a:t>
            </a:r>
            <a:r>
              <a:rPr lang="en-US" altLang="ko-KR" dirty="0" err="1"/>
              <a:t>np.random.rand</a:t>
            </a:r>
            <a:r>
              <a:rPr lang="en-US" altLang="ko-KR" dirty="0"/>
              <a:t>(5, 3)</a:t>
            </a:r>
          </a:p>
          <a:p>
            <a:pPr latinLnBrk="1"/>
            <a:r>
              <a:rPr lang="en-US" altLang="ko-KR" dirty="0"/>
              <a:t>array([[0.12156912, 0.67074908, 0.82585276],</a:t>
            </a:r>
          </a:p>
          <a:p>
            <a:pPr latinLnBrk="1"/>
            <a:r>
              <a:rPr lang="en-US" altLang="ko-KR" dirty="0"/>
              <a:t>[0.13670659, 0.57509333, 0.89132195],</a:t>
            </a:r>
          </a:p>
          <a:p>
            <a:pPr latinLnBrk="1"/>
            <a:r>
              <a:rPr lang="en-US" altLang="ko-KR" dirty="0"/>
              <a:t>[0.20920212, 0.18532822, 0.10837689],</a:t>
            </a:r>
          </a:p>
          <a:p>
            <a:pPr latinLnBrk="1"/>
            <a:r>
              <a:rPr lang="en-US" altLang="ko-KR" dirty="0"/>
              <a:t>[0.21969749, 0.97862378, 0.81168315],</a:t>
            </a:r>
          </a:p>
          <a:p>
            <a:pPr latinLnBrk="1"/>
            <a:r>
              <a:rPr lang="en-US" altLang="ko-KR" dirty="0"/>
              <a:t>[0.17194101, 0.81622475, 0.27407375]])</a:t>
            </a:r>
          </a:p>
          <a:p>
            <a:pPr latinLnBrk="1"/>
            <a:endParaRPr lang="en-US" altLang="ko-KR" dirty="0"/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54366373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ko-KR" altLang="en-US" dirty="0" smtClean="0"/>
              <a:t>정규</a:t>
            </a:r>
            <a:r>
              <a:rPr lang="en-US" altLang="ko-KR" dirty="0" smtClean="0"/>
              <a:t> </a:t>
            </a:r>
            <a:r>
              <a:rPr lang="ko-KR" altLang="en-US" dirty="0" smtClean="0"/>
              <a:t>분포 </a:t>
            </a:r>
            <a:r>
              <a:rPr lang="ko-KR" altLang="en-US" dirty="0" err="1" smtClean="0"/>
              <a:t>난수</a:t>
            </a:r>
            <a:r>
              <a:rPr lang="ko-KR" altLang="en-US" dirty="0" smtClean="0"/>
              <a:t> </a:t>
            </a:r>
            <a:r>
              <a:rPr lang="ko-KR" altLang="en-US" dirty="0"/>
              <a:t>생성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TextBox 3"/>
          <p:cNvSpPr txBox="1"/>
          <p:nvPr/>
        </p:nvSpPr>
        <p:spPr>
          <a:xfrm>
            <a:off x="612648" y="1600200"/>
            <a:ext cx="7927382" cy="4524315"/>
          </a:xfrm>
          <a:prstGeom prst="rect">
            <a:avLst/>
          </a:prstGeom>
          <a:solidFill>
            <a:srgbClr val="FFFFCC"/>
          </a:solidFill>
          <a:ln>
            <a:solidFill>
              <a:schemeClr val="tx1"/>
            </a:solidFill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txBody>
          <a:bodyPr wrap="square" rtlCol="0">
            <a:spAutoFit/>
          </a:bodyPr>
          <a:lstStyle>
            <a:defPPr>
              <a:defRPr lang="en-US"/>
            </a:defPPr>
          </a:lstStyle>
          <a:p>
            <a:pPr latinLnBrk="1"/>
            <a:r>
              <a:rPr lang="en-US" altLang="ko-KR" dirty="0"/>
              <a:t>&gt;&gt;&gt; </a:t>
            </a:r>
            <a:r>
              <a:rPr lang="en-US" altLang="ko-KR" dirty="0" err="1"/>
              <a:t>np.random.randn</a:t>
            </a:r>
            <a:r>
              <a:rPr lang="en-US" altLang="ko-KR" dirty="0"/>
              <a:t>(5)</a:t>
            </a:r>
          </a:p>
          <a:p>
            <a:pPr latinLnBrk="1"/>
            <a:r>
              <a:rPr lang="en-US" altLang="ko-KR" dirty="0"/>
              <a:t>array([ 0.78148842, -0.65438103,  0.04117247, -0.20191691, -0.87081315])</a:t>
            </a:r>
          </a:p>
          <a:p>
            <a:pPr latinLnBrk="1"/>
            <a:endParaRPr lang="en-US" altLang="ko-KR" dirty="0"/>
          </a:p>
          <a:p>
            <a:pPr latinLnBrk="1"/>
            <a:r>
              <a:rPr lang="en-US" altLang="ko-KR" dirty="0"/>
              <a:t># </a:t>
            </a:r>
            <a:r>
              <a:rPr lang="ko-KR" altLang="en-US" dirty="0" err="1" smtClean="0"/>
              <a:t>난수로</a:t>
            </a:r>
            <a:r>
              <a:rPr lang="ko-KR" altLang="en-US" dirty="0" smtClean="0"/>
              <a:t> </a:t>
            </a:r>
            <a:r>
              <a:rPr lang="ko-KR" altLang="en-US" dirty="0"/>
              <a:t>채워진 </a:t>
            </a:r>
            <a:r>
              <a:rPr lang="en-US" altLang="ko-KR" dirty="0"/>
              <a:t>5×4 </a:t>
            </a:r>
            <a:r>
              <a:rPr lang="ko-KR" altLang="en-US" dirty="0"/>
              <a:t>크기의 </a:t>
            </a:r>
            <a:r>
              <a:rPr lang="en-US" altLang="ko-KR" dirty="0"/>
              <a:t>2</a:t>
            </a:r>
            <a:r>
              <a:rPr lang="ko-KR" altLang="en-US" dirty="0"/>
              <a:t>차원 배열을 생성하려면 다음과 같이 적어준다</a:t>
            </a:r>
            <a:r>
              <a:rPr lang="en-US" altLang="ko-KR" dirty="0"/>
              <a:t>. </a:t>
            </a:r>
          </a:p>
          <a:p>
            <a:pPr latinLnBrk="1"/>
            <a:r>
              <a:rPr lang="en-US" altLang="ko-KR" dirty="0"/>
              <a:t>&gt;&gt;&gt; </a:t>
            </a:r>
            <a:r>
              <a:rPr lang="en-US" altLang="ko-KR" dirty="0" err="1"/>
              <a:t>np.random.randn</a:t>
            </a:r>
            <a:r>
              <a:rPr lang="en-US" altLang="ko-KR" dirty="0"/>
              <a:t>(5, 4)</a:t>
            </a:r>
          </a:p>
          <a:p>
            <a:pPr latinLnBrk="1"/>
            <a:r>
              <a:rPr lang="en-US" altLang="ko-KR" dirty="0"/>
              <a:t>array([[ 0.22893207, -0.40803994, -0.10392514,  1.56717879],</a:t>
            </a:r>
          </a:p>
          <a:p>
            <a:pPr latinLnBrk="1"/>
            <a:r>
              <a:rPr lang="en-US" altLang="ko-KR" dirty="0"/>
              <a:t>       [ 0.49702472,  1.15587233,  1.83861168,  1.53572662],</a:t>
            </a:r>
          </a:p>
          <a:p>
            <a:pPr latinLnBrk="1"/>
            <a:r>
              <a:rPr lang="en-US" altLang="ko-KR" dirty="0"/>
              <a:t>       [ 0.25499773, -0.84415725, -0.98294346, -0.30609783],</a:t>
            </a:r>
          </a:p>
          <a:p>
            <a:pPr latinLnBrk="1"/>
            <a:r>
              <a:rPr lang="en-US" altLang="ko-KR" dirty="0"/>
              <a:t>       [ 0.83850061, -1.69084816,  1.15117366, -1.02933685],</a:t>
            </a:r>
          </a:p>
          <a:p>
            <a:pPr latinLnBrk="1"/>
            <a:r>
              <a:rPr lang="en-US" altLang="ko-KR" dirty="0"/>
              <a:t>       [-0.51099219, -2.36027053,  0.10359513,  1.73881773]])</a:t>
            </a:r>
          </a:p>
          <a:p>
            <a:pPr latinLnBrk="1"/>
            <a:endParaRPr lang="en-US" altLang="ko-KR" dirty="0"/>
          </a:p>
          <a:p>
            <a:pPr latinLnBrk="1"/>
            <a:r>
              <a:rPr lang="en-US" altLang="ko-KR" dirty="0"/>
              <a:t># </a:t>
            </a:r>
            <a:r>
              <a:rPr lang="ko-KR" altLang="en-US" dirty="0" smtClean="0"/>
              <a:t>위의 </a:t>
            </a:r>
            <a:r>
              <a:rPr lang="ko-KR" altLang="en-US" dirty="0"/>
              <a:t>정규 분포는 평균값이 </a:t>
            </a:r>
            <a:r>
              <a:rPr lang="en-US" altLang="ko-KR" dirty="0"/>
              <a:t>0</a:t>
            </a:r>
            <a:r>
              <a:rPr lang="ko-KR" altLang="en-US" dirty="0"/>
              <a:t>이고 표준편차가 </a:t>
            </a:r>
            <a:r>
              <a:rPr lang="en-US" altLang="ko-KR" dirty="0"/>
              <a:t>1.0</a:t>
            </a:r>
            <a:r>
              <a:rPr lang="ko-KR" altLang="en-US" dirty="0"/>
              <a:t>이다</a:t>
            </a:r>
            <a:r>
              <a:rPr lang="en-US" altLang="ko-KR" dirty="0"/>
              <a:t>. </a:t>
            </a:r>
            <a:r>
              <a:rPr lang="ko-KR" altLang="en-US" dirty="0"/>
              <a:t>만약 평균값과 표준편차를 다르게 하려면 다음과 같이 하면 된다</a:t>
            </a:r>
            <a:r>
              <a:rPr lang="en-US" altLang="ko-KR" dirty="0"/>
              <a:t>. </a:t>
            </a:r>
          </a:p>
          <a:p>
            <a:pPr latinLnBrk="1"/>
            <a:r>
              <a:rPr lang="en-US" altLang="ko-KR" dirty="0"/>
              <a:t>&gt;&gt;&gt; m, sigma = 10, 2</a:t>
            </a:r>
          </a:p>
          <a:p>
            <a:pPr latinLnBrk="1"/>
            <a:r>
              <a:rPr lang="en-US" altLang="ko-KR" dirty="0"/>
              <a:t>&gt;&gt;&gt; m + sigma*</a:t>
            </a:r>
            <a:r>
              <a:rPr lang="en-US" altLang="ko-KR" dirty="0" err="1"/>
              <a:t>np.random.randn</a:t>
            </a:r>
            <a:r>
              <a:rPr lang="en-US" altLang="ko-KR" dirty="0"/>
              <a:t>(5)</a:t>
            </a:r>
          </a:p>
          <a:p>
            <a:pPr latinLnBrk="1"/>
            <a:r>
              <a:rPr lang="en-US" altLang="ko-KR" dirty="0"/>
              <a:t>array([ 8.56778091, 10.84543531,  9.77559704,  9.09052469,  9.48651379])</a:t>
            </a:r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30778927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ko-KR" altLang="en-US" dirty="0" smtClean="0"/>
              <a:t>정규</a:t>
            </a:r>
            <a:r>
              <a:rPr lang="en-US" altLang="ko-KR" dirty="0" smtClean="0"/>
              <a:t> </a:t>
            </a:r>
            <a:r>
              <a:rPr lang="ko-KR" altLang="en-US" dirty="0" smtClean="0"/>
              <a:t>분포 </a:t>
            </a:r>
            <a:r>
              <a:rPr lang="ko-KR" altLang="en-US" dirty="0" err="1" smtClean="0"/>
              <a:t>난수</a:t>
            </a:r>
            <a:r>
              <a:rPr lang="ko-KR" altLang="en-US" dirty="0" smtClean="0"/>
              <a:t> </a:t>
            </a:r>
            <a:r>
              <a:rPr lang="ko-KR" altLang="en-US" dirty="0" smtClean="0"/>
              <a:t>생성 </a:t>
            </a:r>
            <a:r>
              <a:rPr lang="en-US" altLang="ko-KR" dirty="0" smtClean="0"/>
              <a:t>p624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TextBox 3"/>
          <p:cNvSpPr txBox="1"/>
          <p:nvPr/>
        </p:nvSpPr>
        <p:spPr>
          <a:xfrm>
            <a:off x="612648" y="1600200"/>
            <a:ext cx="7927382" cy="923330"/>
          </a:xfrm>
          <a:prstGeom prst="rect">
            <a:avLst/>
          </a:prstGeom>
          <a:solidFill>
            <a:srgbClr val="FFFFCC"/>
          </a:solidFill>
          <a:ln>
            <a:solidFill>
              <a:schemeClr val="tx1"/>
            </a:solidFill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txBody>
          <a:bodyPr wrap="square" rtlCol="0">
            <a:spAutoFit/>
          </a:bodyPr>
          <a:lstStyle>
            <a:defPPr>
              <a:defRPr lang="en-US"/>
            </a:defPPr>
          </a:lstStyle>
          <a:p>
            <a:pPr latinLnBrk="1"/>
            <a:r>
              <a:rPr lang="en-US" altLang="ko-KR" dirty="0"/>
              <a:t>&gt;&gt;&gt; mu, sigma = 0, 0.1 	# </a:t>
            </a:r>
            <a:r>
              <a:rPr lang="ko-KR" altLang="en-US" dirty="0"/>
              <a:t>평균과 표준 편차</a:t>
            </a:r>
          </a:p>
          <a:p>
            <a:pPr latinLnBrk="1"/>
            <a:r>
              <a:rPr lang="en-US" altLang="ko-KR" dirty="0"/>
              <a:t>&gt;&gt;&gt; </a:t>
            </a:r>
            <a:r>
              <a:rPr lang="en-US" altLang="ko-KR" dirty="0" err="1"/>
              <a:t>np.random.normal</a:t>
            </a:r>
            <a:r>
              <a:rPr lang="en-US" altLang="ko-KR" dirty="0"/>
              <a:t>(mu, sigma, 5)</a:t>
            </a:r>
          </a:p>
          <a:p>
            <a:pPr latinLnBrk="1"/>
            <a:r>
              <a:rPr lang="en-US" altLang="ko-KR" dirty="0"/>
              <a:t>array([ 0.15040638,  0.06857496, -0.01460342, -0.01868375, -0.1467971 ])</a:t>
            </a:r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pic>
        <p:nvPicPr>
          <p:cNvPr id="8" name="그림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9544" y="2741613"/>
            <a:ext cx="6057900" cy="3867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418281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Lab: </a:t>
            </a:r>
            <a:r>
              <a:rPr lang="ko-KR" altLang="en-US" dirty="0"/>
              <a:t>잡음이 들어간 직선 그리기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fontAlgn="base"/>
            <a:r>
              <a:rPr lang="ko-KR" altLang="en-US" dirty="0"/>
              <a:t>우리는 앞에서 </a:t>
            </a:r>
            <a:r>
              <a:rPr lang="en-US" altLang="ko-KR" dirty="0" err="1"/>
              <a:t>linespace</a:t>
            </a:r>
            <a:r>
              <a:rPr lang="en-US" altLang="ko-KR" dirty="0"/>
              <a:t>() </a:t>
            </a:r>
            <a:r>
              <a:rPr lang="ko-KR" altLang="en-US" dirty="0"/>
              <a:t>함수를 이용하여 직선을 그려보았다</a:t>
            </a:r>
            <a:r>
              <a:rPr lang="en-US" altLang="ko-KR" dirty="0"/>
              <a:t>. </a:t>
            </a:r>
            <a:r>
              <a:rPr lang="ko-KR" altLang="en-US" dirty="0"/>
              <a:t>이번에는 직선 데이터에 약간의 정규 분포 잡음을 추가해보자</a:t>
            </a:r>
            <a:r>
              <a:rPr lang="en-US" altLang="ko-KR" dirty="0"/>
              <a:t>. </a:t>
            </a:r>
            <a:r>
              <a:rPr lang="ko-KR" altLang="en-US" dirty="0"/>
              <a:t>즉 다음과 같이 잡음이 추가된 직선을 그려보자</a:t>
            </a:r>
            <a:r>
              <a:rPr lang="en-US" altLang="ko-KR" dirty="0"/>
              <a:t>. </a:t>
            </a:r>
            <a:endParaRPr lang="ko-KR" altLang="en-US" dirty="0"/>
          </a:p>
        </p:txBody>
      </p:sp>
      <p:pic>
        <p:nvPicPr>
          <p:cNvPr id="22529" name="_x706385864" descr="EMB00004404b69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4209" y="2632229"/>
            <a:ext cx="5299969" cy="39685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0778437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이번 </a:t>
            </a:r>
            <a:r>
              <a:rPr lang="ko-KR" altLang="en-US" dirty="0"/>
              <a:t>장에서 만들 프로그램</a:t>
            </a:r>
          </a:p>
        </p:txBody>
      </p:sp>
      <p:pic>
        <p:nvPicPr>
          <p:cNvPr id="4" name="내용 개체 틀 3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612648" y="1733366"/>
            <a:ext cx="4262518" cy="2507843"/>
          </a:xfrm>
          <a:prstGeom prst="rect">
            <a:avLst/>
          </a:prstGeom>
        </p:spPr>
      </p:pic>
      <p:pic>
        <p:nvPicPr>
          <p:cNvPr id="5" name="그림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27612" y="3782461"/>
            <a:ext cx="4238436" cy="29092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453277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en-US" altLang="ko-KR" dirty="0" smtClean="0"/>
              <a:t>Sol: </a:t>
            </a:r>
            <a:endParaRPr lang="ko-KR" alt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612648" y="1600200"/>
            <a:ext cx="7927382" cy="3693319"/>
          </a:xfrm>
          <a:prstGeom prst="rect">
            <a:avLst/>
          </a:prstGeom>
          <a:solidFill>
            <a:srgbClr val="FFFFCC"/>
          </a:solidFill>
          <a:ln>
            <a:solidFill>
              <a:schemeClr val="tx1"/>
            </a:solidFill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txBody>
          <a:bodyPr wrap="square" rtlCol="0">
            <a:spAutoFit/>
          </a:bodyPr>
          <a:lstStyle>
            <a:defPPr>
              <a:defRPr lang="en-US"/>
            </a:defPPr>
          </a:lstStyle>
          <a:p>
            <a:pPr latinLnBrk="1"/>
            <a:r>
              <a:rPr lang="en-US" altLang="ko-KR" dirty="0"/>
              <a:t>import </a:t>
            </a:r>
            <a:r>
              <a:rPr lang="en-US" altLang="ko-KR" dirty="0" err="1"/>
              <a:t>numpy</a:t>
            </a:r>
            <a:r>
              <a:rPr lang="en-US" altLang="ko-KR" dirty="0"/>
              <a:t> as np</a:t>
            </a:r>
          </a:p>
          <a:p>
            <a:pPr latinLnBrk="1"/>
            <a:r>
              <a:rPr lang="en-US" altLang="ko-KR" dirty="0"/>
              <a:t>import </a:t>
            </a:r>
            <a:r>
              <a:rPr lang="en-US" altLang="ko-KR" dirty="0" err="1"/>
              <a:t>matplotlib.pyplot</a:t>
            </a:r>
            <a:r>
              <a:rPr lang="en-US" altLang="ko-KR" dirty="0"/>
              <a:t> as </a:t>
            </a:r>
            <a:r>
              <a:rPr lang="en-US" altLang="ko-KR" dirty="0" err="1"/>
              <a:t>plt</a:t>
            </a:r>
            <a:endParaRPr lang="en-US" altLang="ko-KR" dirty="0"/>
          </a:p>
          <a:p>
            <a:pPr latinLnBrk="1"/>
            <a:endParaRPr lang="en-US" altLang="ko-KR" dirty="0"/>
          </a:p>
          <a:p>
            <a:pPr latinLnBrk="1"/>
            <a:r>
              <a:rPr lang="en-US" altLang="ko-KR" dirty="0"/>
              <a:t>pure = </a:t>
            </a:r>
            <a:r>
              <a:rPr lang="en-US" altLang="ko-KR" dirty="0" err="1"/>
              <a:t>np.linspace</a:t>
            </a:r>
            <a:r>
              <a:rPr lang="en-US" altLang="ko-KR" dirty="0"/>
              <a:t>(1, 10, 100)		# 1</a:t>
            </a:r>
            <a:r>
              <a:rPr lang="ko-KR" altLang="en-US" dirty="0"/>
              <a:t>부터 </a:t>
            </a:r>
            <a:r>
              <a:rPr lang="en-US" altLang="ko-KR" dirty="0"/>
              <a:t>10</a:t>
            </a:r>
            <a:r>
              <a:rPr lang="ko-KR" altLang="en-US" dirty="0"/>
              <a:t>까지 </a:t>
            </a:r>
            <a:r>
              <a:rPr lang="en-US" altLang="ko-KR" dirty="0"/>
              <a:t>100</a:t>
            </a:r>
            <a:r>
              <a:rPr lang="ko-KR" altLang="en-US" dirty="0"/>
              <a:t>개의 데이터 생성</a:t>
            </a:r>
          </a:p>
          <a:p>
            <a:pPr latinLnBrk="1"/>
            <a:r>
              <a:rPr lang="en-US" altLang="ko-KR" dirty="0"/>
              <a:t>noise = </a:t>
            </a:r>
            <a:r>
              <a:rPr lang="en-US" altLang="ko-KR" dirty="0" err="1"/>
              <a:t>np.random.normal</a:t>
            </a:r>
            <a:r>
              <a:rPr lang="en-US" altLang="ko-KR" dirty="0"/>
              <a:t>(0, 1, 100)	# </a:t>
            </a:r>
            <a:r>
              <a:rPr lang="ko-KR" altLang="en-US" dirty="0"/>
              <a:t>평균이 </a:t>
            </a:r>
            <a:r>
              <a:rPr lang="en-US" altLang="ko-KR" dirty="0"/>
              <a:t>0</a:t>
            </a:r>
            <a:r>
              <a:rPr lang="ko-KR" altLang="en-US" dirty="0"/>
              <a:t>이고 표준편차가 </a:t>
            </a:r>
            <a:r>
              <a:rPr lang="en-US" altLang="ko-KR" dirty="0"/>
              <a:t>1</a:t>
            </a:r>
            <a:r>
              <a:rPr lang="ko-KR" altLang="en-US" dirty="0"/>
              <a:t>인 </a:t>
            </a:r>
            <a:r>
              <a:rPr lang="en-US" altLang="ko-KR" dirty="0"/>
              <a:t>100</a:t>
            </a:r>
            <a:r>
              <a:rPr lang="ko-KR" altLang="en-US" dirty="0"/>
              <a:t>개의 </a:t>
            </a:r>
            <a:r>
              <a:rPr lang="ko-KR" altLang="en-US" dirty="0" err="1"/>
              <a:t>난수</a:t>
            </a:r>
            <a:r>
              <a:rPr lang="ko-KR" altLang="en-US" dirty="0"/>
              <a:t> 생성</a:t>
            </a:r>
          </a:p>
          <a:p>
            <a:pPr latinLnBrk="1"/>
            <a:endParaRPr lang="ko-KR" altLang="en-US" dirty="0"/>
          </a:p>
          <a:p>
            <a:pPr latinLnBrk="1"/>
            <a:r>
              <a:rPr lang="en-US" altLang="ko-KR" dirty="0"/>
              <a:t># </a:t>
            </a:r>
            <a:r>
              <a:rPr lang="ko-KR" altLang="en-US" dirty="0" err="1"/>
              <a:t>넘파이</a:t>
            </a:r>
            <a:r>
              <a:rPr lang="ko-KR" altLang="en-US" dirty="0"/>
              <a:t> 배열 간 덧셈 연산</a:t>
            </a:r>
            <a:r>
              <a:rPr lang="en-US" altLang="ko-KR" dirty="0"/>
              <a:t>, </a:t>
            </a:r>
            <a:r>
              <a:rPr lang="ko-KR" altLang="en-US" dirty="0"/>
              <a:t>요소별로 덧셈이 수행된다</a:t>
            </a:r>
            <a:r>
              <a:rPr lang="en-US" altLang="ko-KR" dirty="0"/>
              <a:t>. </a:t>
            </a:r>
          </a:p>
          <a:p>
            <a:pPr latinLnBrk="1"/>
            <a:r>
              <a:rPr lang="en-US" altLang="ko-KR" dirty="0"/>
              <a:t>signal = pure + noise			</a:t>
            </a:r>
          </a:p>
          <a:p>
            <a:pPr latinLnBrk="1"/>
            <a:endParaRPr lang="en-US" altLang="ko-KR" dirty="0"/>
          </a:p>
          <a:p>
            <a:pPr latinLnBrk="1"/>
            <a:r>
              <a:rPr lang="en-US" altLang="ko-KR" dirty="0"/>
              <a:t># </a:t>
            </a:r>
            <a:r>
              <a:rPr lang="ko-KR" altLang="en-US" dirty="0"/>
              <a:t>선 그래프를 그린다</a:t>
            </a:r>
            <a:r>
              <a:rPr lang="en-US" altLang="ko-KR" dirty="0"/>
              <a:t>. </a:t>
            </a:r>
          </a:p>
          <a:p>
            <a:pPr latinLnBrk="1"/>
            <a:r>
              <a:rPr lang="en-US" altLang="ko-KR" dirty="0" err="1"/>
              <a:t>plt.plot</a:t>
            </a:r>
            <a:r>
              <a:rPr lang="en-US" altLang="ko-KR" dirty="0"/>
              <a:t>(signal)</a:t>
            </a:r>
          </a:p>
          <a:p>
            <a:pPr latinLnBrk="1"/>
            <a:r>
              <a:rPr lang="en-US" altLang="ko-KR" dirty="0" err="1"/>
              <a:t>plt.show</a:t>
            </a:r>
            <a:r>
              <a:rPr lang="en-US" altLang="ko-KR" dirty="0"/>
              <a:t>()</a:t>
            </a:r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65051725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err="1" smtClean="0"/>
              <a:t>넘파이</a:t>
            </a:r>
            <a:r>
              <a:rPr lang="en-US" altLang="ko-KR" dirty="0" smtClean="0"/>
              <a:t> </a:t>
            </a:r>
            <a:r>
              <a:rPr lang="ko-KR" altLang="en-US" dirty="0" smtClean="0"/>
              <a:t>내장 함수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ko-KR" altLang="en-US" dirty="0" err="1"/>
              <a:t>넘파이의</a:t>
            </a:r>
            <a:r>
              <a:rPr lang="ko-KR" altLang="en-US" dirty="0"/>
              <a:t> </a:t>
            </a:r>
            <a:r>
              <a:rPr lang="en-US" altLang="ko-KR" dirty="0"/>
              <a:t>sin() </a:t>
            </a:r>
            <a:r>
              <a:rPr lang="ko-KR" altLang="en-US" dirty="0"/>
              <a:t>함수를 적용하면 배열의 요소에 모두 </a:t>
            </a:r>
            <a:r>
              <a:rPr lang="en-US" altLang="ko-KR" dirty="0"/>
              <a:t>sin() </a:t>
            </a:r>
            <a:r>
              <a:rPr lang="ko-KR" altLang="en-US" dirty="0"/>
              <a:t>함수가 적용된다</a:t>
            </a:r>
            <a:r>
              <a:rPr lang="en-US" altLang="ko-KR" dirty="0"/>
              <a:t>. </a:t>
            </a:r>
            <a:endParaRPr lang="ko-KR" altLang="en-US" dirty="0"/>
          </a:p>
          <a:p>
            <a:endParaRPr lang="ko-KR" alt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725657" y="2674398"/>
            <a:ext cx="7927382" cy="923330"/>
          </a:xfrm>
          <a:prstGeom prst="rect">
            <a:avLst/>
          </a:prstGeom>
          <a:solidFill>
            <a:srgbClr val="FFFFCC"/>
          </a:solidFill>
          <a:ln>
            <a:solidFill>
              <a:schemeClr val="tx1"/>
            </a:solidFill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txBody>
          <a:bodyPr wrap="square" rtlCol="0">
            <a:spAutoFit/>
          </a:bodyPr>
          <a:lstStyle>
            <a:defPPr>
              <a:defRPr lang="en-US"/>
            </a:defPPr>
          </a:lstStyle>
          <a:p>
            <a:pPr latinLnBrk="1"/>
            <a:r>
              <a:rPr lang="en-US" altLang="ko-KR" b="1" dirty="0"/>
              <a:t>&gt;&gt;&gt;</a:t>
            </a:r>
            <a:r>
              <a:rPr lang="en-US" altLang="ko-KR" dirty="0"/>
              <a:t> A = </a:t>
            </a:r>
            <a:r>
              <a:rPr lang="en-US" altLang="ko-KR" dirty="0" err="1"/>
              <a:t>np.array</a:t>
            </a:r>
            <a:r>
              <a:rPr lang="en-US" altLang="ko-KR" dirty="0"/>
              <a:t>([0, 1, 2, 3])</a:t>
            </a:r>
          </a:p>
          <a:p>
            <a:pPr latinLnBrk="1"/>
            <a:r>
              <a:rPr lang="en-US" altLang="ko-KR" b="1" dirty="0"/>
              <a:t>&gt;&gt;&gt;</a:t>
            </a:r>
            <a:r>
              <a:rPr lang="en-US" altLang="ko-KR" dirty="0"/>
              <a:t> 10 * </a:t>
            </a:r>
            <a:r>
              <a:rPr lang="en-US" altLang="ko-KR" dirty="0" err="1"/>
              <a:t>np.sin</a:t>
            </a:r>
            <a:r>
              <a:rPr lang="en-US" altLang="ko-KR" dirty="0"/>
              <a:t>(A)</a:t>
            </a:r>
          </a:p>
          <a:p>
            <a:pPr latinLnBrk="1"/>
            <a:r>
              <a:rPr lang="en-US" altLang="ko-KR" dirty="0"/>
              <a:t>array([0. , 8.41470985, 9.09297427, 1.41120008])</a:t>
            </a:r>
          </a:p>
        </p:txBody>
      </p:sp>
    </p:spTree>
    <p:extLst>
      <p:ext uri="{BB962C8B-B14F-4D97-AF65-F5344CB8AC3E}">
        <p14:creationId xmlns:p14="http://schemas.microsoft.com/office/powerpoint/2010/main" val="415791250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ko-KR" altLang="en-US" dirty="0" smtClean="0"/>
              <a:t>예제</a:t>
            </a:r>
            <a:r>
              <a:rPr lang="en-US" altLang="ko-KR" dirty="0" smtClean="0"/>
              <a:t>: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ko-KR" altLang="en-US" dirty="0"/>
              <a:t>학생 </a:t>
            </a:r>
            <a:r>
              <a:rPr lang="en-US" altLang="ko-KR" dirty="0"/>
              <a:t>4</a:t>
            </a:r>
            <a:r>
              <a:rPr lang="ko-KR" altLang="en-US" dirty="0"/>
              <a:t>명의 </a:t>
            </a:r>
            <a:r>
              <a:rPr lang="en-US" altLang="ko-KR" dirty="0"/>
              <a:t>3</a:t>
            </a:r>
            <a:r>
              <a:rPr lang="ko-KR" altLang="en-US" dirty="0"/>
              <a:t>과목 성적</a:t>
            </a:r>
            <a:r>
              <a:rPr lang="en-US" altLang="ko-KR" dirty="0"/>
              <a:t>(</a:t>
            </a:r>
            <a:r>
              <a:rPr lang="ko-KR" altLang="en-US" dirty="0"/>
              <a:t>국어</a:t>
            </a:r>
            <a:r>
              <a:rPr lang="en-US" altLang="ko-KR" dirty="0"/>
              <a:t>, </a:t>
            </a:r>
            <a:r>
              <a:rPr lang="ko-KR" altLang="en-US" dirty="0"/>
              <a:t>영어</a:t>
            </a:r>
            <a:r>
              <a:rPr lang="en-US" altLang="ko-KR" dirty="0"/>
              <a:t>, </a:t>
            </a:r>
            <a:r>
              <a:rPr lang="ko-KR" altLang="en-US" dirty="0"/>
              <a:t>수학</a:t>
            </a:r>
            <a:r>
              <a:rPr lang="en-US" altLang="ko-KR" dirty="0"/>
              <a:t>)</a:t>
            </a:r>
            <a:r>
              <a:rPr lang="ko-KR" altLang="en-US" dirty="0"/>
              <a:t>이 </a:t>
            </a:r>
            <a:r>
              <a:rPr lang="ko-KR" altLang="en-US" dirty="0" err="1"/>
              <a:t>넘파이</a:t>
            </a:r>
            <a:r>
              <a:rPr lang="ko-KR" altLang="en-US" dirty="0"/>
              <a:t> 배열에 저장되었다고 가정하자</a:t>
            </a:r>
            <a:r>
              <a:rPr lang="en-US" altLang="ko-KR" dirty="0"/>
              <a:t>. </a:t>
            </a:r>
            <a:endParaRPr lang="ko-KR" alt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725657" y="2333685"/>
            <a:ext cx="7927382" cy="4524315"/>
          </a:xfrm>
          <a:prstGeom prst="rect">
            <a:avLst/>
          </a:prstGeom>
          <a:solidFill>
            <a:srgbClr val="FFFFCC"/>
          </a:solidFill>
          <a:ln>
            <a:solidFill>
              <a:schemeClr val="tx1"/>
            </a:solidFill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txBody>
          <a:bodyPr wrap="square" rtlCol="0">
            <a:spAutoFit/>
          </a:bodyPr>
          <a:lstStyle>
            <a:defPPr>
              <a:defRPr lang="en-US"/>
            </a:defPPr>
          </a:lstStyle>
          <a:p>
            <a:pPr latinLnBrk="1"/>
            <a:r>
              <a:rPr lang="en-US" altLang="ko-KR" dirty="0"/>
              <a:t>&gt;&gt;&gt; import </a:t>
            </a:r>
            <a:r>
              <a:rPr lang="en-US" altLang="ko-KR" dirty="0" err="1"/>
              <a:t>numpy</a:t>
            </a:r>
            <a:r>
              <a:rPr lang="en-US" altLang="ko-KR" dirty="0"/>
              <a:t> as np</a:t>
            </a:r>
          </a:p>
          <a:p>
            <a:pPr latinLnBrk="1"/>
            <a:r>
              <a:rPr lang="en-US" altLang="ko-KR" dirty="0"/>
              <a:t>&gt;&gt;&gt; scores = </a:t>
            </a:r>
            <a:r>
              <a:rPr lang="en-US" altLang="ko-KR" dirty="0" err="1"/>
              <a:t>np.array</a:t>
            </a:r>
            <a:r>
              <a:rPr lang="en-US" altLang="ko-KR" dirty="0"/>
              <a:t>([[99, 93, 60], [98, 82, 93],</a:t>
            </a:r>
          </a:p>
          <a:p>
            <a:pPr latinLnBrk="1"/>
            <a:r>
              <a:rPr lang="en-US" altLang="ko-KR" dirty="0"/>
              <a:t>   ...:                 [93, 65, 81], [78, 82, 81]])</a:t>
            </a:r>
          </a:p>
          <a:p>
            <a:pPr latinLnBrk="1"/>
            <a:endParaRPr lang="en-US" altLang="ko-KR" dirty="0"/>
          </a:p>
          <a:p>
            <a:pPr latinLnBrk="1"/>
            <a:r>
              <a:rPr lang="en-US" altLang="ko-KR" dirty="0" smtClean="0"/>
              <a:t>&gt;&gt;&gt; </a:t>
            </a:r>
            <a:r>
              <a:rPr lang="en-US" altLang="ko-KR" dirty="0" err="1"/>
              <a:t>scores.sum</a:t>
            </a:r>
            <a:r>
              <a:rPr lang="en-US" altLang="ko-KR" dirty="0"/>
              <a:t>()</a:t>
            </a:r>
          </a:p>
          <a:p>
            <a:pPr latinLnBrk="1"/>
            <a:r>
              <a:rPr lang="en-US" altLang="ko-KR" dirty="0"/>
              <a:t>1005</a:t>
            </a:r>
          </a:p>
          <a:p>
            <a:pPr latinLnBrk="1"/>
            <a:r>
              <a:rPr lang="en-US" altLang="ko-KR" dirty="0"/>
              <a:t>&gt;&gt;&gt; </a:t>
            </a:r>
            <a:r>
              <a:rPr lang="en-US" altLang="ko-KR" dirty="0" err="1"/>
              <a:t>scores.min</a:t>
            </a:r>
            <a:r>
              <a:rPr lang="en-US" altLang="ko-KR" dirty="0"/>
              <a:t>()</a:t>
            </a:r>
          </a:p>
          <a:p>
            <a:pPr latinLnBrk="1"/>
            <a:r>
              <a:rPr lang="en-US" altLang="ko-KR" dirty="0"/>
              <a:t>60</a:t>
            </a:r>
          </a:p>
          <a:p>
            <a:pPr latinLnBrk="1"/>
            <a:r>
              <a:rPr lang="en-US" altLang="ko-KR" dirty="0"/>
              <a:t>&gt;&gt;&gt; </a:t>
            </a:r>
            <a:r>
              <a:rPr lang="en-US" altLang="ko-KR" dirty="0" err="1"/>
              <a:t>scores.max</a:t>
            </a:r>
            <a:r>
              <a:rPr lang="en-US" altLang="ko-KR" dirty="0"/>
              <a:t>()</a:t>
            </a:r>
          </a:p>
          <a:p>
            <a:pPr latinLnBrk="1"/>
            <a:r>
              <a:rPr lang="en-US" altLang="ko-KR" dirty="0"/>
              <a:t>99</a:t>
            </a:r>
          </a:p>
          <a:p>
            <a:pPr latinLnBrk="1"/>
            <a:r>
              <a:rPr lang="en-US" altLang="ko-KR" dirty="0"/>
              <a:t>&gt;&gt;&gt; </a:t>
            </a:r>
            <a:r>
              <a:rPr lang="en-US" altLang="ko-KR" dirty="0" err="1"/>
              <a:t>scores.mean</a:t>
            </a:r>
            <a:r>
              <a:rPr lang="en-US" altLang="ko-KR" dirty="0"/>
              <a:t>()</a:t>
            </a:r>
          </a:p>
          <a:p>
            <a:pPr latinLnBrk="1"/>
            <a:r>
              <a:rPr lang="en-US" altLang="ko-KR" dirty="0"/>
              <a:t>83.75</a:t>
            </a:r>
          </a:p>
          <a:p>
            <a:pPr latinLnBrk="1"/>
            <a:r>
              <a:rPr lang="en-US" altLang="ko-KR" dirty="0"/>
              <a:t>&gt;&gt;&gt; </a:t>
            </a:r>
            <a:r>
              <a:rPr lang="en-US" altLang="ko-KR" dirty="0" err="1"/>
              <a:t>scores.std</a:t>
            </a:r>
            <a:r>
              <a:rPr lang="en-US" altLang="ko-KR" dirty="0"/>
              <a:t>()</a:t>
            </a:r>
          </a:p>
          <a:p>
            <a:pPr latinLnBrk="1"/>
            <a:r>
              <a:rPr lang="en-US" altLang="ko-KR" dirty="0"/>
              <a:t>11.769487386175038</a:t>
            </a:r>
          </a:p>
          <a:p>
            <a:pPr latinLnBrk="1"/>
            <a:r>
              <a:rPr lang="en-US" altLang="ko-KR" dirty="0"/>
              <a:t>&gt;&gt;&gt; </a:t>
            </a:r>
            <a:r>
              <a:rPr lang="en-US" altLang="ko-KR" dirty="0" err="1"/>
              <a:t>scores.var</a:t>
            </a:r>
            <a:r>
              <a:rPr lang="en-US" altLang="ko-KR" dirty="0"/>
              <a:t>()</a:t>
            </a:r>
          </a:p>
          <a:p>
            <a:pPr latinLnBrk="1"/>
            <a:r>
              <a:rPr lang="en-US" altLang="ko-KR" dirty="0"/>
              <a:t>138.52083333333334</a:t>
            </a:r>
          </a:p>
        </p:txBody>
      </p:sp>
    </p:spTree>
    <p:extLst>
      <p:ext uri="{BB962C8B-B14F-4D97-AF65-F5344CB8AC3E}">
        <p14:creationId xmlns:p14="http://schemas.microsoft.com/office/powerpoint/2010/main" val="373271476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ko-KR" altLang="en-US" dirty="0" smtClean="0"/>
              <a:t>행이나 열 단위로 계산 </a:t>
            </a:r>
            <a:r>
              <a:rPr lang="ko-KR" altLang="en-US" dirty="0" smtClean="0"/>
              <a:t>가능 </a:t>
            </a:r>
            <a:r>
              <a:rPr lang="en-US" altLang="ko-KR" dirty="0" smtClean="0"/>
              <a:t>p627</a:t>
            </a:r>
            <a:endParaRPr lang="ko-KR" altLang="en-US" dirty="0"/>
          </a:p>
        </p:txBody>
      </p:sp>
      <p:pic>
        <p:nvPicPr>
          <p:cNvPr id="5" name="내용 개체 틀 4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2059789" y="2703018"/>
            <a:ext cx="4105275" cy="300037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12648" y="1561665"/>
            <a:ext cx="7927382" cy="646331"/>
          </a:xfrm>
          <a:prstGeom prst="rect">
            <a:avLst/>
          </a:prstGeom>
          <a:solidFill>
            <a:srgbClr val="FFFFCC"/>
          </a:solidFill>
          <a:ln>
            <a:solidFill>
              <a:schemeClr val="tx1"/>
            </a:solidFill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txBody>
          <a:bodyPr wrap="square" rtlCol="0">
            <a:spAutoFit/>
          </a:bodyPr>
          <a:lstStyle>
            <a:defPPr>
              <a:defRPr lang="en-US"/>
            </a:defPPr>
          </a:lstStyle>
          <a:p>
            <a:pPr latinLnBrk="1"/>
            <a:r>
              <a:rPr lang="en-US" altLang="ko-KR" dirty="0"/>
              <a:t>&gt;&gt;&gt; </a:t>
            </a:r>
            <a:r>
              <a:rPr lang="en-US" altLang="ko-KR" dirty="0" err="1"/>
              <a:t>scores.mean</a:t>
            </a:r>
            <a:r>
              <a:rPr lang="en-US" altLang="ko-KR" dirty="0"/>
              <a:t>(axis=0)</a:t>
            </a:r>
          </a:p>
          <a:p>
            <a:pPr latinLnBrk="1"/>
            <a:r>
              <a:rPr lang="en-US" altLang="ko-KR" dirty="0"/>
              <a:t>array([92.  , 80.5 , 78.75])</a:t>
            </a:r>
          </a:p>
        </p:txBody>
      </p:sp>
    </p:spTree>
    <p:extLst>
      <p:ext uri="{BB962C8B-B14F-4D97-AF65-F5344CB8AC3E}">
        <p14:creationId xmlns:p14="http://schemas.microsoft.com/office/powerpoint/2010/main" val="123609143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히스토그램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612648" y="1561665"/>
            <a:ext cx="7927382" cy="2585323"/>
          </a:xfrm>
          <a:prstGeom prst="rect">
            <a:avLst/>
          </a:prstGeom>
          <a:solidFill>
            <a:srgbClr val="FFFFCC"/>
          </a:solidFill>
          <a:ln>
            <a:solidFill>
              <a:schemeClr val="tx1"/>
            </a:solidFill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txBody>
          <a:bodyPr wrap="square" rtlCol="0">
            <a:spAutoFit/>
          </a:bodyPr>
          <a:lstStyle>
            <a:defPPr>
              <a:defRPr lang="en-US"/>
            </a:defPPr>
          </a:lstStyle>
          <a:p>
            <a:pPr latinLnBrk="1"/>
            <a:r>
              <a:rPr lang="en-US" altLang="ko-KR" dirty="0"/>
              <a:t>import </a:t>
            </a:r>
            <a:r>
              <a:rPr lang="en-US" altLang="ko-KR" dirty="0" err="1"/>
              <a:t>matplotlib.pyplot</a:t>
            </a:r>
            <a:r>
              <a:rPr lang="en-US" altLang="ko-KR" dirty="0"/>
              <a:t> as </a:t>
            </a:r>
            <a:r>
              <a:rPr lang="en-US" altLang="ko-KR" dirty="0" err="1"/>
              <a:t>plt</a:t>
            </a:r>
            <a:endParaRPr lang="en-US" altLang="ko-KR" dirty="0"/>
          </a:p>
          <a:p>
            <a:pPr latinLnBrk="1"/>
            <a:r>
              <a:rPr lang="en-US" altLang="ko-KR" dirty="0"/>
              <a:t>import </a:t>
            </a:r>
            <a:r>
              <a:rPr lang="en-US" altLang="ko-KR" dirty="0" err="1"/>
              <a:t>numpy</a:t>
            </a:r>
            <a:r>
              <a:rPr lang="en-US" altLang="ko-KR" dirty="0"/>
              <a:t> as np</a:t>
            </a:r>
          </a:p>
          <a:p>
            <a:pPr latinLnBrk="1"/>
            <a:endParaRPr lang="en-US" altLang="ko-KR" dirty="0"/>
          </a:p>
          <a:p>
            <a:pPr latinLnBrk="1"/>
            <a:r>
              <a:rPr lang="en-US" altLang="ko-KR" dirty="0"/>
              <a:t>numbers = </a:t>
            </a:r>
            <a:r>
              <a:rPr lang="en-US" altLang="ko-KR" dirty="0" err="1"/>
              <a:t>np.random.normal</a:t>
            </a:r>
            <a:r>
              <a:rPr lang="en-US" altLang="ko-KR" dirty="0"/>
              <a:t>(size=10000)</a:t>
            </a:r>
          </a:p>
          <a:p>
            <a:pPr latinLnBrk="1"/>
            <a:endParaRPr lang="en-US" altLang="ko-KR" dirty="0"/>
          </a:p>
          <a:p>
            <a:pPr latinLnBrk="1"/>
            <a:r>
              <a:rPr lang="en-US" altLang="ko-KR" dirty="0" err="1"/>
              <a:t>plt.hist</a:t>
            </a:r>
            <a:r>
              <a:rPr lang="en-US" altLang="ko-KR" dirty="0"/>
              <a:t>(numbers)</a:t>
            </a:r>
          </a:p>
          <a:p>
            <a:pPr latinLnBrk="1"/>
            <a:r>
              <a:rPr lang="en-US" altLang="ko-KR" dirty="0" err="1"/>
              <a:t>plt.xlabel</a:t>
            </a:r>
            <a:r>
              <a:rPr lang="en-US" altLang="ko-KR" dirty="0"/>
              <a:t>("value")</a:t>
            </a:r>
          </a:p>
          <a:p>
            <a:pPr latinLnBrk="1"/>
            <a:r>
              <a:rPr lang="en-US" altLang="ko-KR" dirty="0" err="1"/>
              <a:t>plt.ylabel</a:t>
            </a:r>
            <a:r>
              <a:rPr lang="en-US" altLang="ko-KR" dirty="0"/>
              <a:t>("</a:t>
            </a:r>
            <a:r>
              <a:rPr lang="en-US" altLang="ko-KR" dirty="0" err="1"/>
              <a:t>freq</a:t>
            </a:r>
            <a:r>
              <a:rPr lang="en-US" altLang="ko-KR" dirty="0"/>
              <a:t>")</a:t>
            </a:r>
          </a:p>
          <a:p>
            <a:pPr latinLnBrk="1"/>
            <a:r>
              <a:rPr lang="en-US" altLang="ko-KR" dirty="0" err="1"/>
              <a:t>plt.show</a:t>
            </a:r>
            <a:r>
              <a:rPr lang="en-US" altLang="ko-KR" dirty="0"/>
              <a:t>()</a:t>
            </a:r>
          </a:p>
        </p:txBody>
      </p:sp>
      <p:pic>
        <p:nvPicPr>
          <p:cNvPr id="23553" name="_x706436120" descr="EMB00004404b69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96504" y="3369074"/>
            <a:ext cx="4243526" cy="31774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8149970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dirty="0" smtClean="0"/>
              <a:t>Lab: </a:t>
            </a:r>
            <a:r>
              <a:rPr lang="ko-KR" altLang="en-US" dirty="0"/>
              <a:t>정규 분포 그래프 </a:t>
            </a:r>
            <a:r>
              <a:rPr lang="ko-KR" altLang="en-US" dirty="0" smtClean="0"/>
              <a:t>그리기 </a:t>
            </a:r>
            <a:r>
              <a:rPr lang="en-US" altLang="ko-KR" dirty="0" err="1" smtClean="0"/>
              <a:t>gaussian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ko-KR" altLang="en-US" dirty="0"/>
              <a:t>다음과 같이 </a:t>
            </a:r>
            <a:r>
              <a:rPr lang="en-US" altLang="ko-KR" dirty="0"/>
              <a:t>2</a:t>
            </a:r>
            <a:r>
              <a:rPr lang="ko-KR" altLang="en-US" dirty="0"/>
              <a:t>개의 정규 분포를 그래프로 그려보자</a:t>
            </a:r>
            <a:r>
              <a:rPr lang="en-US" altLang="ko-KR" dirty="0"/>
              <a:t>. </a:t>
            </a:r>
            <a:endParaRPr lang="ko-KR" altLang="en-US" dirty="0"/>
          </a:p>
          <a:p>
            <a:endParaRPr lang="ko-KR" altLang="en-US" dirty="0"/>
          </a:p>
        </p:txBody>
      </p:sp>
      <p:pic>
        <p:nvPicPr>
          <p:cNvPr id="28673" name="_x706450952" descr="EMB00004404b69c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8282" y="2410287"/>
            <a:ext cx="5894773" cy="35327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665741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Sol: </a:t>
            </a:r>
            <a:endParaRPr lang="ko-KR" altLang="en-US" dirty="0"/>
          </a:p>
        </p:txBody>
      </p:sp>
      <p:sp>
        <p:nvSpPr>
          <p:cNvPr id="4" name="내용 개체 틀 3"/>
          <p:cNvSpPr txBox="1">
            <a:spLocks noGrp="1"/>
          </p:cNvSpPr>
          <p:nvPr>
            <p:ph sz="quarter" idx="1"/>
          </p:nvPr>
        </p:nvSpPr>
        <p:spPr>
          <a:prstGeom prst="rect">
            <a:avLst/>
          </a:prstGeom>
          <a:solidFill>
            <a:srgbClr val="FFFFCC"/>
          </a:solidFill>
          <a:ln>
            <a:solidFill>
              <a:schemeClr val="tx1"/>
            </a:solidFill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txBody>
          <a:bodyPr wrap="square" rtlCol="0">
            <a:spAutoFit/>
          </a:bodyPr>
          <a:lstStyle>
            <a:defPPr>
              <a:defRPr lang="en-US"/>
            </a:defPPr>
          </a:lstStyle>
          <a:p>
            <a:pPr marL="0" indent="0">
              <a:buNone/>
            </a:pPr>
            <a:r>
              <a:rPr lang="en-US" altLang="ko-KR" dirty="0"/>
              <a:t>import </a:t>
            </a:r>
            <a:r>
              <a:rPr lang="en-US" altLang="ko-KR" dirty="0" err="1"/>
              <a:t>numpy</a:t>
            </a:r>
            <a:r>
              <a:rPr lang="en-US" altLang="ko-KR" dirty="0"/>
              <a:t> as np</a:t>
            </a:r>
          </a:p>
          <a:p>
            <a:pPr marL="0" indent="0">
              <a:buNone/>
            </a:pPr>
            <a:r>
              <a:rPr lang="en-US" altLang="ko-KR" dirty="0"/>
              <a:t>import </a:t>
            </a:r>
            <a:r>
              <a:rPr lang="en-US" altLang="ko-KR" dirty="0" err="1"/>
              <a:t>matplotlib.pyplot</a:t>
            </a:r>
            <a:r>
              <a:rPr lang="en-US" altLang="ko-KR" dirty="0"/>
              <a:t> as </a:t>
            </a:r>
            <a:r>
              <a:rPr lang="en-US" altLang="ko-KR" dirty="0" err="1"/>
              <a:t>plt</a:t>
            </a:r>
            <a:endParaRPr lang="en-US" altLang="ko-KR" dirty="0"/>
          </a:p>
          <a:p>
            <a:pPr marL="0" indent="0">
              <a:buNone/>
            </a:pPr>
            <a:endParaRPr lang="en-US" altLang="ko-KR" dirty="0"/>
          </a:p>
          <a:p>
            <a:pPr marL="0" indent="0">
              <a:buNone/>
            </a:pPr>
            <a:r>
              <a:rPr lang="en-US" altLang="ko-KR" dirty="0"/>
              <a:t>m, sigma = 10, 2</a:t>
            </a:r>
          </a:p>
          <a:p>
            <a:pPr marL="0" indent="0">
              <a:buNone/>
            </a:pPr>
            <a:r>
              <a:rPr lang="en-US" altLang="ko-KR" dirty="0"/>
              <a:t>Y1 = </a:t>
            </a:r>
            <a:r>
              <a:rPr lang="en-US" altLang="ko-KR" dirty="0" err="1"/>
              <a:t>np.random.randn</a:t>
            </a:r>
            <a:r>
              <a:rPr lang="en-US" altLang="ko-KR" dirty="0"/>
              <a:t>(10000)</a:t>
            </a:r>
          </a:p>
          <a:p>
            <a:pPr marL="0" indent="0">
              <a:buNone/>
            </a:pPr>
            <a:r>
              <a:rPr lang="en-US" altLang="ko-KR" dirty="0"/>
              <a:t>Y2 = </a:t>
            </a:r>
            <a:r>
              <a:rPr lang="en-US" altLang="ko-KR" dirty="0" err="1"/>
              <a:t>m+sigma</a:t>
            </a:r>
            <a:r>
              <a:rPr lang="en-US" altLang="ko-KR" dirty="0"/>
              <a:t>*</a:t>
            </a:r>
            <a:r>
              <a:rPr lang="en-US" altLang="ko-KR" dirty="0" err="1"/>
              <a:t>np.random.randn</a:t>
            </a:r>
            <a:r>
              <a:rPr lang="en-US" altLang="ko-KR" dirty="0"/>
              <a:t>(10000)</a:t>
            </a:r>
          </a:p>
          <a:p>
            <a:pPr marL="0" indent="0">
              <a:buNone/>
            </a:pPr>
            <a:endParaRPr lang="en-US" altLang="ko-KR" dirty="0"/>
          </a:p>
          <a:p>
            <a:pPr marL="0" indent="0">
              <a:buNone/>
            </a:pPr>
            <a:r>
              <a:rPr lang="en-US" altLang="ko-KR" dirty="0" err="1"/>
              <a:t>plt.figure</a:t>
            </a:r>
            <a:r>
              <a:rPr lang="en-US" altLang="ko-KR" dirty="0"/>
              <a:t>(</a:t>
            </a:r>
            <a:r>
              <a:rPr lang="en-US" altLang="ko-KR" dirty="0" err="1"/>
              <a:t>figsize</a:t>
            </a:r>
            <a:r>
              <a:rPr lang="en-US" altLang="ko-KR" dirty="0"/>
              <a:t>=(10,6))		# </a:t>
            </a:r>
            <a:r>
              <a:rPr lang="ko-KR" altLang="en-US" dirty="0"/>
              <a:t>그래프의 크기 설정</a:t>
            </a:r>
          </a:p>
          <a:p>
            <a:pPr marL="0" indent="0">
              <a:buNone/>
            </a:pPr>
            <a:r>
              <a:rPr lang="en-US" altLang="ko-KR" dirty="0" err="1"/>
              <a:t>plt.hist</a:t>
            </a:r>
            <a:r>
              <a:rPr lang="en-US" altLang="ko-KR" dirty="0"/>
              <a:t>(Y1, bins=20)</a:t>
            </a:r>
          </a:p>
          <a:p>
            <a:pPr marL="0" indent="0">
              <a:buNone/>
            </a:pPr>
            <a:r>
              <a:rPr lang="en-US" altLang="ko-KR" dirty="0" err="1"/>
              <a:t>plt.hist</a:t>
            </a:r>
            <a:r>
              <a:rPr lang="en-US" altLang="ko-KR" dirty="0"/>
              <a:t>(Y2, bins=20)</a:t>
            </a:r>
          </a:p>
          <a:p>
            <a:pPr marL="0" indent="0">
              <a:buNone/>
            </a:pPr>
            <a:r>
              <a:rPr lang="en-US" altLang="ko-KR" dirty="0" err="1"/>
              <a:t>plt.show</a:t>
            </a:r>
            <a:r>
              <a:rPr lang="en-US" altLang="ko-KR" dirty="0"/>
              <a:t>()</a:t>
            </a:r>
          </a:p>
        </p:txBody>
      </p:sp>
    </p:spTree>
    <p:extLst>
      <p:ext uri="{BB962C8B-B14F-4D97-AF65-F5344CB8AC3E}">
        <p14:creationId xmlns:p14="http://schemas.microsoft.com/office/powerpoint/2010/main" val="3948030778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fontAlgn="base"/>
            <a:r>
              <a:rPr lang="en-US" altLang="ko-KR" dirty="0" smtClean="0"/>
              <a:t>Lab: </a:t>
            </a:r>
            <a:r>
              <a:rPr lang="ko-KR" altLang="en-US" dirty="0"/>
              <a:t>싸인 함수 그리기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fontAlgn="base"/>
            <a:r>
              <a:rPr lang="en-US" altLang="ko-KR" dirty="0" err="1"/>
              <a:t>linspace</a:t>
            </a:r>
            <a:r>
              <a:rPr lang="en-US" altLang="ko-KR" dirty="0"/>
              <a:t>() </a:t>
            </a:r>
            <a:r>
              <a:rPr lang="ko-KR" altLang="en-US" dirty="0"/>
              <a:t>함수를 사용하여서 일정 간격의 데이터를 만들고 </a:t>
            </a:r>
            <a:r>
              <a:rPr lang="ko-KR" altLang="en-US" dirty="0" err="1"/>
              <a:t>넘파이의</a:t>
            </a:r>
            <a:r>
              <a:rPr lang="ko-KR" altLang="en-US" dirty="0"/>
              <a:t> </a:t>
            </a:r>
            <a:r>
              <a:rPr lang="en-US" altLang="ko-KR" dirty="0"/>
              <a:t>sin() </a:t>
            </a:r>
            <a:r>
              <a:rPr lang="ko-KR" altLang="en-US" dirty="0"/>
              <a:t>함수에 이 데이터를 전달하여서 </a:t>
            </a:r>
            <a:r>
              <a:rPr lang="ko-KR" altLang="en-US" dirty="0" err="1"/>
              <a:t>싸인값을</a:t>
            </a:r>
            <a:r>
              <a:rPr lang="ko-KR" altLang="en-US" dirty="0"/>
              <a:t> 얻는다</a:t>
            </a:r>
            <a:r>
              <a:rPr lang="en-US" altLang="ko-KR" dirty="0"/>
              <a:t>.</a:t>
            </a:r>
            <a:endParaRPr lang="ko-KR" altLang="en-US" dirty="0"/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pic>
        <p:nvPicPr>
          <p:cNvPr id="30721" name="_x706412720" descr="EMB00004404b69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9406" y="2409174"/>
            <a:ext cx="5433134" cy="40678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67358792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Sol: </a:t>
            </a:r>
            <a:endParaRPr lang="ko-KR" altLang="en-US" dirty="0"/>
          </a:p>
        </p:txBody>
      </p:sp>
      <p:sp>
        <p:nvSpPr>
          <p:cNvPr id="4" name="내용 개체 틀 3"/>
          <p:cNvSpPr txBox="1">
            <a:spLocks noGrp="1"/>
          </p:cNvSpPr>
          <p:nvPr>
            <p:ph sz="quarter" idx="1"/>
          </p:nvPr>
        </p:nvSpPr>
        <p:spPr>
          <a:xfrm>
            <a:off x="612648" y="1600200"/>
            <a:ext cx="8153400" cy="4403770"/>
          </a:xfrm>
          <a:prstGeom prst="rect">
            <a:avLst/>
          </a:prstGeom>
          <a:solidFill>
            <a:srgbClr val="FFFFCC"/>
          </a:solidFill>
          <a:ln>
            <a:solidFill>
              <a:schemeClr val="tx1"/>
            </a:solidFill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txBody>
          <a:bodyPr wrap="square" rtlCol="0">
            <a:spAutoFit/>
          </a:bodyPr>
          <a:lstStyle>
            <a:defPPr>
              <a:defRPr lang="en-US"/>
            </a:defPPr>
          </a:lstStyle>
          <a:p>
            <a:pPr marL="0" indent="0">
              <a:buNone/>
            </a:pPr>
            <a:r>
              <a:rPr lang="en-US" altLang="ko-KR" sz="1800" dirty="0"/>
              <a:t>import </a:t>
            </a:r>
            <a:r>
              <a:rPr lang="en-US" altLang="ko-KR" sz="1800" dirty="0" err="1"/>
              <a:t>matplotlib.pyplot</a:t>
            </a:r>
            <a:r>
              <a:rPr lang="en-US" altLang="ko-KR" sz="1800" dirty="0"/>
              <a:t> as </a:t>
            </a:r>
            <a:r>
              <a:rPr lang="en-US" altLang="ko-KR" sz="1800" dirty="0" err="1"/>
              <a:t>plt</a:t>
            </a:r>
            <a:endParaRPr lang="en-US" altLang="ko-KR" sz="1800" dirty="0"/>
          </a:p>
          <a:p>
            <a:pPr marL="0" indent="0">
              <a:buNone/>
            </a:pPr>
            <a:r>
              <a:rPr lang="en-US" altLang="ko-KR" sz="1800" dirty="0"/>
              <a:t>import </a:t>
            </a:r>
            <a:r>
              <a:rPr lang="en-US" altLang="ko-KR" sz="1800" dirty="0" err="1"/>
              <a:t>numpy</a:t>
            </a:r>
            <a:r>
              <a:rPr lang="en-US" altLang="ko-KR" sz="1800" dirty="0"/>
              <a:t> as np</a:t>
            </a:r>
          </a:p>
          <a:p>
            <a:pPr marL="0" indent="0">
              <a:buNone/>
            </a:pPr>
            <a:endParaRPr lang="en-US" altLang="ko-KR" sz="1800" dirty="0"/>
          </a:p>
          <a:p>
            <a:pPr marL="0" indent="0">
              <a:buNone/>
            </a:pPr>
            <a:r>
              <a:rPr lang="en-US" altLang="ko-KR" sz="1800" dirty="0"/>
              <a:t># -2</a:t>
            </a:r>
            <a:r>
              <a:rPr lang="el-GR" altLang="ko-KR" sz="1800" dirty="0"/>
              <a:t>π</a:t>
            </a:r>
            <a:r>
              <a:rPr lang="ko-KR" altLang="en-US" sz="1800" dirty="0"/>
              <a:t>에서 </a:t>
            </a:r>
            <a:r>
              <a:rPr lang="en-US" altLang="ko-KR" sz="1800" dirty="0"/>
              <a:t>+2</a:t>
            </a:r>
            <a:r>
              <a:rPr lang="el-GR" altLang="ko-KR" sz="1800" dirty="0"/>
              <a:t>π</a:t>
            </a:r>
            <a:r>
              <a:rPr lang="ko-KR" altLang="en-US" sz="1800" dirty="0"/>
              <a:t>까지 </a:t>
            </a:r>
            <a:r>
              <a:rPr lang="en-US" altLang="ko-KR" sz="1800" dirty="0"/>
              <a:t>100</a:t>
            </a:r>
            <a:r>
              <a:rPr lang="ko-KR" altLang="en-US" sz="1800" dirty="0"/>
              <a:t>개의 데이터를 균일하게 생성한다</a:t>
            </a:r>
            <a:r>
              <a:rPr lang="en-US" altLang="ko-KR" sz="1800" dirty="0"/>
              <a:t>. </a:t>
            </a:r>
          </a:p>
          <a:p>
            <a:pPr marL="0" indent="0">
              <a:buNone/>
            </a:pPr>
            <a:r>
              <a:rPr lang="en-US" altLang="ko-KR" sz="1800" dirty="0"/>
              <a:t>X = </a:t>
            </a:r>
            <a:r>
              <a:rPr lang="en-US" altLang="ko-KR" sz="1800" dirty="0" err="1"/>
              <a:t>np.linspace</a:t>
            </a:r>
            <a:r>
              <a:rPr lang="en-US" altLang="ko-KR" sz="1800" dirty="0"/>
              <a:t>(-2 * </a:t>
            </a:r>
            <a:r>
              <a:rPr lang="en-US" altLang="ko-KR" sz="1800" dirty="0" err="1"/>
              <a:t>np.pi</a:t>
            </a:r>
            <a:r>
              <a:rPr lang="en-US" altLang="ko-KR" sz="1800" dirty="0"/>
              <a:t>, 2 * </a:t>
            </a:r>
            <a:r>
              <a:rPr lang="en-US" altLang="ko-KR" sz="1800" dirty="0" err="1"/>
              <a:t>np.pi</a:t>
            </a:r>
            <a:r>
              <a:rPr lang="en-US" altLang="ko-KR" sz="1800" dirty="0"/>
              <a:t>, 100)</a:t>
            </a:r>
          </a:p>
          <a:p>
            <a:pPr marL="0" indent="0">
              <a:buNone/>
            </a:pPr>
            <a:endParaRPr lang="en-US" altLang="ko-KR" sz="1800" dirty="0"/>
          </a:p>
          <a:p>
            <a:pPr marL="0" indent="0">
              <a:buNone/>
            </a:pPr>
            <a:r>
              <a:rPr lang="en-US" altLang="ko-KR" sz="1800" dirty="0"/>
              <a:t># </a:t>
            </a:r>
            <a:r>
              <a:rPr lang="ko-KR" altLang="en-US" sz="1800" dirty="0" err="1"/>
              <a:t>넘파이</a:t>
            </a:r>
            <a:r>
              <a:rPr lang="ko-KR" altLang="en-US" sz="1800" dirty="0"/>
              <a:t> 배열에 </a:t>
            </a:r>
            <a:r>
              <a:rPr lang="en-US" altLang="ko-KR" sz="1800" dirty="0"/>
              <a:t>sin() </a:t>
            </a:r>
            <a:r>
              <a:rPr lang="ko-KR" altLang="en-US" sz="1800" dirty="0"/>
              <a:t>함수를 적용한다</a:t>
            </a:r>
            <a:r>
              <a:rPr lang="en-US" altLang="ko-KR" sz="1800" dirty="0"/>
              <a:t>. </a:t>
            </a:r>
          </a:p>
          <a:p>
            <a:pPr marL="0" indent="0">
              <a:buNone/>
            </a:pPr>
            <a:r>
              <a:rPr lang="en-US" altLang="ko-KR" sz="1800" dirty="0"/>
              <a:t>Y1 = </a:t>
            </a:r>
            <a:r>
              <a:rPr lang="en-US" altLang="ko-KR" sz="1800" dirty="0" err="1"/>
              <a:t>np.sin</a:t>
            </a:r>
            <a:r>
              <a:rPr lang="en-US" altLang="ko-KR" sz="1800" dirty="0"/>
              <a:t>(X)</a:t>
            </a:r>
          </a:p>
          <a:p>
            <a:pPr marL="0" indent="0">
              <a:buNone/>
            </a:pPr>
            <a:r>
              <a:rPr lang="en-US" altLang="ko-KR" sz="1800" dirty="0"/>
              <a:t>Y2 = 3 * </a:t>
            </a:r>
            <a:r>
              <a:rPr lang="en-US" altLang="ko-KR" sz="1800" dirty="0" err="1"/>
              <a:t>np.sin</a:t>
            </a:r>
            <a:r>
              <a:rPr lang="en-US" altLang="ko-KR" sz="1800" dirty="0"/>
              <a:t>(X)</a:t>
            </a:r>
          </a:p>
          <a:p>
            <a:pPr marL="0" indent="0">
              <a:buNone/>
            </a:pPr>
            <a:endParaRPr lang="en-US" altLang="ko-KR" sz="1800" dirty="0"/>
          </a:p>
          <a:p>
            <a:pPr marL="0" indent="0">
              <a:buNone/>
            </a:pPr>
            <a:r>
              <a:rPr lang="en-US" altLang="ko-KR" sz="1800" dirty="0" err="1"/>
              <a:t>plt.plot</a:t>
            </a:r>
            <a:r>
              <a:rPr lang="en-US" altLang="ko-KR" sz="1800" dirty="0"/>
              <a:t>(X, Y1, X, Y2)</a:t>
            </a:r>
          </a:p>
          <a:p>
            <a:pPr marL="0" indent="0">
              <a:buNone/>
            </a:pPr>
            <a:r>
              <a:rPr lang="en-US" altLang="ko-KR" sz="1800" dirty="0" err="1"/>
              <a:t>plt.show</a:t>
            </a:r>
            <a:r>
              <a:rPr lang="en-US" altLang="ko-KR" sz="1800" dirty="0"/>
              <a:t>()</a:t>
            </a:r>
          </a:p>
        </p:txBody>
      </p:sp>
    </p:spTree>
    <p:extLst>
      <p:ext uri="{BB962C8B-B14F-4D97-AF65-F5344CB8AC3E}">
        <p14:creationId xmlns:p14="http://schemas.microsoft.com/office/powerpoint/2010/main" val="3395256904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fontAlgn="base"/>
            <a:r>
              <a:rPr lang="en-US" altLang="ko-KR" dirty="0" smtClean="0"/>
              <a:t>Lab: MSE</a:t>
            </a:r>
            <a:r>
              <a:rPr lang="ko-KR" altLang="en-US" dirty="0" smtClean="0"/>
              <a:t> 오차 계산하기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fontAlgn="base"/>
            <a:r>
              <a:rPr lang="ko-KR" altLang="en-US" dirty="0"/>
              <a:t>회귀 문제나 분류 문제에서 실제 출력과 우리가 원하는 출력 간의 오차를 계산하기 위하여 </a:t>
            </a:r>
            <a:r>
              <a:rPr lang="en-US" altLang="ko-KR" dirty="0"/>
              <a:t>MSE</a:t>
            </a:r>
            <a:r>
              <a:rPr lang="ko-KR" altLang="en-US" dirty="0"/>
              <a:t>를 많이 계산한다</a:t>
            </a:r>
            <a:r>
              <a:rPr lang="en-US" altLang="ko-KR" dirty="0"/>
              <a:t>. </a:t>
            </a:r>
            <a:endParaRPr lang="ko-KR" altLang="en-US" dirty="0"/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pic>
        <p:nvPicPr>
          <p:cNvPr id="5" name="그림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80291" y="2658492"/>
            <a:ext cx="3295650" cy="990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594479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dirty="0" err="1" smtClean="0"/>
              <a:t>MatPlot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altLang="ko-KR" dirty="0" err="1"/>
              <a:t>MatPlot</a:t>
            </a:r>
            <a:r>
              <a:rPr lang="ko-KR" altLang="en-US" dirty="0"/>
              <a:t>은 </a:t>
            </a:r>
            <a:r>
              <a:rPr lang="en-US" altLang="ko-KR" dirty="0" err="1"/>
              <a:t>GNUplot</a:t>
            </a:r>
            <a:r>
              <a:rPr lang="ko-KR" altLang="en-US" dirty="0"/>
              <a:t>처럼 그래프를 그리는 라이브러리이다</a:t>
            </a:r>
            <a:r>
              <a:rPr lang="en-US" altLang="ko-KR" dirty="0" smtClean="0"/>
              <a:t>.</a:t>
            </a:r>
          </a:p>
          <a:p>
            <a:r>
              <a:rPr lang="en-US" altLang="ko-KR" dirty="0" err="1" smtClean="0"/>
              <a:t>MatPlot</a:t>
            </a:r>
            <a:r>
              <a:rPr lang="ko-KR" altLang="en-US" dirty="0"/>
              <a:t>이 </a:t>
            </a:r>
            <a:r>
              <a:rPr lang="en-US" altLang="ko-KR" dirty="0"/>
              <a:t>MATLAB</a:t>
            </a:r>
            <a:r>
              <a:rPr lang="ko-KR" altLang="en-US" dirty="0"/>
              <a:t>을 대신할 수 있다는 점도 장점이다</a:t>
            </a:r>
            <a:r>
              <a:rPr lang="en-US" altLang="ko-KR" dirty="0"/>
              <a:t>. MATLAB</a:t>
            </a:r>
            <a:r>
              <a:rPr lang="ko-KR" altLang="en-US" dirty="0"/>
              <a:t>이 비싸고 상업용 제품인 반면에 </a:t>
            </a:r>
            <a:r>
              <a:rPr lang="en-US" altLang="ko-KR" dirty="0" err="1"/>
              <a:t>MatPlot</a:t>
            </a:r>
            <a:r>
              <a:rPr lang="ko-KR" altLang="en-US" dirty="0"/>
              <a:t>은 무료이고 오픈 소스이다</a:t>
            </a:r>
            <a:r>
              <a:rPr lang="en-US" altLang="ko-KR" dirty="0"/>
              <a:t>.</a:t>
            </a:r>
            <a:endParaRPr lang="ko-KR" altLang="en-US" dirty="0"/>
          </a:p>
          <a:p>
            <a:endParaRPr lang="ko-KR" altLang="en-US" dirty="0"/>
          </a:p>
        </p:txBody>
      </p:sp>
      <p:pic>
        <p:nvPicPr>
          <p:cNvPr id="1026" name="Picture 2" descr="Matplotlib - Wikipedia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9380" y="2885242"/>
            <a:ext cx="4908721" cy="39106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20737554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Sol: </a:t>
            </a:r>
            <a:endParaRPr lang="ko-KR" altLang="en-US" dirty="0"/>
          </a:p>
        </p:txBody>
      </p:sp>
      <p:sp>
        <p:nvSpPr>
          <p:cNvPr id="4" name="내용 개체 틀 3"/>
          <p:cNvSpPr txBox="1">
            <a:spLocks noGrp="1"/>
          </p:cNvSpPr>
          <p:nvPr>
            <p:ph sz="quarter" idx="1"/>
          </p:nvPr>
        </p:nvSpPr>
        <p:spPr>
          <a:xfrm>
            <a:off x="612648" y="1600200"/>
            <a:ext cx="8153400" cy="2662267"/>
          </a:xfrm>
          <a:prstGeom prst="rect">
            <a:avLst/>
          </a:prstGeom>
          <a:solidFill>
            <a:srgbClr val="FFFFCC"/>
          </a:solidFill>
          <a:ln>
            <a:solidFill>
              <a:schemeClr val="tx1"/>
            </a:solidFill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txBody>
          <a:bodyPr wrap="square" rtlCol="0">
            <a:spAutoFit/>
          </a:bodyPr>
          <a:lstStyle>
            <a:defPPr>
              <a:defRPr lang="en-US"/>
            </a:defPPr>
          </a:lstStyle>
          <a:p>
            <a:pPr marL="0" indent="0">
              <a:buNone/>
            </a:pPr>
            <a:r>
              <a:rPr lang="en-US" altLang="ko-KR" sz="1800" dirty="0"/>
              <a:t>import </a:t>
            </a:r>
            <a:r>
              <a:rPr lang="en-US" altLang="ko-KR" sz="1800" dirty="0" err="1"/>
              <a:t>numpy</a:t>
            </a:r>
            <a:r>
              <a:rPr lang="en-US" altLang="ko-KR" sz="1800" dirty="0"/>
              <a:t> as np</a:t>
            </a:r>
          </a:p>
          <a:p>
            <a:pPr marL="0" indent="0">
              <a:buNone/>
            </a:pPr>
            <a:endParaRPr lang="en-US" altLang="ko-KR" sz="1800" dirty="0"/>
          </a:p>
          <a:p>
            <a:pPr marL="0" indent="0">
              <a:buNone/>
            </a:pPr>
            <a:r>
              <a:rPr lang="en-US" altLang="ko-KR" sz="1800" dirty="0" err="1"/>
              <a:t>ypred</a:t>
            </a:r>
            <a:r>
              <a:rPr lang="en-US" altLang="ko-KR" sz="1800" dirty="0"/>
              <a:t> = </a:t>
            </a:r>
            <a:r>
              <a:rPr lang="en-US" altLang="ko-KR" sz="1800" dirty="0" err="1"/>
              <a:t>np.array</a:t>
            </a:r>
            <a:r>
              <a:rPr lang="en-US" altLang="ko-KR" sz="1800" dirty="0"/>
              <a:t>([1, 0, 0, 0, 0])</a:t>
            </a:r>
          </a:p>
          <a:p>
            <a:pPr marL="0" indent="0">
              <a:buNone/>
            </a:pPr>
            <a:r>
              <a:rPr lang="en-US" altLang="ko-KR" sz="1800" dirty="0"/>
              <a:t>y = </a:t>
            </a:r>
            <a:r>
              <a:rPr lang="en-US" altLang="ko-KR" sz="1800" dirty="0" err="1"/>
              <a:t>np.array</a:t>
            </a:r>
            <a:r>
              <a:rPr lang="en-US" altLang="ko-KR" sz="1800" dirty="0"/>
              <a:t>([0, 1, 0, 0, 0])</a:t>
            </a:r>
          </a:p>
          <a:p>
            <a:pPr marL="0" indent="0">
              <a:buNone/>
            </a:pPr>
            <a:r>
              <a:rPr lang="en-US" altLang="ko-KR" sz="1800" dirty="0"/>
              <a:t>n = 5</a:t>
            </a:r>
          </a:p>
          <a:p>
            <a:pPr marL="0" indent="0">
              <a:buNone/>
            </a:pPr>
            <a:r>
              <a:rPr lang="en-US" altLang="ko-KR" sz="1800" dirty="0"/>
              <a:t>MSE = (1/n) * </a:t>
            </a:r>
            <a:r>
              <a:rPr lang="en-US" altLang="ko-KR" sz="1800" dirty="0" err="1"/>
              <a:t>np.sum</a:t>
            </a:r>
            <a:r>
              <a:rPr lang="en-US" altLang="ko-KR" sz="1800" dirty="0"/>
              <a:t>(</a:t>
            </a:r>
            <a:r>
              <a:rPr lang="en-US" altLang="ko-KR" sz="1800" dirty="0" err="1"/>
              <a:t>np.square</a:t>
            </a:r>
            <a:r>
              <a:rPr lang="en-US" altLang="ko-KR" sz="1800" dirty="0"/>
              <a:t>(</a:t>
            </a:r>
            <a:r>
              <a:rPr lang="en-US" altLang="ko-KR" sz="1800" dirty="0" err="1"/>
              <a:t>ypred</a:t>
            </a:r>
            <a:r>
              <a:rPr lang="en-US" altLang="ko-KR" sz="1800" dirty="0"/>
              <a:t>-y))</a:t>
            </a:r>
          </a:p>
          <a:p>
            <a:pPr marL="0" indent="0">
              <a:buNone/>
            </a:pPr>
            <a:r>
              <a:rPr lang="en-US" altLang="ko-KR" sz="1800" dirty="0"/>
              <a:t>print(MSE)</a:t>
            </a:r>
          </a:p>
        </p:txBody>
      </p:sp>
      <p:sp>
        <p:nvSpPr>
          <p:cNvPr id="5" name="내용 개체 틀 3"/>
          <p:cNvSpPr txBox="1">
            <a:spLocks/>
          </p:cNvSpPr>
          <p:nvPr/>
        </p:nvSpPr>
        <p:spPr>
          <a:xfrm>
            <a:off x="612648" y="4766578"/>
            <a:ext cx="8153400" cy="369332"/>
          </a:xfrm>
          <a:prstGeom prst="rect">
            <a:avLst/>
          </a:prstGeom>
          <a:solidFill>
            <a:srgbClr val="CCFFCC"/>
          </a:solidFill>
          <a:ln>
            <a:solidFill>
              <a:schemeClr val="tx1"/>
            </a:solidFill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txBody>
          <a:bodyPr vert="horz" wrap="square" rtlCol="0">
            <a:spAutoFit/>
          </a:bodyPr>
          <a:lstStyle>
            <a:defPPr>
              <a:defRPr lang="en-US"/>
            </a:defPPr>
            <a:lvl1pPr marL="320040" indent="-320040" algn="l" rtl="0" eaLnBrk="1" latinLnBrk="1" hangingPunct="1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Char char=""/>
              <a:defRPr kumimoji="0" sz="2000" kern="12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defRPr>
            </a:lvl1pPr>
            <a:lvl2pPr marL="640080" indent="-274320" algn="l" rtl="0" eaLnBrk="1" latinLnBrk="1" hangingPunct="1">
              <a:spcBef>
                <a:spcPts val="55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Ø"/>
              <a:defRPr kumimoji="0" sz="2000" kern="12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defRPr>
            </a:lvl2pPr>
            <a:lvl3pPr marL="914400" indent="-228600" algn="l" rtl="0" eaLnBrk="1" latinLnBrk="1" hangingPunct="1">
              <a:spcBef>
                <a:spcPts val="500"/>
              </a:spcBef>
              <a:buClr>
                <a:schemeClr val="accent2"/>
              </a:buClr>
              <a:buSzPct val="7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defRPr>
            </a:lvl3pPr>
            <a:lvl4pPr marL="1371600" indent="-228600" algn="l" rtl="0" eaLnBrk="1" latinLnBrk="1" hangingPunct="1">
              <a:spcBef>
                <a:spcPts val="400"/>
              </a:spcBef>
              <a:buClr>
                <a:schemeClr val="accent3"/>
              </a:buClr>
              <a:buSzPct val="75000"/>
              <a:buFont typeface="Wingdings"/>
              <a:buChar char=""/>
              <a:defRPr kumimoji="0" sz="1800" kern="12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defRPr>
            </a:lvl4pPr>
            <a:lvl5pPr marL="1828800" indent="-228600" algn="l" rtl="0" eaLnBrk="1" latinLnBrk="1" hangingPunct="1">
              <a:spcBef>
                <a:spcPts val="400"/>
              </a:spcBef>
              <a:buClr>
                <a:schemeClr val="accent4"/>
              </a:buClr>
              <a:buSzPct val="65000"/>
              <a:buFont typeface="Wingdings"/>
              <a:buChar char=""/>
              <a:defRPr kumimoji="0" sz="1800" kern="12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defRPr>
            </a:lvl5pPr>
            <a:lvl6pPr marL="2103120" indent="-228600" algn="l" rtl="0" eaLnBrk="1" latinLnBrk="1" hangingPunct="1">
              <a:spcBef>
                <a:spcPct val="20000"/>
              </a:spcBef>
              <a:buClr>
                <a:schemeClr val="accent1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rtl="0" eaLnBrk="1" latinLnBrk="1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51760" indent="-228600" algn="l" rtl="0" eaLnBrk="1" latinLnBrk="1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26080" indent="-228600" algn="l" rtl="0" eaLnBrk="1" latinLnBrk="1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latinLnBrk="0">
              <a:buNone/>
            </a:pPr>
            <a:r>
              <a:rPr lang="en-US" altLang="ko-KR" sz="1800" dirty="0"/>
              <a:t>0.4</a:t>
            </a:r>
          </a:p>
        </p:txBody>
      </p:sp>
    </p:spTree>
    <p:extLst>
      <p:ext uri="{BB962C8B-B14F-4D97-AF65-F5344CB8AC3E}">
        <p14:creationId xmlns:p14="http://schemas.microsoft.com/office/powerpoint/2010/main" val="332149797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인덱싱과 </a:t>
            </a:r>
            <a:r>
              <a:rPr lang="ko-KR" altLang="en-US" dirty="0" err="1" smtClean="0"/>
              <a:t>슬라이싱</a:t>
            </a:r>
            <a:endParaRPr lang="ko-KR" altLang="en-US" dirty="0"/>
          </a:p>
        </p:txBody>
      </p:sp>
      <p:sp>
        <p:nvSpPr>
          <p:cNvPr id="4" name="내용 개체 틀 3"/>
          <p:cNvSpPr txBox="1">
            <a:spLocks/>
          </p:cNvSpPr>
          <p:nvPr/>
        </p:nvSpPr>
        <p:spPr>
          <a:xfrm>
            <a:off x="612648" y="1600200"/>
            <a:ext cx="8153400" cy="3303468"/>
          </a:xfrm>
          <a:prstGeom prst="rect">
            <a:avLst/>
          </a:prstGeom>
          <a:solidFill>
            <a:srgbClr val="FFFFCC"/>
          </a:solidFill>
          <a:ln>
            <a:solidFill>
              <a:schemeClr val="tx1"/>
            </a:solidFill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txBody>
          <a:bodyPr vert="horz" wrap="square" rtlCol="0">
            <a:spAutoFit/>
          </a:bodyPr>
          <a:lstStyle>
            <a:defPPr>
              <a:defRPr lang="en-US"/>
            </a:defPPr>
            <a:lvl1pPr marL="320040" indent="-320040" algn="l" rtl="0" eaLnBrk="1" latinLnBrk="1" hangingPunct="1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Char char=""/>
              <a:defRPr kumimoji="0" sz="2000" kern="12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defRPr>
            </a:lvl1pPr>
            <a:lvl2pPr marL="640080" indent="-274320" algn="l" rtl="0" eaLnBrk="1" latinLnBrk="1" hangingPunct="1">
              <a:spcBef>
                <a:spcPts val="55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Ø"/>
              <a:defRPr kumimoji="0" sz="2000" kern="12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defRPr>
            </a:lvl2pPr>
            <a:lvl3pPr marL="914400" indent="-228600" algn="l" rtl="0" eaLnBrk="1" latinLnBrk="1" hangingPunct="1">
              <a:spcBef>
                <a:spcPts val="500"/>
              </a:spcBef>
              <a:buClr>
                <a:schemeClr val="accent2"/>
              </a:buClr>
              <a:buSzPct val="7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defRPr>
            </a:lvl3pPr>
            <a:lvl4pPr marL="1371600" indent="-228600" algn="l" rtl="0" eaLnBrk="1" latinLnBrk="1" hangingPunct="1">
              <a:spcBef>
                <a:spcPts val="400"/>
              </a:spcBef>
              <a:buClr>
                <a:schemeClr val="accent3"/>
              </a:buClr>
              <a:buSzPct val="75000"/>
              <a:buFont typeface="Wingdings"/>
              <a:buChar char=""/>
              <a:defRPr kumimoji="0" sz="1800" kern="12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defRPr>
            </a:lvl4pPr>
            <a:lvl5pPr marL="1828800" indent="-228600" algn="l" rtl="0" eaLnBrk="1" latinLnBrk="1" hangingPunct="1">
              <a:spcBef>
                <a:spcPts val="400"/>
              </a:spcBef>
              <a:buClr>
                <a:schemeClr val="accent4"/>
              </a:buClr>
              <a:buSzPct val="65000"/>
              <a:buFont typeface="Wingdings"/>
              <a:buChar char=""/>
              <a:defRPr kumimoji="0" sz="1800" kern="12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defRPr>
            </a:lvl5pPr>
            <a:lvl6pPr marL="2103120" indent="-228600" algn="l" rtl="0" eaLnBrk="1" latinLnBrk="1" hangingPunct="1">
              <a:spcBef>
                <a:spcPct val="20000"/>
              </a:spcBef>
              <a:buClr>
                <a:schemeClr val="accent1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rtl="0" eaLnBrk="1" latinLnBrk="1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51760" indent="-228600" algn="l" rtl="0" eaLnBrk="1" latinLnBrk="1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26080" indent="-228600" algn="l" rtl="0" eaLnBrk="1" latinLnBrk="1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spcAft>
                <a:spcPts val="0"/>
              </a:spcAft>
              <a:buNone/>
            </a:pPr>
            <a:r>
              <a:rPr lang="en-US" altLang="ko-KR" sz="1800" dirty="0"/>
              <a:t>&gt;&gt;&gt; grades = </a:t>
            </a:r>
            <a:r>
              <a:rPr lang="en-US" altLang="ko-KR" sz="1800" dirty="0" err="1"/>
              <a:t>np.array</a:t>
            </a:r>
            <a:r>
              <a:rPr lang="en-US" altLang="ko-KR" sz="1800" dirty="0"/>
              <a:t>([ 88, 72, 93, 94])</a:t>
            </a:r>
          </a:p>
          <a:p>
            <a:pPr marL="0" indent="0" fontAlgn="auto">
              <a:spcAft>
                <a:spcPts val="0"/>
              </a:spcAft>
              <a:buNone/>
            </a:pPr>
            <a:endParaRPr lang="en-US" altLang="ko-KR" sz="1800" dirty="0"/>
          </a:p>
          <a:p>
            <a:pPr marL="0" indent="0" fontAlgn="auto">
              <a:spcAft>
                <a:spcPts val="0"/>
              </a:spcAft>
              <a:buNone/>
            </a:pPr>
            <a:r>
              <a:rPr lang="en-US" altLang="ko-KR" sz="1800" dirty="0"/>
              <a:t># </a:t>
            </a:r>
            <a:r>
              <a:rPr lang="en-US" altLang="ko-KR" sz="1800" dirty="0" smtClean="0"/>
              <a:t> </a:t>
            </a:r>
            <a:r>
              <a:rPr lang="ko-KR" altLang="en-US" sz="1800" dirty="0" smtClean="0"/>
              <a:t>예를 </a:t>
            </a:r>
            <a:r>
              <a:rPr lang="ko-KR" altLang="en-US" sz="1800" dirty="0"/>
              <a:t>들어서 </a:t>
            </a:r>
            <a:r>
              <a:rPr lang="en-US" altLang="ko-KR" sz="1800" dirty="0"/>
              <a:t>0</a:t>
            </a:r>
            <a:r>
              <a:rPr lang="ko-KR" altLang="en-US" sz="1800" dirty="0"/>
              <a:t>에서 </a:t>
            </a:r>
            <a:r>
              <a:rPr lang="en-US" altLang="ko-KR" sz="1800" dirty="0"/>
              <a:t>2</a:t>
            </a:r>
            <a:r>
              <a:rPr lang="ko-KR" altLang="en-US" sz="1800" dirty="0"/>
              <a:t>까지의 슬라이스는 다음과 같이 얻을 수 있다</a:t>
            </a:r>
            <a:r>
              <a:rPr lang="en-US" altLang="ko-KR" sz="1800" dirty="0"/>
              <a:t>. </a:t>
            </a:r>
          </a:p>
          <a:p>
            <a:pPr marL="0" indent="0" fontAlgn="auto">
              <a:spcAft>
                <a:spcPts val="0"/>
              </a:spcAft>
              <a:buNone/>
            </a:pPr>
            <a:r>
              <a:rPr lang="en-US" altLang="ko-KR" sz="1800" dirty="0"/>
              <a:t>&gt;&gt;&gt; grades[1:3]</a:t>
            </a:r>
          </a:p>
          <a:p>
            <a:pPr marL="0" indent="0" fontAlgn="auto">
              <a:spcAft>
                <a:spcPts val="0"/>
              </a:spcAft>
              <a:buNone/>
            </a:pPr>
            <a:r>
              <a:rPr lang="en-US" altLang="ko-KR" sz="1800" dirty="0"/>
              <a:t>array([72, 93])</a:t>
            </a:r>
          </a:p>
          <a:p>
            <a:pPr marL="0" indent="0" fontAlgn="auto">
              <a:spcAft>
                <a:spcPts val="0"/>
              </a:spcAft>
              <a:buNone/>
            </a:pPr>
            <a:endParaRPr lang="en-US" altLang="ko-KR" sz="1800" dirty="0"/>
          </a:p>
          <a:p>
            <a:pPr marL="0" indent="0" fontAlgn="auto">
              <a:spcAft>
                <a:spcPts val="0"/>
              </a:spcAft>
              <a:buNone/>
            </a:pPr>
            <a:r>
              <a:rPr lang="en-US" altLang="ko-KR" sz="1800" dirty="0"/>
              <a:t># </a:t>
            </a:r>
            <a:r>
              <a:rPr lang="ko-KR" altLang="en-US" sz="1800" dirty="0" smtClean="0"/>
              <a:t>다음과 </a:t>
            </a:r>
            <a:r>
              <a:rPr lang="ko-KR" altLang="en-US" sz="1800" dirty="0"/>
              <a:t>같이 시작 인덱스나 종료 인덱스는 생략이 가능하다</a:t>
            </a:r>
            <a:r>
              <a:rPr lang="en-US" altLang="ko-KR" sz="1800" dirty="0"/>
              <a:t>. </a:t>
            </a:r>
          </a:p>
          <a:p>
            <a:pPr marL="0" indent="0" fontAlgn="auto">
              <a:spcAft>
                <a:spcPts val="0"/>
              </a:spcAft>
              <a:buNone/>
            </a:pPr>
            <a:r>
              <a:rPr lang="en-US" altLang="ko-KR" sz="1800" dirty="0"/>
              <a:t>&gt;&gt;&gt; y[:2]</a:t>
            </a:r>
          </a:p>
          <a:p>
            <a:pPr marL="0" indent="0" fontAlgn="auto">
              <a:spcAft>
                <a:spcPts val="0"/>
              </a:spcAft>
              <a:buNone/>
            </a:pPr>
            <a:r>
              <a:rPr lang="en-US" altLang="ko-KR" sz="1800" dirty="0"/>
              <a:t>array([88, 72])</a:t>
            </a:r>
          </a:p>
        </p:txBody>
      </p:sp>
    </p:spTree>
    <p:extLst>
      <p:ext uri="{BB962C8B-B14F-4D97-AF65-F5344CB8AC3E}">
        <p14:creationId xmlns:p14="http://schemas.microsoft.com/office/powerpoint/2010/main" val="3710636835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논리적인 인덱싱</a:t>
            </a:r>
            <a:endParaRPr lang="ko-KR" altLang="en-US" dirty="0"/>
          </a:p>
        </p:txBody>
      </p:sp>
      <p:sp>
        <p:nvSpPr>
          <p:cNvPr id="4" name="내용 개체 틀 3"/>
          <p:cNvSpPr txBox="1">
            <a:spLocks/>
          </p:cNvSpPr>
          <p:nvPr/>
        </p:nvSpPr>
        <p:spPr>
          <a:xfrm>
            <a:off x="612648" y="1600200"/>
            <a:ext cx="8153400" cy="3362459"/>
          </a:xfrm>
          <a:prstGeom prst="rect">
            <a:avLst/>
          </a:prstGeom>
          <a:solidFill>
            <a:srgbClr val="FFFFCC"/>
          </a:solidFill>
          <a:ln>
            <a:solidFill>
              <a:schemeClr val="tx1"/>
            </a:solidFill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txBody>
          <a:bodyPr vert="horz" wrap="square" rtlCol="0">
            <a:spAutoFit/>
          </a:bodyPr>
          <a:lstStyle>
            <a:defPPr>
              <a:defRPr lang="en-US"/>
            </a:defPPr>
            <a:lvl1pPr marL="320040" indent="-320040" algn="l" rtl="0" eaLnBrk="1" latinLnBrk="1" hangingPunct="1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Char char=""/>
              <a:defRPr kumimoji="0" sz="2000" kern="12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defRPr>
            </a:lvl1pPr>
            <a:lvl2pPr marL="640080" indent="-274320" algn="l" rtl="0" eaLnBrk="1" latinLnBrk="1" hangingPunct="1">
              <a:spcBef>
                <a:spcPts val="55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Ø"/>
              <a:defRPr kumimoji="0" sz="2000" kern="12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defRPr>
            </a:lvl2pPr>
            <a:lvl3pPr marL="914400" indent="-228600" algn="l" rtl="0" eaLnBrk="1" latinLnBrk="1" hangingPunct="1">
              <a:spcBef>
                <a:spcPts val="500"/>
              </a:spcBef>
              <a:buClr>
                <a:schemeClr val="accent2"/>
              </a:buClr>
              <a:buSzPct val="7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defRPr>
            </a:lvl3pPr>
            <a:lvl4pPr marL="1371600" indent="-228600" algn="l" rtl="0" eaLnBrk="1" latinLnBrk="1" hangingPunct="1">
              <a:spcBef>
                <a:spcPts val="400"/>
              </a:spcBef>
              <a:buClr>
                <a:schemeClr val="accent3"/>
              </a:buClr>
              <a:buSzPct val="75000"/>
              <a:buFont typeface="Wingdings"/>
              <a:buChar char=""/>
              <a:defRPr kumimoji="0" sz="1800" kern="12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defRPr>
            </a:lvl4pPr>
            <a:lvl5pPr marL="1828800" indent="-228600" algn="l" rtl="0" eaLnBrk="1" latinLnBrk="1" hangingPunct="1">
              <a:spcBef>
                <a:spcPts val="400"/>
              </a:spcBef>
              <a:buClr>
                <a:schemeClr val="accent4"/>
              </a:buClr>
              <a:buSzPct val="65000"/>
              <a:buFont typeface="Wingdings"/>
              <a:buChar char=""/>
              <a:defRPr kumimoji="0" sz="1800" kern="12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defRPr>
            </a:lvl5pPr>
            <a:lvl6pPr marL="2103120" indent="-228600" algn="l" rtl="0" eaLnBrk="1" latinLnBrk="1" hangingPunct="1">
              <a:spcBef>
                <a:spcPct val="20000"/>
              </a:spcBef>
              <a:buClr>
                <a:schemeClr val="accent1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rtl="0" eaLnBrk="1" latinLnBrk="1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51760" indent="-228600" algn="l" rtl="0" eaLnBrk="1" latinLnBrk="1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26080" indent="-228600" algn="l" rtl="0" eaLnBrk="1" latinLnBrk="1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spcAft>
                <a:spcPts val="0"/>
              </a:spcAft>
              <a:buNone/>
            </a:pPr>
            <a:r>
              <a:rPr lang="en-US" altLang="ko-KR" sz="1600" dirty="0"/>
              <a:t>&gt;&gt;&gt; ages = </a:t>
            </a:r>
            <a:r>
              <a:rPr lang="en-US" altLang="ko-KR" sz="1600" dirty="0" err="1"/>
              <a:t>np.array</a:t>
            </a:r>
            <a:r>
              <a:rPr lang="en-US" altLang="ko-KR" sz="1600" dirty="0"/>
              <a:t>([18, 19, 25, 30, 28])</a:t>
            </a:r>
          </a:p>
          <a:p>
            <a:pPr marL="0" indent="0" fontAlgn="auto">
              <a:spcAft>
                <a:spcPts val="0"/>
              </a:spcAft>
              <a:buNone/>
            </a:pPr>
            <a:endParaRPr lang="en-US" altLang="ko-KR" sz="1600" dirty="0"/>
          </a:p>
          <a:p>
            <a:pPr marL="0" indent="0" fontAlgn="auto">
              <a:spcAft>
                <a:spcPts val="0"/>
              </a:spcAft>
              <a:buNone/>
            </a:pPr>
            <a:r>
              <a:rPr lang="en-US" altLang="ko-KR" sz="1600" dirty="0" smtClean="0"/>
              <a:t># ages</a:t>
            </a:r>
            <a:r>
              <a:rPr lang="ko-KR" altLang="en-US" sz="1600" dirty="0" smtClean="0"/>
              <a:t>에서 </a:t>
            </a:r>
            <a:r>
              <a:rPr lang="en-US" altLang="ko-KR" sz="1600" dirty="0" smtClean="0"/>
              <a:t>20</a:t>
            </a:r>
            <a:r>
              <a:rPr lang="ko-KR" altLang="en-US" sz="1600" dirty="0" smtClean="0"/>
              <a:t>살 이상인 사람만 고르려고 하면 다음과 같은 조건식을 써준다</a:t>
            </a:r>
            <a:r>
              <a:rPr lang="en-US" altLang="ko-KR" sz="1600" dirty="0" smtClean="0"/>
              <a:t>. </a:t>
            </a:r>
          </a:p>
          <a:p>
            <a:pPr marL="0" indent="0" fontAlgn="auto">
              <a:spcAft>
                <a:spcPts val="0"/>
              </a:spcAft>
              <a:buNone/>
            </a:pPr>
            <a:r>
              <a:rPr lang="en-US" altLang="ko-KR" sz="1600" dirty="0" smtClean="0"/>
              <a:t>&gt;&gt;&gt; </a:t>
            </a:r>
            <a:r>
              <a:rPr lang="en-US" altLang="ko-KR" sz="1600" dirty="0"/>
              <a:t>y = ages &gt; 20</a:t>
            </a:r>
          </a:p>
          <a:p>
            <a:pPr marL="0" indent="0" fontAlgn="auto">
              <a:spcAft>
                <a:spcPts val="0"/>
              </a:spcAft>
              <a:buNone/>
            </a:pPr>
            <a:r>
              <a:rPr lang="en-US" altLang="ko-KR" sz="1600" dirty="0"/>
              <a:t>&gt;&gt;&gt; y</a:t>
            </a:r>
          </a:p>
          <a:p>
            <a:pPr marL="0" indent="0" fontAlgn="auto">
              <a:spcAft>
                <a:spcPts val="0"/>
              </a:spcAft>
              <a:buNone/>
            </a:pPr>
            <a:r>
              <a:rPr lang="en-US" altLang="ko-KR" sz="1600" dirty="0"/>
              <a:t>array([False, False,  True,  True,  True])</a:t>
            </a:r>
          </a:p>
          <a:p>
            <a:pPr marL="0" indent="0" fontAlgn="auto">
              <a:spcAft>
                <a:spcPts val="0"/>
              </a:spcAft>
              <a:buNone/>
            </a:pPr>
            <a:endParaRPr lang="en-US" altLang="ko-KR" sz="1600" dirty="0"/>
          </a:p>
          <a:p>
            <a:pPr marL="0" indent="0" fontAlgn="auto">
              <a:spcAft>
                <a:spcPts val="0"/>
              </a:spcAft>
              <a:buNone/>
            </a:pPr>
            <a:r>
              <a:rPr lang="en-US" altLang="ko-KR" sz="1600" dirty="0" smtClean="0"/>
              <a:t># </a:t>
            </a:r>
            <a:r>
              <a:rPr lang="ko-KR" altLang="en-US" sz="1600" dirty="0" smtClean="0"/>
              <a:t>논리적인 인덱싱</a:t>
            </a:r>
            <a:endParaRPr lang="en-US" altLang="ko-KR" sz="1600" dirty="0" smtClean="0"/>
          </a:p>
          <a:p>
            <a:pPr marL="0" indent="0" fontAlgn="auto">
              <a:spcAft>
                <a:spcPts val="0"/>
              </a:spcAft>
              <a:buNone/>
            </a:pPr>
            <a:r>
              <a:rPr lang="en-US" altLang="ko-KR" sz="1600" dirty="0" smtClean="0"/>
              <a:t>&gt;&gt;&gt; </a:t>
            </a:r>
            <a:r>
              <a:rPr lang="en-US" altLang="ko-KR" sz="1600" dirty="0"/>
              <a:t>ages[ ages &gt; 20 ]</a:t>
            </a:r>
          </a:p>
          <a:p>
            <a:pPr marL="0" indent="0" fontAlgn="auto">
              <a:spcAft>
                <a:spcPts val="0"/>
              </a:spcAft>
              <a:buNone/>
            </a:pPr>
            <a:r>
              <a:rPr lang="en-US" altLang="ko-KR" sz="1600" dirty="0"/>
              <a:t>array([25, 30, 28])</a:t>
            </a:r>
          </a:p>
        </p:txBody>
      </p:sp>
      <p:pic>
        <p:nvPicPr>
          <p:cNvPr id="5" name="그림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55409" y="4062264"/>
            <a:ext cx="5210639" cy="22210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2358916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2</a:t>
            </a:r>
            <a:r>
              <a:rPr lang="ko-KR" altLang="en-US" dirty="0"/>
              <a:t>차원 배열의 </a:t>
            </a:r>
            <a:r>
              <a:rPr lang="ko-KR" altLang="en-US" dirty="0" err="1"/>
              <a:t>슬라이싱</a:t>
            </a:r>
            <a:endParaRPr lang="ko-KR" altLang="en-US" dirty="0"/>
          </a:p>
        </p:txBody>
      </p:sp>
      <p:sp>
        <p:nvSpPr>
          <p:cNvPr id="4" name="내용 개체 틀 3"/>
          <p:cNvSpPr txBox="1">
            <a:spLocks/>
          </p:cNvSpPr>
          <p:nvPr/>
        </p:nvSpPr>
        <p:spPr>
          <a:xfrm>
            <a:off x="612648" y="1600200"/>
            <a:ext cx="8153400" cy="1682512"/>
          </a:xfrm>
          <a:prstGeom prst="rect">
            <a:avLst/>
          </a:prstGeom>
          <a:solidFill>
            <a:srgbClr val="FFFFCC"/>
          </a:solidFill>
          <a:ln>
            <a:solidFill>
              <a:schemeClr val="tx1"/>
            </a:solidFill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txBody>
          <a:bodyPr vert="horz" wrap="square" rtlCol="0">
            <a:spAutoFit/>
          </a:bodyPr>
          <a:lstStyle>
            <a:defPPr>
              <a:defRPr lang="en-US"/>
            </a:defPPr>
            <a:lvl1pPr marL="320040" indent="-320040" algn="l" rtl="0" eaLnBrk="1" latinLnBrk="1" hangingPunct="1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Char char=""/>
              <a:defRPr kumimoji="0" sz="2000" kern="12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defRPr>
            </a:lvl1pPr>
            <a:lvl2pPr marL="640080" indent="-274320" algn="l" rtl="0" eaLnBrk="1" latinLnBrk="1" hangingPunct="1">
              <a:spcBef>
                <a:spcPts val="55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Ø"/>
              <a:defRPr kumimoji="0" sz="2000" kern="12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defRPr>
            </a:lvl2pPr>
            <a:lvl3pPr marL="914400" indent="-228600" algn="l" rtl="0" eaLnBrk="1" latinLnBrk="1" hangingPunct="1">
              <a:spcBef>
                <a:spcPts val="500"/>
              </a:spcBef>
              <a:buClr>
                <a:schemeClr val="accent2"/>
              </a:buClr>
              <a:buSzPct val="7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defRPr>
            </a:lvl3pPr>
            <a:lvl4pPr marL="1371600" indent="-228600" algn="l" rtl="0" eaLnBrk="1" latinLnBrk="1" hangingPunct="1">
              <a:spcBef>
                <a:spcPts val="400"/>
              </a:spcBef>
              <a:buClr>
                <a:schemeClr val="accent3"/>
              </a:buClr>
              <a:buSzPct val="75000"/>
              <a:buFont typeface="Wingdings"/>
              <a:buChar char=""/>
              <a:defRPr kumimoji="0" sz="1800" kern="12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defRPr>
            </a:lvl4pPr>
            <a:lvl5pPr marL="1828800" indent="-228600" algn="l" rtl="0" eaLnBrk="1" latinLnBrk="1" hangingPunct="1">
              <a:spcBef>
                <a:spcPts val="400"/>
              </a:spcBef>
              <a:buClr>
                <a:schemeClr val="accent4"/>
              </a:buClr>
              <a:buSzPct val="65000"/>
              <a:buFont typeface="Wingdings"/>
              <a:buChar char=""/>
              <a:defRPr kumimoji="0" sz="1800" kern="12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defRPr>
            </a:lvl5pPr>
            <a:lvl6pPr marL="2103120" indent="-228600" algn="l" rtl="0" eaLnBrk="1" latinLnBrk="1" hangingPunct="1">
              <a:spcBef>
                <a:spcPct val="20000"/>
              </a:spcBef>
              <a:buClr>
                <a:schemeClr val="accent1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rtl="0" eaLnBrk="1" latinLnBrk="1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51760" indent="-228600" algn="l" rtl="0" eaLnBrk="1" latinLnBrk="1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26080" indent="-228600" algn="l" rtl="0" eaLnBrk="1" latinLnBrk="1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spcAft>
                <a:spcPts val="0"/>
              </a:spcAft>
              <a:buNone/>
            </a:pPr>
            <a:r>
              <a:rPr lang="en-US" altLang="ko-KR" sz="1600" dirty="0"/>
              <a:t>&gt;&gt;&gt; a = </a:t>
            </a:r>
            <a:r>
              <a:rPr lang="en-US" altLang="ko-KR" sz="1600" dirty="0" err="1"/>
              <a:t>np.array</a:t>
            </a:r>
            <a:r>
              <a:rPr lang="en-US" altLang="ko-KR" sz="1600" dirty="0"/>
              <a:t>([[1, 2, 3], [4, 5, 6], [7, 8, 9]])</a:t>
            </a:r>
          </a:p>
          <a:p>
            <a:pPr marL="0" indent="0" fontAlgn="auto">
              <a:spcAft>
                <a:spcPts val="0"/>
              </a:spcAft>
              <a:buNone/>
            </a:pPr>
            <a:r>
              <a:rPr lang="en-US" altLang="ko-KR" sz="1600" dirty="0"/>
              <a:t>&gt;&gt;&gt; </a:t>
            </a:r>
            <a:r>
              <a:rPr lang="en-US" altLang="ko-KR" sz="1600" dirty="0">
                <a:solidFill>
                  <a:srgbClr val="FF0000"/>
                </a:solidFill>
              </a:rPr>
              <a:t>a[0:2, 1:3]</a:t>
            </a:r>
          </a:p>
          <a:p>
            <a:pPr marL="0" indent="0" fontAlgn="auto">
              <a:spcAft>
                <a:spcPts val="0"/>
              </a:spcAft>
              <a:buNone/>
            </a:pPr>
            <a:endParaRPr lang="en-US" altLang="ko-KR" sz="1600" dirty="0"/>
          </a:p>
          <a:p>
            <a:pPr marL="0" indent="0" fontAlgn="auto">
              <a:spcAft>
                <a:spcPts val="0"/>
              </a:spcAft>
              <a:buNone/>
            </a:pPr>
            <a:r>
              <a:rPr lang="en-US" altLang="ko-KR" sz="1600" dirty="0"/>
              <a:t>array([[2, 3],</a:t>
            </a:r>
          </a:p>
          <a:p>
            <a:pPr marL="0" indent="0" fontAlgn="auto">
              <a:spcAft>
                <a:spcPts val="0"/>
              </a:spcAft>
              <a:buNone/>
            </a:pPr>
            <a:r>
              <a:rPr lang="en-US" altLang="ko-KR" sz="1600" dirty="0"/>
              <a:t>       [5, 6]])</a:t>
            </a:r>
          </a:p>
        </p:txBody>
      </p:sp>
      <p:pic>
        <p:nvPicPr>
          <p:cNvPr id="5" name="그림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1284" y="3663712"/>
            <a:ext cx="6543675" cy="2314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4487875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2</a:t>
            </a:r>
            <a:r>
              <a:rPr lang="ko-KR" altLang="en-US" dirty="0"/>
              <a:t>차원 배열의 </a:t>
            </a:r>
            <a:r>
              <a:rPr lang="ko-KR" altLang="en-US" dirty="0" smtClean="0"/>
              <a:t>논리적인 인덱싱</a:t>
            </a:r>
            <a:endParaRPr lang="ko-KR" altLang="en-US" dirty="0"/>
          </a:p>
        </p:txBody>
      </p:sp>
      <p:sp>
        <p:nvSpPr>
          <p:cNvPr id="4" name="내용 개체 틀 3"/>
          <p:cNvSpPr txBox="1">
            <a:spLocks/>
          </p:cNvSpPr>
          <p:nvPr/>
        </p:nvSpPr>
        <p:spPr>
          <a:xfrm>
            <a:off x="612648" y="1600200"/>
            <a:ext cx="8153400" cy="2690480"/>
          </a:xfrm>
          <a:prstGeom prst="rect">
            <a:avLst/>
          </a:prstGeom>
          <a:solidFill>
            <a:srgbClr val="FFFFCC"/>
          </a:solidFill>
          <a:ln>
            <a:solidFill>
              <a:schemeClr val="tx1"/>
            </a:solidFill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txBody>
          <a:bodyPr vert="horz" wrap="square" rtlCol="0">
            <a:spAutoFit/>
          </a:bodyPr>
          <a:lstStyle>
            <a:defPPr>
              <a:defRPr lang="en-US"/>
            </a:defPPr>
            <a:lvl1pPr marL="320040" indent="-320040" algn="l" rtl="0" eaLnBrk="1" latinLnBrk="1" hangingPunct="1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Char char=""/>
              <a:defRPr kumimoji="0" sz="2000" kern="12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defRPr>
            </a:lvl1pPr>
            <a:lvl2pPr marL="640080" indent="-274320" algn="l" rtl="0" eaLnBrk="1" latinLnBrk="1" hangingPunct="1">
              <a:spcBef>
                <a:spcPts val="55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Ø"/>
              <a:defRPr kumimoji="0" sz="2000" kern="12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defRPr>
            </a:lvl2pPr>
            <a:lvl3pPr marL="914400" indent="-228600" algn="l" rtl="0" eaLnBrk="1" latinLnBrk="1" hangingPunct="1">
              <a:spcBef>
                <a:spcPts val="500"/>
              </a:spcBef>
              <a:buClr>
                <a:schemeClr val="accent2"/>
              </a:buClr>
              <a:buSzPct val="7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defRPr>
            </a:lvl3pPr>
            <a:lvl4pPr marL="1371600" indent="-228600" algn="l" rtl="0" eaLnBrk="1" latinLnBrk="1" hangingPunct="1">
              <a:spcBef>
                <a:spcPts val="400"/>
              </a:spcBef>
              <a:buClr>
                <a:schemeClr val="accent3"/>
              </a:buClr>
              <a:buSzPct val="75000"/>
              <a:buFont typeface="Wingdings"/>
              <a:buChar char=""/>
              <a:defRPr kumimoji="0" sz="1800" kern="12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defRPr>
            </a:lvl4pPr>
            <a:lvl5pPr marL="1828800" indent="-228600" algn="l" rtl="0" eaLnBrk="1" latinLnBrk="1" hangingPunct="1">
              <a:spcBef>
                <a:spcPts val="400"/>
              </a:spcBef>
              <a:buClr>
                <a:schemeClr val="accent4"/>
              </a:buClr>
              <a:buSzPct val="65000"/>
              <a:buFont typeface="Wingdings"/>
              <a:buChar char=""/>
              <a:defRPr kumimoji="0" sz="1800" kern="12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defRPr>
            </a:lvl5pPr>
            <a:lvl6pPr marL="2103120" indent="-228600" algn="l" rtl="0" eaLnBrk="1" latinLnBrk="1" hangingPunct="1">
              <a:spcBef>
                <a:spcPct val="20000"/>
              </a:spcBef>
              <a:buClr>
                <a:schemeClr val="accent1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rtl="0" eaLnBrk="1" latinLnBrk="1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51760" indent="-228600" algn="l" rtl="0" eaLnBrk="1" latinLnBrk="1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26080" indent="-228600" algn="l" rtl="0" eaLnBrk="1" latinLnBrk="1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spcAft>
                <a:spcPts val="0"/>
              </a:spcAft>
              <a:buNone/>
            </a:pPr>
            <a:r>
              <a:rPr lang="en-US" altLang="ko-KR" sz="1600" dirty="0"/>
              <a:t>&gt;&gt;&gt; a = </a:t>
            </a:r>
            <a:r>
              <a:rPr lang="en-US" altLang="ko-KR" sz="1600" dirty="0" err="1"/>
              <a:t>np.array</a:t>
            </a:r>
            <a:r>
              <a:rPr lang="en-US" altLang="ko-KR" sz="1600" dirty="0"/>
              <a:t>([[1, 2, 3], [4, 5, 6], [7, 8, 9]])</a:t>
            </a:r>
          </a:p>
          <a:p>
            <a:pPr marL="0" indent="0" fontAlgn="auto">
              <a:spcAft>
                <a:spcPts val="0"/>
              </a:spcAft>
              <a:buNone/>
            </a:pPr>
            <a:r>
              <a:rPr lang="en-US" altLang="ko-KR" sz="1600" dirty="0"/>
              <a:t>&gt;&gt;&gt; a &gt; 5</a:t>
            </a:r>
          </a:p>
          <a:p>
            <a:pPr marL="0" indent="0" fontAlgn="auto">
              <a:spcAft>
                <a:spcPts val="0"/>
              </a:spcAft>
              <a:buNone/>
            </a:pPr>
            <a:r>
              <a:rPr lang="en-US" altLang="ko-KR" sz="1600" dirty="0"/>
              <a:t>array([[False, False, False],</a:t>
            </a:r>
          </a:p>
          <a:p>
            <a:pPr marL="0" indent="0" fontAlgn="auto">
              <a:spcAft>
                <a:spcPts val="0"/>
              </a:spcAft>
              <a:buNone/>
            </a:pPr>
            <a:r>
              <a:rPr lang="en-US" altLang="ko-KR" sz="1600" dirty="0"/>
              <a:t>       [False, False,  True],</a:t>
            </a:r>
          </a:p>
          <a:p>
            <a:pPr marL="0" indent="0" fontAlgn="auto">
              <a:spcAft>
                <a:spcPts val="0"/>
              </a:spcAft>
              <a:buNone/>
            </a:pPr>
            <a:r>
              <a:rPr lang="en-US" altLang="ko-KR" sz="1600" dirty="0"/>
              <a:t>       [ True,  True,  True]])</a:t>
            </a:r>
          </a:p>
          <a:p>
            <a:pPr marL="0" indent="0" fontAlgn="auto">
              <a:spcAft>
                <a:spcPts val="0"/>
              </a:spcAft>
              <a:buNone/>
            </a:pPr>
            <a:endParaRPr lang="en-US" altLang="ko-KR" sz="1600" dirty="0"/>
          </a:p>
          <a:p>
            <a:pPr marL="0" indent="0" fontAlgn="auto">
              <a:spcAft>
                <a:spcPts val="0"/>
              </a:spcAft>
              <a:buNone/>
            </a:pPr>
            <a:r>
              <a:rPr lang="en-US" altLang="ko-KR" sz="1600" dirty="0" smtClean="0"/>
              <a:t>&gt;&gt;&gt; </a:t>
            </a:r>
            <a:r>
              <a:rPr lang="en-US" altLang="ko-KR" sz="1600" dirty="0"/>
              <a:t>a[ a &gt; 5 ]</a:t>
            </a:r>
          </a:p>
          <a:p>
            <a:pPr marL="0" indent="0" fontAlgn="auto">
              <a:spcAft>
                <a:spcPts val="0"/>
              </a:spcAft>
              <a:buNone/>
            </a:pPr>
            <a:r>
              <a:rPr lang="en-US" altLang="ko-KR" sz="1600" dirty="0" smtClean="0"/>
              <a:t>array</a:t>
            </a:r>
            <a:r>
              <a:rPr lang="en-US" altLang="ko-KR" sz="1600" dirty="0"/>
              <a:t>([6, 7, 8, 9])</a:t>
            </a:r>
          </a:p>
        </p:txBody>
      </p:sp>
    </p:spTree>
    <p:extLst>
      <p:ext uri="{BB962C8B-B14F-4D97-AF65-F5344CB8AC3E}">
        <p14:creationId xmlns:p14="http://schemas.microsoft.com/office/powerpoint/2010/main" val="4144755622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fontAlgn="base"/>
            <a:r>
              <a:rPr lang="en-US" altLang="ko-KR" dirty="0" smtClean="0"/>
              <a:t>Lab: </a:t>
            </a:r>
            <a:r>
              <a:rPr lang="ko-KR" altLang="en-US" dirty="0" smtClean="0"/>
              <a:t>직원들의 월급 인상하기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fontAlgn="base"/>
            <a:r>
              <a:rPr lang="ko-KR" altLang="en-US" dirty="0"/>
              <a:t>현재 직원들의 월급이 </a:t>
            </a:r>
            <a:r>
              <a:rPr lang="en-US" altLang="ko-KR" dirty="0"/>
              <a:t>[220, 250, 230]</a:t>
            </a:r>
            <a:r>
              <a:rPr lang="ko-KR" altLang="en-US" dirty="0"/>
              <a:t>이라고 하자</a:t>
            </a:r>
            <a:r>
              <a:rPr lang="en-US" altLang="ko-KR" dirty="0"/>
              <a:t>. </a:t>
            </a:r>
            <a:r>
              <a:rPr lang="ko-KR" altLang="en-US" dirty="0"/>
              <a:t>사장님이 월급을 </a:t>
            </a:r>
            <a:r>
              <a:rPr lang="en-US" altLang="ko-KR" dirty="0"/>
              <a:t>100</a:t>
            </a:r>
            <a:r>
              <a:rPr lang="ko-KR" altLang="en-US" dirty="0"/>
              <a:t>만원씩 올려주기로 하셨다</a:t>
            </a:r>
            <a:r>
              <a:rPr lang="en-US" altLang="ko-KR" dirty="0"/>
              <a:t>. </a:t>
            </a:r>
            <a:r>
              <a:rPr lang="ko-KR" altLang="en-US" dirty="0" err="1"/>
              <a:t>넘파이를</a:t>
            </a:r>
            <a:r>
              <a:rPr lang="ko-KR" altLang="en-US" dirty="0"/>
              <a:t> 이용하여 계산해보자</a:t>
            </a:r>
            <a:r>
              <a:rPr lang="en-US" altLang="ko-KR" dirty="0"/>
              <a:t>. </a:t>
            </a:r>
            <a:endParaRPr lang="ko-KR" altLang="en-US" dirty="0"/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6" name="내용 개체 틀 3"/>
          <p:cNvSpPr txBox="1">
            <a:spLocks/>
          </p:cNvSpPr>
          <p:nvPr/>
        </p:nvSpPr>
        <p:spPr>
          <a:xfrm>
            <a:off x="612648" y="2905217"/>
            <a:ext cx="8153400" cy="2018501"/>
          </a:xfrm>
          <a:prstGeom prst="rect">
            <a:avLst/>
          </a:prstGeom>
          <a:solidFill>
            <a:srgbClr val="FFFFCC"/>
          </a:solidFill>
          <a:ln>
            <a:solidFill>
              <a:schemeClr val="tx1"/>
            </a:solidFill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txBody>
          <a:bodyPr vert="horz" wrap="square" rtlCol="0">
            <a:spAutoFit/>
          </a:bodyPr>
          <a:lstStyle>
            <a:defPPr>
              <a:defRPr lang="en-US"/>
            </a:defPPr>
            <a:lvl1pPr marL="320040" indent="-320040" algn="l" rtl="0" eaLnBrk="1" latinLnBrk="1" hangingPunct="1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Char char=""/>
              <a:defRPr kumimoji="0" sz="2000" kern="12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defRPr>
            </a:lvl1pPr>
            <a:lvl2pPr marL="640080" indent="-274320" algn="l" rtl="0" eaLnBrk="1" latinLnBrk="1" hangingPunct="1">
              <a:spcBef>
                <a:spcPts val="55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Ø"/>
              <a:defRPr kumimoji="0" sz="2000" kern="12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defRPr>
            </a:lvl2pPr>
            <a:lvl3pPr marL="914400" indent="-228600" algn="l" rtl="0" eaLnBrk="1" latinLnBrk="1" hangingPunct="1">
              <a:spcBef>
                <a:spcPts val="500"/>
              </a:spcBef>
              <a:buClr>
                <a:schemeClr val="accent2"/>
              </a:buClr>
              <a:buSzPct val="7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defRPr>
            </a:lvl3pPr>
            <a:lvl4pPr marL="1371600" indent="-228600" algn="l" rtl="0" eaLnBrk="1" latinLnBrk="1" hangingPunct="1">
              <a:spcBef>
                <a:spcPts val="400"/>
              </a:spcBef>
              <a:buClr>
                <a:schemeClr val="accent3"/>
              </a:buClr>
              <a:buSzPct val="75000"/>
              <a:buFont typeface="Wingdings"/>
              <a:buChar char=""/>
              <a:defRPr kumimoji="0" sz="1800" kern="12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defRPr>
            </a:lvl4pPr>
            <a:lvl5pPr marL="1828800" indent="-228600" algn="l" rtl="0" eaLnBrk="1" latinLnBrk="1" hangingPunct="1">
              <a:spcBef>
                <a:spcPts val="400"/>
              </a:spcBef>
              <a:buClr>
                <a:schemeClr val="accent4"/>
              </a:buClr>
              <a:buSzPct val="65000"/>
              <a:buFont typeface="Wingdings"/>
              <a:buChar char=""/>
              <a:defRPr kumimoji="0" sz="1800" kern="12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defRPr>
            </a:lvl5pPr>
            <a:lvl6pPr marL="2103120" indent="-228600" algn="l" rtl="0" eaLnBrk="1" latinLnBrk="1" hangingPunct="1">
              <a:spcBef>
                <a:spcPct val="20000"/>
              </a:spcBef>
              <a:buClr>
                <a:schemeClr val="accent1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rtl="0" eaLnBrk="1" latinLnBrk="1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51760" indent="-228600" algn="l" rtl="0" eaLnBrk="1" latinLnBrk="1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26080" indent="-228600" algn="l" rtl="0" eaLnBrk="1" latinLnBrk="1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spcAft>
                <a:spcPts val="0"/>
              </a:spcAft>
              <a:buNone/>
            </a:pPr>
            <a:r>
              <a:rPr lang="en-US" altLang="ko-KR" sz="1600" dirty="0"/>
              <a:t>&gt;&gt;&gt; import </a:t>
            </a:r>
            <a:r>
              <a:rPr lang="en-US" altLang="ko-KR" sz="1600" dirty="0" err="1"/>
              <a:t>numpy</a:t>
            </a:r>
            <a:r>
              <a:rPr lang="en-US" altLang="ko-KR" sz="1600" dirty="0"/>
              <a:t> as np</a:t>
            </a:r>
          </a:p>
          <a:p>
            <a:pPr marL="0" indent="0" fontAlgn="auto">
              <a:spcAft>
                <a:spcPts val="0"/>
              </a:spcAft>
              <a:buNone/>
            </a:pPr>
            <a:r>
              <a:rPr lang="en-US" altLang="ko-KR" sz="1600" dirty="0"/>
              <a:t>&gt;&gt;&gt; salary = </a:t>
            </a:r>
            <a:r>
              <a:rPr lang="en-US" altLang="ko-KR" sz="1600" dirty="0" err="1"/>
              <a:t>np.array</a:t>
            </a:r>
            <a:r>
              <a:rPr lang="en-US" altLang="ko-KR" sz="1600" dirty="0"/>
              <a:t>([220, 250, 230])</a:t>
            </a:r>
          </a:p>
          <a:p>
            <a:pPr marL="0" indent="0" fontAlgn="auto">
              <a:spcAft>
                <a:spcPts val="0"/>
              </a:spcAft>
              <a:buNone/>
            </a:pPr>
            <a:endParaRPr lang="en-US" altLang="ko-KR" sz="1600" dirty="0"/>
          </a:p>
          <a:p>
            <a:pPr marL="0" indent="0" fontAlgn="auto">
              <a:spcAft>
                <a:spcPts val="0"/>
              </a:spcAft>
              <a:buNone/>
            </a:pPr>
            <a:r>
              <a:rPr lang="en-US" altLang="ko-KR" sz="1600" dirty="0" smtClean="0"/>
              <a:t>&gt;&gt;&gt; </a:t>
            </a:r>
            <a:r>
              <a:rPr lang="en-US" altLang="ko-KR" sz="1600" dirty="0"/>
              <a:t>salary = salary + 100</a:t>
            </a:r>
          </a:p>
          <a:p>
            <a:pPr marL="0" indent="0" fontAlgn="auto">
              <a:spcAft>
                <a:spcPts val="0"/>
              </a:spcAft>
              <a:buNone/>
            </a:pPr>
            <a:r>
              <a:rPr lang="en-US" altLang="ko-KR" sz="1600" dirty="0"/>
              <a:t>&gt;&gt;&gt; salary</a:t>
            </a:r>
          </a:p>
          <a:p>
            <a:pPr marL="0" indent="0" fontAlgn="auto">
              <a:spcAft>
                <a:spcPts val="0"/>
              </a:spcAft>
              <a:buNone/>
            </a:pPr>
            <a:r>
              <a:rPr lang="en-US" altLang="ko-KR" sz="1600" dirty="0"/>
              <a:t>array([320, 350, 330])</a:t>
            </a:r>
          </a:p>
        </p:txBody>
      </p:sp>
      <p:pic>
        <p:nvPicPr>
          <p:cNvPr id="7" name="그림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20901" y="4213878"/>
            <a:ext cx="2311661" cy="22631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8495513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fontAlgn="base"/>
            <a:r>
              <a:rPr lang="en-US" altLang="ko-KR" dirty="0" smtClean="0"/>
              <a:t>Lab: </a:t>
            </a:r>
            <a:r>
              <a:rPr lang="ko-KR" altLang="en-US" dirty="0" smtClean="0"/>
              <a:t>직원들의 월급 인상하기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fontAlgn="base"/>
            <a:r>
              <a:rPr lang="ko-KR" altLang="en-US" dirty="0"/>
              <a:t>이것을 들은 다른 사장님은 모든 직원들의 월급을 </a:t>
            </a:r>
            <a:r>
              <a:rPr lang="en-US" altLang="ko-KR" dirty="0"/>
              <a:t>2</a:t>
            </a:r>
            <a:r>
              <a:rPr lang="ko-KR" altLang="en-US" dirty="0"/>
              <a:t>배 올려주기로 하셨다</a:t>
            </a:r>
            <a:r>
              <a:rPr lang="en-US" altLang="ko-KR" dirty="0"/>
              <a:t>. </a:t>
            </a:r>
            <a:r>
              <a:rPr lang="ko-KR" altLang="en-US" dirty="0"/>
              <a:t>어떻게 하면 될까</a:t>
            </a:r>
            <a:r>
              <a:rPr lang="en-US" altLang="ko-KR" dirty="0"/>
              <a:t>? </a:t>
            </a:r>
            <a:r>
              <a:rPr lang="ko-KR" altLang="en-US" dirty="0"/>
              <a:t>월급이 </a:t>
            </a:r>
            <a:r>
              <a:rPr lang="en-US" altLang="ko-KR" dirty="0"/>
              <a:t>450</a:t>
            </a:r>
            <a:r>
              <a:rPr lang="ko-KR" altLang="en-US" dirty="0"/>
              <a:t>만원 이상인 직원을 찾고 싶으면 어떻게 하면 될까</a:t>
            </a:r>
            <a:r>
              <a:rPr lang="en-US" altLang="ko-KR" dirty="0"/>
              <a:t>?</a:t>
            </a:r>
            <a:endParaRPr lang="ko-KR" altLang="en-US" dirty="0"/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6" name="내용 개체 틀 3"/>
          <p:cNvSpPr txBox="1">
            <a:spLocks/>
          </p:cNvSpPr>
          <p:nvPr/>
        </p:nvSpPr>
        <p:spPr>
          <a:xfrm>
            <a:off x="612648" y="2905217"/>
            <a:ext cx="8153400" cy="2354491"/>
          </a:xfrm>
          <a:prstGeom prst="rect">
            <a:avLst/>
          </a:prstGeom>
          <a:solidFill>
            <a:srgbClr val="FFFFCC"/>
          </a:solidFill>
          <a:ln>
            <a:solidFill>
              <a:schemeClr val="tx1"/>
            </a:solidFill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txBody>
          <a:bodyPr vert="horz" wrap="square" rtlCol="0">
            <a:spAutoFit/>
          </a:bodyPr>
          <a:lstStyle>
            <a:defPPr>
              <a:defRPr lang="en-US"/>
            </a:defPPr>
            <a:lvl1pPr marL="320040" indent="-320040" algn="l" rtl="0" eaLnBrk="1" latinLnBrk="1" hangingPunct="1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Char char=""/>
              <a:defRPr kumimoji="0" sz="2000" kern="12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defRPr>
            </a:lvl1pPr>
            <a:lvl2pPr marL="640080" indent="-274320" algn="l" rtl="0" eaLnBrk="1" latinLnBrk="1" hangingPunct="1">
              <a:spcBef>
                <a:spcPts val="55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Ø"/>
              <a:defRPr kumimoji="0" sz="2000" kern="12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defRPr>
            </a:lvl2pPr>
            <a:lvl3pPr marL="914400" indent="-228600" algn="l" rtl="0" eaLnBrk="1" latinLnBrk="1" hangingPunct="1">
              <a:spcBef>
                <a:spcPts val="500"/>
              </a:spcBef>
              <a:buClr>
                <a:schemeClr val="accent2"/>
              </a:buClr>
              <a:buSzPct val="7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defRPr>
            </a:lvl3pPr>
            <a:lvl4pPr marL="1371600" indent="-228600" algn="l" rtl="0" eaLnBrk="1" latinLnBrk="1" hangingPunct="1">
              <a:spcBef>
                <a:spcPts val="400"/>
              </a:spcBef>
              <a:buClr>
                <a:schemeClr val="accent3"/>
              </a:buClr>
              <a:buSzPct val="75000"/>
              <a:buFont typeface="Wingdings"/>
              <a:buChar char=""/>
              <a:defRPr kumimoji="0" sz="1800" kern="12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defRPr>
            </a:lvl4pPr>
            <a:lvl5pPr marL="1828800" indent="-228600" algn="l" rtl="0" eaLnBrk="1" latinLnBrk="1" hangingPunct="1">
              <a:spcBef>
                <a:spcPts val="400"/>
              </a:spcBef>
              <a:buClr>
                <a:schemeClr val="accent4"/>
              </a:buClr>
              <a:buSzPct val="65000"/>
              <a:buFont typeface="Wingdings"/>
              <a:buChar char=""/>
              <a:defRPr kumimoji="0" sz="1800" kern="12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defRPr>
            </a:lvl5pPr>
            <a:lvl6pPr marL="2103120" indent="-228600" algn="l" rtl="0" eaLnBrk="1" latinLnBrk="1" hangingPunct="1">
              <a:spcBef>
                <a:spcPct val="20000"/>
              </a:spcBef>
              <a:buClr>
                <a:schemeClr val="accent1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rtl="0" eaLnBrk="1" latinLnBrk="1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51760" indent="-228600" algn="l" rtl="0" eaLnBrk="1" latinLnBrk="1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26080" indent="-228600" algn="l" rtl="0" eaLnBrk="1" latinLnBrk="1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spcAft>
                <a:spcPts val="0"/>
              </a:spcAft>
              <a:buNone/>
            </a:pPr>
            <a:r>
              <a:rPr lang="en-US" altLang="ko-KR" sz="1600" dirty="0"/>
              <a:t>&gt;&gt;&gt; salary = </a:t>
            </a:r>
            <a:r>
              <a:rPr lang="en-US" altLang="ko-KR" sz="1600" dirty="0" err="1"/>
              <a:t>np.array</a:t>
            </a:r>
            <a:r>
              <a:rPr lang="en-US" altLang="ko-KR" sz="1600" dirty="0"/>
              <a:t>([220, 250, 230])</a:t>
            </a:r>
          </a:p>
          <a:p>
            <a:pPr marL="0" indent="0" fontAlgn="auto">
              <a:spcAft>
                <a:spcPts val="0"/>
              </a:spcAft>
              <a:buNone/>
            </a:pPr>
            <a:r>
              <a:rPr lang="en-US" altLang="ko-KR" sz="1600" dirty="0"/>
              <a:t>&gt;&gt;&gt; salary = salary * 2</a:t>
            </a:r>
          </a:p>
          <a:p>
            <a:pPr marL="0" indent="0" fontAlgn="auto">
              <a:spcAft>
                <a:spcPts val="0"/>
              </a:spcAft>
              <a:buNone/>
            </a:pPr>
            <a:r>
              <a:rPr lang="en-US" altLang="ko-KR" sz="1600" dirty="0"/>
              <a:t>&gt;&gt;&gt; salary</a:t>
            </a:r>
          </a:p>
          <a:p>
            <a:pPr marL="0" indent="0" fontAlgn="auto">
              <a:spcAft>
                <a:spcPts val="0"/>
              </a:spcAft>
              <a:buNone/>
            </a:pPr>
            <a:r>
              <a:rPr lang="en-US" altLang="ko-KR" sz="1600" dirty="0"/>
              <a:t>array([440, 500, 460])</a:t>
            </a:r>
          </a:p>
          <a:p>
            <a:pPr marL="0" indent="0" fontAlgn="auto">
              <a:spcAft>
                <a:spcPts val="0"/>
              </a:spcAft>
              <a:buNone/>
            </a:pPr>
            <a:endParaRPr lang="en-US" altLang="ko-KR" sz="1600" dirty="0"/>
          </a:p>
          <a:p>
            <a:pPr marL="0" indent="0" fontAlgn="auto">
              <a:spcAft>
                <a:spcPts val="0"/>
              </a:spcAft>
              <a:buNone/>
            </a:pPr>
            <a:r>
              <a:rPr lang="en-US" altLang="ko-KR" sz="1600" dirty="0" smtClean="0"/>
              <a:t>&gt;&gt;&gt; </a:t>
            </a:r>
            <a:r>
              <a:rPr lang="en-US" altLang="ko-KR" sz="1600" dirty="0"/>
              <a:t>salary &gt; 450</a:t>
            </a:r>
          </a:p>
          <a:p>
            <a:pPr marL="0" indent="0" fontAlgn="auto">
              <a:spcAft>
                <a:spcPts val="0"/>
              </a:spcAft>
              <a:buNone/>
            </a:pPr>
            <a:r>
              <a:rPr lang="en-US" altLang="ko-KR" sz="1600" dirty="0"/>
              <a:t>array([False,  True,  True])</a:t>
            </a:r>
          </a:p>
        </p:txBody>
      </p:sp>
      <p:pic>
        <p:nvPicPr>
          <p:cNvPr id="7" name="그림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20901" y="4213878"/>
            <a:ext cx="2311661" cy="22631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0419003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Lab: </a:t>
            </a:r>
            <a:r>
              <a:rPr lang="ko-KR" altLang="en-US" dirty="0" smtClean="0"/>
              <a:t>그래프</a:t>
            </a:r>
            <a:r>
              <a:rPr lang="en-US" altLang="ko-KR" dirty="0" smtClean="0"/>
              <a:t> </a:t>
            </a:r>
            <a:r>
              <a:rPr lang="ko-KR" altLang="en-US" dirty="0" smtClean="0"/>
              <a:t>그리기</a:t>
            </a:r>
            <a:endParaRPr lang="ko-KR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내용 개체 틀 2"/>
              <p:cNvSpPr>
                <a:spLocks noGrp="1"/>
              </p:cNvSpPr>
              <p:nvPr>
                <p:ph sz="quarter" idx="1"/>
              </p:nvPr>
            </p:nvSpPr>
            <p:spPr/>
            <p:txBody>
              <a:bodyPr/>
              <a:lstStyle/>
              <a:p>
                <a:r>
                  <a:rPr lang="en-US" altLang="ko-KR" dirty="0" smtClean="0"/>
                  <a:t>linspace</a:t>
                </a:r>
                <a:r>
                  <a:rPr lang="en-US" altLang="ko-KR" dirty="0"/>
                  <a:t>()</a:t>
                </a:r>
                <a:r>
                  <a:rPr lang="ko-KR" altLang="en-US" dirty="0"/>
                  <a:t>로 </a:t>
                </a:r>
                <a:r>
                  <a:rPr lang="en-US" altLang="ko-KR" dirty="0"/>
                  <a:t>x</a:t>
                </a:r>
                <a:r>
                  <a:rPr lang="ko-KR" altLang="en-US" dirty="0" err="1"/>
                  <a:t>축값을</a:t>
                </a:r>
                <a:r>
                  <a:rPr lang="ko-KR" altLang="en-US" dirty="0"/>
                  <a:t> 생성하고 </a:t>
                </a:r>
                <a:r>
                  <a:rPr lang="en-US" altLang="ko-KR" dirty="0"/>
                  <a:t>f(x) = 1, f(x) = x, </a:t>
                </a:r>
                <a14:m>
                  <m:oMath xmlns:m="http://schemas.openxmlformats.org/officeDocument/2006/math">
                    <m:r>
                      <a:rPr lang="en-US" altLang="ko-KR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altLang="ko-KR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ko-KR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altLang="ko-KR" b="0" i="1" smtClean="0">
                        <a:latin typeface="Cambria Math" panose="02040503050406030204" pitchFamily="18" charset="0"/>
                      </a:rPr>
                      <m:t>)=</m:t>
                    </m:r>
                    <m:sSup>
                      <m:sSupPr>
                        <m:ctrlPr>
                          <a:rPr lang="en-US" altLang="ko-KR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altLang="ko-KR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ko-KR" altLang="en-US" dirty="0" smtClean="0"/>
                  <a:t>의 </a:t>
                </a:r>
                <a:r>
                  <a:rPr lang="ko-KR" altLang="en-US" dirty="0"/>
                  <a:t>그래프를 함께 그려보자</a:t>
                </a:r>
                <a:r>
                  <a:rPr lang="en-US" altLang="ko-KR" dirty="0"/>
                  <a:t>. </a:t>
                </a:r>
                <a:endParaRPr lang="ko-KR" altLang="en-US" dirty="0"/>
              </a:p>
            </p:txBody>
          </p:sp>
        </mc:Choice>
        <mc:Fallback xmlns="">
          <p:sp>
            <p:nvSpPr>
              <p:cNvPr id="3" name="내용 개체 틀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blipFill>
                <a:blip r:embed="rId2"/>
                <a:stretch>
                  <a:fillRect t="-1085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2772" name="_x706362248" descr="EMB00004404b6b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1965" y="2374776"/>
            <a:ext cx="5255581" cy="39352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222665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Sol:</a:t>
            </a:r>
            <a:endParaRPr lang="ko-KR" altLang="en-US" dirty="0"/>
          </a:p>
        </p:txBody>
      </p:sp>
      <p:sp>
        <p:nvSpPr>
          <p:cNvPr id="4" name="내용 개체 틀 3"/>
          <p:cNvSpPr txBox="1">
            <a:spLocks/>
          </p:cNvSpPr>
          <p:nvPr/>
        </p:nvSpPr>
        <p:spPr>
          <a:xfrm>
            <a:off x="612648" y="1600200"/>
            <a:ext cx="8153400" cy="4034438"/>
          </a:xfrm>
          <a:prstGeom prst="rect">
            <a:avLst/>
          </a:prstGeom>
          <a:solidFill>
            <a:srgbClr val="FFFFCC"/>
          </a:solidFill>
          <a:ln>
            <a:solidFill>
              <a:schemeClr val="tx1"/>
            </a:solidFill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txBody>
          <a:bodyPr vert="horz" wrap="square" rtlCol="0">
            <a:spAutoFit/>
          </a:bodyPr>
          <a:lstStyle>
            <a:defPPr>
              <a:defRPr lang="en-US"/>
            </a:defPPr>
            <a:lvl1pPr marL="320040" indent="-320040" algn="l" rtl="0" eaLnBrk="1" latinLnBrk="1" hangingPunct="1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Char char=""/>
              <a:defRPr kumimoji="0" sz="2000" kern="12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defRPr>
            </a:lvl1pPr>
            <a:lvl2pPr marL="640080" indent="-274320" algn="l" rtl="0" eaLnBrk="1" latinLnBrk="1" hangingPunct="1">
              <a:spcBef>
                <a:spcPts val="55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Ø"/>
              <a:defRPr kumimoji="0" sz="2000" kern="12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defRPr>
            </a:lvl2pPr>
            <a:lvl3pPr marL="914400" indent="-228600" algn="l" rtl="0" eaLnBrk="1" latinLnBrk="1" hangingPunct="1">
              <a:spcBef>
                <a:spcPts val="500"/>
              </a:spcBef>
              <a:buClr>
                <a:schemeClr val="accent2"/>
              </a:buClr>
              <a:buSzPct val="7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defRPr>
            </a:lvl3pPr>
            <a:lvl4pPr marL="1371600" indent="-228600" algn="l" rtl="0" eaLnBrk="1" latinLnBrk="1" hangingPunct="1">
              <a:spcBef>
                <a:spcPts val="400"/>
              </a:spcBef>
              <a:buClr>
                <a:schemeClr val="accent3"/>
              </a:buClr>
              <a:buSzPct val="75000"/>
              <a:buFont typeface="Wingdings"/>
              <a:buChar char=""/>
              <a:defRPr kumimoji="0" sz="1800" kern="12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defRPr>
            </a:lvl4pPr>
            <a:lvl5pPr marL="1828800" indent="-228600" algn="l" rtl="0" eaLnBrk="1" latinLnBrk="1" hangingPunct="1">
              <a:spcBef>
                <a:spcPts val="400"/>
              </a:spcBef>
              <a:buClr>
                <a:schemeClr val="accent4"/>
              </a:buClr>
              <a:buSzPct val="65000"/>
              <a:buFont typeface="Wingdings"/>
              <a:buChar char=""/>
              <a:defRPr kumimoji="0" sz="1800" kern="12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defRPr>
            </a:lvl5pPr>
            <a:lvl6pPr marL="2103120" indent="-228600" algn="l" rtl="0" eaLnBrk="1" latinLnBrk="1" hangingPunct="1">
              <a:spcBef>
                <a:spcPct val="20000"/>
              </a:spcBef>
              <a:buClr>
                <a:schemeClr val="accent1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rtl="0" eaLnBrk="1" latinLnBrk="1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51760" indent="-228600" algn="l" rtl="0" eaLnBrk="1" latinLnBrk="1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26080" indent="-228600" algn="l" rtl="0" eaLnBrk="1" latinLnBrk="1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spcAft>
                <a:spcPts val="0"/>
              </a:spcAft>
              <a:buNone/>
            </a:pPr>
            <a:r>
              <a:rPr lang="en-US" altLang="ko-KR" sz="1600" dirty="0"/>
              <a:t>import </a:t>
            </a:r>
            <a:r>
              <a:rPr lang="en-US" altLang="ko-KR" sz="1600" dirty="0" err="1"/>
              <a:t>matplotlib.pyplot</a:t>
            </a:r>
            <a:r>
              <a:rPr lang="en-US" altLang="ko-KR" sz="1600" dirty="0"/>
              <a:t> as </a:t>
            </a:r>
            <a:r>
              <a:rPr lang="en-US" altLang="ko-KR" sz="1600" dirty="0" err="1"/>
              <a:t>plt</a:t>
            </a:r>
            <a:endParaRPr lang="en-US" altLang="ko-KR" sz="1600" dirty="0"/>
          </a:p>
          <a:p>
            <a:pPr marL="0" indent="0" fontAlgn="auto">
              <a:spcAft>
                <a:spcPts val="0"/>
              </a:spcAft>
              <a:buNone/>
            </a:pPr>
            <a:r>
              <a:rPr lang="en-US" altLang="ko-KR" sz="1600" dirty="0"/>
              <a:t>import </a:t>
            </a:r>
            <a:r>
              <a:rPr lang="en-US" altLang="ko-KR" sz="1600" dirty="0" err="1"/>
              <a:t>numpy</a:t>
            </a:r>
            <a:r>
              <a:rPr lang="en-US" altLang="ko-KR" sz="1600" dirty="0"/>
              <a:t> as np</a:t>
            </a:r>
          </a:p>
          <a:p>
            <a:pPr marL="0" indent="0" fontAlgn="auto">
              <a:spcAft>
                <a:spcPts val="0"/>
              </a:spcAft>
              <a:buNone/>
            </a:pPr>
            <a:endParaRPr lang="en-US" altLang="ko-KR" sz="1600" dirty="0"/>
          </a:p>
          <a:p>
            <a:pPr marL="0" indent="0" fontAlgn="auto">
              <a:spcAft>
                <a:spcPts val="0"/>
              </a:spcAft>
              <a:buNone/>
            </a:pPr>
            <a:r>
              <a:rPr lang="en-US" altLang="ko-KR" sz="1600" dirty="0"/>
              <a:t>X = </a:t>
            </a:r>
            <a:r>
              <a:rPr lang="en-US" altLang="ko-KR" sz="1600" dirty="0" err="1"/>
              <a:t>np.arange</a:t>
            </a:r>
            <a:r>
              <a:rPr lang="en-US" altLang="ko-KR" sz="1600" dirty="0"/>
              <a:t>(0, 10)</a:t>
            </a:r>
          </a:p>
          <a:p>
            <a:pPr marL="0" indent="0" fontAlgn="auto">
              <a:spcAft>
                <a:spcPts val="0"/>
              </a:spcAft>
              <a:buNone/>
            </a:pPr>
            <a:endParaRPr lang="en-US" altLang="ko-KR" sz="1600" dirty="0"/>
          </a:p>
          <a:p>
            <a:pPr marL="0" indent="0" fontAlgn="auto">
              <a:spcAft>
                <a:spcPts val="0"/>
              </a:spcAft>
              <a:buNone/>
            </a:pPr>
            <a:r>
              <a:rPr lang="en-US" altLang="ko-KR" sz="1600" dirty="0"/>
              <a:t>Y1 = </a:t>
            </a:r>
            <a:r>
              <a:rPr lang="en-US" altLang="ko-KR" sz="1600" dirty="0" err="1"/>
              <a:t>np.ones</a:t>
            </a:r>
            <a:r>
              <a:rPr lang="en-US" altLang="ko-KR" sz="1600" dirty="0"/>
              <a:t>(10)		# ones()</a:t>
            </a:r>
            <a:r>
              <a:rPr lang="ko-KR" altLang="en-US" sz="1600" dirty="0"/>
              <a:t>는 </a:t>
            </a:r>
            <a:r>
              <a:rPr lang="en-US" altLang="ko-KR" sz="1600" dirty="0"/>
              <a:t>0</a:t>
            </a:r>
            <a:r>
              <a:rPr lang="ko-KR" altLang="en-US" sz="1600" dirty="0"/>
              <a:t>으로 이루어진 </a:t>
            </a:r>
            <a:r>
              <a:rPr lang="ko-KR" altLang="en-US" sz="1600" dirty="0" err="1"/>
              <a:t>넘파이</a:t>
            </a:r>
            <a:r>
              <a:rPr lang="ko-KR" altLang="en-US" sz="1600" dirty="0"/>
              <a:t> 배열 생성</a:t>
            </a:r>
          </a:p>
          <a:p>
            <a:pPr marL="0" indent="0" fontAlgn="auto">
              <a:spcAft>
                <a:spcPts val="0"/>
              </a:spcAft>
              <a:buNone/>
            </a:pPr>
            <a:r>
              <a:rPr lang="en-US" altLang="ko-KR" sz="1600" dirty="0"/>
              <a:t>Y2 = X </a:t>
            </a:r>
          </a:p>
          <a:p>
            <a:pPr marL="0" indent="0" fontAlgn="auto">
              <a:spcAft>
                <a:spcPts val="0"/>
              </a:spcAft>
              <a:buNone/>
            </a:pPr>
            <a:r>
              <a:rPr lang="en-US" altLang="ko-KR" sz="1600" dirty="0"/>
              <a:t>Y3 = X**2 </a:t>
            </a:r>
          </a:p>
          <a:p>
            <a:pPr marL="0" indent="0" fontAlgn="auto">
              <a:spcAft>
                <a:spcPts val="0"/>
              </a:spcAft>
              <a:buNone/>
            </a:pPr>
            <a:endParaRPr lang="en-US" altLang="ko-KR" sz="1600" dirty="0"/>
          </a:p>
          <a:p>
            <a:pPr marL="0" indent="0" fontAlgn="auto">
              <a:spcAft>
                <a:spcPts val="0"/>
              </a:spcAft>
              <a:buNone/>
            </a:pPr>
            <a:r>
              <a:rPr lang="en-US" altLang="ko-KR" sz="1600" dirty="0"/>
              <a:t># 3</a:t>
            </a:r>
            <a:r>
              <a:rPr lang="ko-KR" altLang="en-US" sz="1600" dirty="0"/>
              <a:t>개의 그래프를 하나의 축에 그린다</a:t>
            </a:r>
            <a:r>
              <a:rPr lang="en-US" altLang="ko-KR" sz="1600" dirty="0"/>
              <a:t>. </a:t>
            </a:r>
          </a:p>
          <a:p>
            <a:pPr marL="0" indent="0" fontAlgn="auto">
              <a:spcAft>
                <a:spcPts val="0"/>
              </a:spcAft>
              <a:buNone/>
            </a:pPr>
            <a:r>
              <a:rPr lang="en-US" altLang="ko-KR" sz="1600" dirty="0" err="1"/>
              <a:t>plt.plot</a:t>
            </a:r>
            <a:r>
              <a:rPr lang="en-US" altLang="ko-KR" sz="1600" dirty="0"/>
              <a:t>(X, Y1, X, Y2, X, Y3)</a:t>
            </a:r>
          </a:p>
          <a:p>
            <a:pPr marL="0" indent="0" fontAlgn="auto">
              <a:spcAft>
                <a:spcPts val="0"/>
              </a:spcAft>
              <a:buNone/>
            </a:pPr>
            <a:r>
              <a:rPr lang="en-US" altLang="ko-KR" sz="1600" dirty="0" err="1"/>
              <a:t>plt.show</a:t>
            </a:r>
            <a:r>
              <a:rPr lang="en-US" altLang="ko-KR" sz="1600" dirty="0"/>
              <a:t>()</a:t>
            </a:r>
          </a:p>
        </p:txBody>
      </p:sp>
    </p:spTree>
    <p:extLst>
      <p:ext uri="{BB962C8B-B14F-4D97-AF65-F5344CB8AC3E}">
        <p14:creationId xmlns:p14="http://schemas.microsoft.com/office/powerpoint/2010/main" val="4080631482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전치 행렬 계산하기 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ko-KR" altLang="en-US" dirty="0" err="1"/>
              <a:t>넘파이의</a:t>
            </a:r>
            <a:r>
              <a:rPr lang="ko-KR" altLang="en-US" dirty="0"/>
              <a:t> </a:t>
            </a:r>
            <a:r>
              <a:rPr lang="en-US" altLang="ko-KR" dirty="0"/>
              <a:t>transpose()</a:t>
            </a:r>
            <a:r>
              <a:rPr lang="ko-KR" altLang="en-US" dirty="0"/>
              <a:t>를 호출해도 되고</a:t>
            </a:r>
            <a:r>
              <a:rPr lang="en-US" altLang="ko-KR" dirty="0"/>
              <a:t>, </a:t>
            </a:r>
            <a:r>
              <a:rPr lang="ko-KR" altLang="en-US" dirty="0"/>
              <a:t>아니면 속성 </a:t>
            </a:r>
            <a:r>
              <a:rPr lang="en-US" altLang="ko-KR" dirty="0"/>
              <a:t>T</a:t>
            </a:r>
            <a:r>
              <a:rPr lang="ko-KR" altLang="en-US" dirty="0"/>
              <a:t>를 참조하면 된다</a:t>
            </a:r>
            <a:r>
              <a:rPr lang="en-US" altLang="ko-KR" dirty="0"/>
              <a:t>. </a:t>
            </a:r>
            <a:endParaRPr lang="ko-KR" altLang="en-US" dirty="0"/>
          </a:p>
          <a:p>
            <a:endParaRPr lang="ko-KR" altLang="en-US" dirty="0"/>
          </a:p>
        </p:txBody>
      </p:sp>
      <p:pic>
        <p:nvPicPr>
          <p:cNvPr id="4" name="그림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31319" y="1972137"/>
            <a:ext cx="2971800" cy="1333500"/>
          </a:xfrm>
          <a:prstGeom prst="rect">
            <a:avLst/>
          </a:prstGeom>
        </p:spPr>
      </p:pic>
      <p:sp>
        <p:nvSpPr>
          <p:cNvPr id="5" name="내용 개체 틀 3"/>
          <p:cNvSpPr txBox="1">
            <a:spLocks/>
          </p:cNvSpPr>
          <p:nvPr/>
        </p:nvSpPr>
        <p:spPr>
          <a:xfrm>
            <a:off x="728057" y="3450530"/>
            <a:ext cx="8153400" cy="3026470"/>
          </a:xfrm>
          <a:prstGeom prst="rect">
            <a:avLst/>
          </a:prstGeom>
          <a:solidFill>
            <a:srgbClr val="FFFFCC"/>
          </a:solidFill>
          <a:ln>
            <a:solidFill>
              <a:schemeClr val="tx1"/>
            </a:solidFill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txBody>
          <a:bodyPr vert="horz" wrap="square" rtlCol="0">
            <a:spAutoFit/>
          </a:bodyPr>
          <a:lstStyle>
            <a:defPPr>
              <a:defRPr lang="en-US"/>
            </a:defPPr>
            <a:lvl1pPr marL="320040" indent="-320040" algn="l" rtl="0" eaLnBrk="1" latinLnBrk="1" hangingPunct="1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Char char=""/>
              <a:defRPr kumimoji="0" sz="2000" kern="12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defRPr>
            </a:lvl1pPr>
            <a:lvl2pPr marL="640080" indent="-274320" algn="l" rtl="0" eaLnBrk="1" latinLnBrk="1" hangingPunct="1">
              <a:spcBef>
                <a:spcPts val="55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Ø"/>
              <a:defRPr kumimoji="0" sz="2000" kern="12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defRPr>
            </a:lvl2pPr>
            <a:lvl3pPr marL="914400" indent="-228600" algn="l" rtl="0" eaLnBrk="1" latinLnBrk="1" hangingPunct="1">
              <a:spcBef>
                <a:spcPts val="500"/>
              </a:spcBef>
              <a:buClr>
                <a:schemeClr val="accent2"/>
              </a:buClr>
              <a:buSzPct val="7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defRPr>
            </a:lvl3pPr>
            <a:lvl4pPr marL="1371600" indent="-228600" algn="l" rtl="0" eaLnBrk="1" latinLnBrk="1" hangingPunct="1">
              <a:spcBef>
                <a:spcPts val="400"/>
              </a:spcBef>
              <a:buClr>
                <a:schemeClr val="accent3"/>
              </a:buClr>
              <a:buSzPct val="75000"/>
              <a:buFont typeface="Wingdings"/>
              <a:buChar char=""/>
              <a:defRPr kumimoji="0" sz="1800" kern="12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defRPr>
            </a:lvl4pPr>
            <a:lvl5pPr marL="1828800" indent="-228600" algn="l" rtl="0" eaLnBrk="1" latinLnBrk="1" hangingPunct="1">
              <a:spcBef>
                <a:spcPts val="400"/>
              </a:spcBef>
              <a:buClr>
                <a:schemeClr val="accent4"/>
              </a:buClr>
              <a:buSzPct val="65000"/>
              <a:buFont typeface="Wingdings"/>
              <a:buChar char=""/>
              <a:defRPr kumimoji="0" sz="1800" kern="12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defRPr>
            </a:lvl5pPr>
            <a:lvl6pPr marL="2103120" indent="-228600" algn="l" rtl="0" eaLnBrk="1" latinLnBrk="1" hangingPunct="1">
              <a:spcBef>
                <a:spcPct val="20000"/>
              </a:spcBef>
              <a:buClr>
                <a:schemeClr val="accent1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rtl="0" eaLnBrk="1" latinLnBrk="1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51760" indent="-228600" algn="l" rtl="0" eaLnBrk="1" latinLnBrk="1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26080" indent="-228600" algn="l" rtl="0" eaLnBrk="1" latinLnBrk="1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spcAft>
                <a:spcPts val="0"/>
              </a:spcAft>
              <a:buNone/>
            </a:pPr>
            <a:r>
              <a:rPr lang="en-US" altLang="ko-KR" sz="1600" dirty="0"/>
              <a:t>&gt;&gt;&gt; x = </a:t>
            </a:r>
            <a:r>
              <a:rPr lang="en-US" altLang="ko-KR" sz="1600" dirty="0" err="1"/>
              <a:t>np.array</a:t>
            </a:r>
            <a:r>
              <a:rPr lang="en-US" altLang="ko-KR" sz="1600" dirty="0"/>
              <a:t>([[1, 2, 3], [4, 5, 6], [7, 8, 9]])</a:t>
            </a:r>
          </a:p>
          <a:p>
            <a:pPr marL="0" indent="0" fontAlgn="auto">
              <a:spcAft>
                <a:spcPts val="0"/>
              </a:spcAft>
              <a:buNone/>
            </a:pPr>
            <a:r>
              <a:rPr lang="en-US" altLang="ko-KR" sz="1600" dirty="0"/>
              <a:t>&gt;&gt;&gt; </a:t>
            </a:r>
            <a:r>
              <a:rPr lang="en-US" altLang="ko-KR" sz="1600" dirty="0" err="1"/>
              <a:t>x.transpose</a:t>
            </a:r>
            <a:r>
              <a:rPr lang="en-US" altLang="ko-KR" sz="1600" dirty="0"/>
              <a:t>()</a:t>
            </a:r>
          </a:p>
          <a:p>
            <a:pPr marL="0" indent="0" fontAlgn="auto">
              <a:spcAft>
                <a:spcPts val="0"/>
              </a:spcAft>
              <a:buNone/>
            </a:pPr>
            <a:r>
              <a:rPr lang="en-US" altLang="ko-KR" sz="1600" dirty="0"/>
              <a:t>array([[1, 4, 7],</a:t>
            </a:r>
          </a:p>
          <a:p>
            <a:pPr marL="0" indent="0" fontAlgn="auto">
              <a:spcAft>
                <a:spcPts val="0"/>
              </a:spcAft>
              <a:buNone/>
            </a:pPr>
            <a:r>
              <a:rPr lang="en-US" altLang="ko-KR" sz="1600" dirty="0"/>
              <a:t>       [2, 5, 8],</a:t>
            </a:r>
          </a:p>
          <a:p>
            <a:pPr marL="0" indent="0" fontAlgn="auto">
              <a:spcAft>
                <a:spcPts val="0"/>
              </a:spcAft>
              <a:buNone/>
            </a:pPr>
            <a:r>
              <a:rPr lang="en-US" altLang="ko-KR" sz="1600" dirty="0"/>
              <a:t>       [3, 6, 9]])</a:t>
            </a:r>
          </a:p>
          <a:p>
            <a:pPr marL="0" indent="0" fontAlgn="auto">
              <a:spcAft>
                <a:spcPts val="0"/>
              </a:spcAft>
              <a:buNone/>
            </a:pPr>
            <a:r>
              <a:rPr lang="en-US" altLang="ko-KR" sz="1600" dirty="0"/>
              <a:t>&gt;&gt;&gt; </a:t>
            </a:r>
            <a:r>
              <a:rPr lang="en-US" altLang="ko-KR" sz="1600" dirty="0" err="1"/>
              <a:t>x.T</a:t>
            </a:r>
            <a:r>
              <a:rPr lang="en-US" altLang="ko-KR" sz="1600" dirty="0"/>
              <a:t> </a:t>
            </a:r>
          </a:p>
          <a:p>
            <a:pPr marL="0" indent="0" fontAlgn="auto">
              <a:spcAft>
                <a:spcPts val="0"/>
              </a:spcAft>
              <a:buNone/>
            </a:pPr>
            <a:r>
              <a:rPr lang="en-US" altLang="ko-KR" sz="1600" dirty="0"/>
              <a:t>array([[1, 4, 7],</a:t>
            </a:r>
          </a:p>
          <a:p>
            <a:pPr marL="0" indent="0" fontAlgn="auto">
              <a:spcAft>
                <a:spcPts val="0"/>
              </a:spcAft>
              <a:buNone/>
            </a:pPr>
            <a:r>
              <a:rPr lang="en-US" altLang="ko-KR" sz="1600" dirty="0"/>
              <a:t>       [2, 5, 8],</a:t>
            </a:r>
          </a:p>
          <a:p>
            <a:pPr marL="0" indent="0" fontAlgn="auto">
              <a:spcAft>
                <a:spcPts val="0"/>
              </a:spcAft>
              <a:buNone/>
            </a:pPr>
            <a:r>
              <a:rPr lang="en-US" altLang="ko-KR" sz="1600" dirty="0"/>
              <a:t>       [3, 6, 9]])</a:t>
            </a:r>
          </a:p>
        </p:txBody>
      </p:sp>
    </p:spTree>
    <p:extLst>
      <p:ext uri="{BB962C8B-B14F-4D97-AF65-F5344CB8AC3E}">
        <p14:creationId xmlns:p14="http://schemas.microsoft.com/office/powerpoint/2010/main" val="389382542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직선 그래프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12648" y="1539776"/>
            <a:ext cx="7927382" cy="1200329"/>
          </a:xfrm>
          <a:prstGeom prst="rect">
            <a:avLst/>
          </a:prstGeom>
          <a:solidFill>
            <a:srgbClr val="FFFFCC"/>
          </a:solidFill>
          <a:ln>
            <a:solidFill>
              <a:schemeClr val="tx1"/>
            </a:solidFill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txBody>
          <a:bodyPr wrap="square" rtlCol="0">
            <a:spAutoFit/>
          </a:bodyPr>
          <a:lstStyle>
            <a:defPPr>
              <a:defRPr lang="en-US"/>
            </a:defPPr>
          </a:lstStyle>
          <a:p>
            <a:r>
              <a:rPr lang="en-US" altLang="ko-KR" dirty="0"/>
              <a:t>import </a:t>
            </a:r>
            <a:r>
              <a:rPr lang="en-US" altLang="ko-KR" dirty="0" err="1"/>
              <a:t>matplotlib.pyplot</a:t>
            </a:r>
            <a:r>
              <a:rPr lang="en-US" altLang="ko-KR" dirty="0"/>
              <a:t> as </a:t>
            </a:r>
            <a:r>
              <a:rPr lang="en-US" altLang="ko-KR" dirty="0" err="1"/>
              <a:t>plt</a:t>
            </a:r>
            <a:endParaRPr lang="en-US" altLang="ko-KR" dirty="0"/>
          </a:p>
          <a:p>
            <a:endParaRPr lang="en-US" altLang="ko-KR" dirty="0"/>
          </a:p>
          <a:p>
            <a:r>
              <a:rPr lang="en-US" altLang="ko-KR" dirty="0" err="1"/>
              <a:t>plt.plot</a:t>
            </a:r>
            <a:r>
              <a:rPr lang="en-US" altLang="ko-KR" dirty="0"/>
              <a:t>([15.6, 14.2, 16.3, 18.2, 17.1, 20.2, 22.4])</a:t>
            </a:r>
          </a:p>
          <a:p>
            <a:r>
              <a:rPr lang="en-US" altLang="ko-KR" dirty="0" err="1"/>
              <a:t>plt.show</a:t>
            </a:r>
            <a:r>
              <a:rPr lang="en-US" altLang="ko-KR" dirty="0"/>
              <a:t>()</a:t>
            </a:r>
          </a:p>
        </p:txBody>
      </p:sp>
      <p:pic>
        <p:nvPicPr>
          <p:cNvPr id="5" name="그림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64830" y="3121105"/>
            <a:ext cx="6174658" cy="28328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2723272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err="1" smtClean="0"/>
              <a:t>역행렬</a:t>
            </a:r>
            <a:r>
              <a:rPr lang="ko-KR" altLang="en-US" dirty="0" smtClean="0"/>
              <a:t> </a:t>
            </a:r>
            <a:r>
              <a:rPr lang="ko-KR" altLang="en-US" dirty="0"/>
              <a:t>계산하기 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fontAlgn="base"/>
            <a:r>
              <a:rPr lang="ko-KR" altLang="en-US" dirty="0" err="1"/>
              <a:t>넘파이</a:t>
            </a:r>
            <a:r>
              <a:rPr lang="ko-KR" altLang="en-US" dirty="0"/>
              <a:t> 안에는 </a:t>
            </a:r>
            <a:r>
              <a:rPr lang="en-US" altLang="ko-KR" dirty="0"/>
              <a:t>LAPACK</a:t>
            </a:r>
            <a:r>
              <a:rPr lang="ko-KR" altLang="en-US" dirty="0"/>
              <a:t>이 내장되어 있다</a:t>
            </a:r>
            <a:r>
              <a:rPr lang="en-US" altLang="ko-KR" dirty="0"/>
              <a:t>. </a:t>
            </a:r>
            <a:r>
              <a:rPr lang="en-US" altLang="ko-KR" dirty="0" err="1"/>
              <a:t>np.linalg.inv</a:t>
            </a:r>
            <a:r>
              <a:rPr lang="en-US" altLang="ko-KR" dirty="0"/>
              <a:t>(x) </a:t>
            </a:r>
            <a:r>
              <a:rPr lang="ko-KR" altLang="en-US" dirty="0"/>
              <a:t>와 같이 </a:t>
            </a:r>
            <a:r>
              <a:rPr lang="ko-KR" altLang="en-US" dirty="0" err="1"/>
              <a:t>역행렬을</a:t>
            </a:r>
            <a:r>
              <a:rPr lang="ko-KR" altLang="en-US" dirty="0"/>
              <a:t> 계산한다</a:t>
            </a:r>
            <a:r>
              <a:rPr lang="en-US" altLang="ko-KR" dirty="0"/>
              <a:t>.</a:t>
            </a:r>
            <a:endParaRPr lang="ko-KR" altLang="en-US" dirty="0"/>
          </a:p>
        </p:txBody>
      </p:sp>
      <p:sp>
        <p:nvSpPr>
          <p:cNvPr id="5" name="내용 개체 틀 3"/>
          <p:cNvSpPr txBox="1">
            <a:spLocks/>
          </p:cNvSpPr>
          <p:nvPr/>
        </p:nvSpPr>
        <p:spPr>
          <a:xfrm>
            <a:off x="728057" y="3450530"/>
            <a:ext cx="8153400" cy="2690480"/>
          </a:xfrm>
          <a:prstGeom prst="rect">
            <a:avLst/>
          </a:prstGeom>
          <a:solidFill>
            <a:srgbClr val="FFFFCC"/>
          </a:solidFill>
          <a:ln>
            <a:solidFill>
              <a:schemeClr val="tx1"/>
            </a:solidFill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txBody>
          <a:bodyPr vert="horz" wrap="square" rtlCol="0">
            <a:spAutoFit/>
          </a:bodyPr>
          <a:lstStyle>
            <a:defPPr>
              <a:defRPr lang="en-US"/>
            </a:defPPr>
            <a:lvl1pPr marL="320040" indent="-320040" algn="l" rtl="0" eaLnBrk="1" latinLnBrk="1" hangingPunct="1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Char char=""/>
              <a:defRPr kumimoji="0" sz="2000" kern="12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defRPr>
            </a:lvl1pPr>
            <a:lvl2pPr marL="640080" indent="-274320" algn="l" rtl="0" eaLnBrk="1" latinLnBrk="1" hangingPunct="1">
              <a:spcBef>
                <a:spcPts val="55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Ø"/>
              <a:defRPr kumimoji="0" sz="2000" kern="12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defRPr>
            </a:lvl2pPr>
            <a:lvl3pPr marL="914400" indent="-228600" algn="l" rtl="0" eaLnBrk="1" latinLnBrk="1" hangingPunct="1">
              <a:spcBef>
                <a:spcPts val="500"/>
              </a:spcBef>
              <a:buClr>
                <a:schemeClr val="accent2"/>
              </a:buClr>
              <a:buSzPct val="7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defRPr>
            </a:lvl3pPr>
            <a:lvl4pPr marL="1371600" indent="-228600" algn="l" rtl="0" eaLnBrk="1" latinLnBrk="1" hangingPunct="1">
              <a:spcBef>
                <a:spcPts val="400"/>
              </a:spcBef>
              <a:buClr>
                <a:schemeClr val="accent3"/>
              </a:buClr>
              <a:buSzPct val="75000"/>
              <a:buFont typeface="Wingdings"/>
              <a:buChar char=""/>
              <a:defRPr kumimoji="0" sz="1800" kern="12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defRPr>
            </a:lvl4pPr>
            <a:lvl5pPr marL="1828800" indent="-228600" algn="l" rtl="0" eaLnBrk="1" latinLnBrk="1" hangingPunct="1">
              <a:spcBef>
                <a:spcPts val="400"/>
              </a:spcBef>
              <a:buClr>
                <a:schemeClr val="accent4"/>
              </a:buClr>
              <a:buSzPct val="65000"/>
              <a:buFont typeface="Wingdings"/>
              <a:buChar char=""/>
              <a:defRPr kumimoji="0" sz="1800" kern="12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defRPr>
            </a:lvl5pPr>
            <a:lvl6pPr marL="2103120" indent="-228600" algn="l" rtl="0" eaLnBrk="1" latinLnBrk="1" hangingPunct="1">
              <a:spcBef>
                <a:spcPct val="20000"/>
              </a:spcBef>
              <a:buClr>
                <a:schemeClr val="accent1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rtl="0" eaLnBrk="1" latinLnBrk="1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51760" indent="-228600" algn="l" rtl="0" eaLnBrk="1" latinLnBrk="1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26080" indent="-228600" algn="l" rtl="0" eaLnBrk="1" latinLnBrk="1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spcAft>
                <a:spcPts val="0"/>
              </a:spcAft>
              <a:buNone/>
            </a:pPr>
            <a:r>
              <a:rPr lang="en-US" altLang="ko-KR" sz="1600" dirty="0"/>
              <a:t>&gt;&gt;&gt; x = </a:t>
            </a:r>
            <a:r>
              <a:rPr lang="en-US" altLang="ko-KR" sz="1600" dirty="0" err="1"/>
              <a:t>np.array</a:t>
            </a:r>
            <a:r>
              <a:rPr lang="en-US" altLang="ko-KR" sz="1600" dirty="0"/>
              <a:t>([[1,2],[3,4]]) </a:t>
            </a:r>
          </a:p>
          <a:p>
            <a:pPr marL="0" indent="0" fontAlgn="auto">
              <a:spcAft>
                <a:spcPts val="0"/>
              </a:spcAft>
              <a:buNone/>
            </a:pPr>
            <a:r>
              <a:rPr lang="en-US" altLang="ko-KR" sz="1600" dirty="0"/>
              <a:t>&gt;&gt;&gt; y = </a:t>
            </a:r>
            <a:r>
              <a:rPr lang="en-US" altLang="ko-KR" sz="1600" dirty="0" err="1"/>
              <a:t>np.linalg.inv</a:t>
            </a:r>
            <a:r>
              <a:rPr lang="en-US" altLang="ko-KR" sz="1600" dirty="0"/>
              <a:t>(x) </a:t>
            </a:r>
          </a:p>
          <a:p>
            <a:pPr marL="0" indent="0" fontAlgn="auto">
              <a:spcAft>
                <a:spcPts val="0"/>
              </a:spcAft>
              <a:buNone/>
            </a:pPr>
            <a:r>
              <a:rPr lang="en-US" altLang="ko-KR" sz="1600" dirty="0"/>
              <a:t>&gt;&gt;&gt; y </a:t>
            </a:r>
          </a:p>
          <a:p>
            <a:pPr marL="0" indent="0" fontAlgn="auto">
              <a:spcAft>
                <a:spcPts val="0"/>
              </a:spcAft>
              <a:buNone/>
            </a:pPr>
            <a:r>
              <a:rPr lang="en-US" altLang="ko-KR" sz="1600" dirty="0"/>
              <a:t>array([[-2. ,  1. ],</a:t>
            </a:r>
          </a:p>
          <a:p>
            <a:pPr marL="0" indent="0" fontAlgn="auto">
              <a:spcAft>
                <a:spcPts val="0"/>
              </a:spcAft>
              <a:buNone/>
            </a:pPr>
            <a:r>
              <a:rPr lang="en-US" altLang="ko-KR" sz="1600" dirty="0"/>
              <a:t>       [ 1.5, -0.5]])</a:t>
            </a:r>
          </a:p>
          <a:p>
            <a:pPr marL="0" indent="0" fontAlgn="auto">
              <a:spcAft>
                <a:spcPts val="0"/>
              </a:spcAft>
              <a:buNone/>
            </a:pPr>
            <a:r>
              <a:rPr lang="en-US" altLang="ko-KR" sz="1600" dirty="0"/>
              <a:t>&gt;&gt;&gt; np.dot(x, y)			# </a:t>
            </a:r>
            <a:r>
              <a:rPr lang="ko-KR" altLang="en-US" sz="1600" dirty="0"/>
              <a:t>행렬의 내적 계산</a:t>
            </a:r>
          </a:p>
          <a:p>
            <a:pPr marL="0" indent="0" fontAlgn="auto">
              <a:spcAft>
                <a:spcPts val="0"/>
              </a:spcAft>
              <a:buNone/>
            </a:pPr>
            <a:r>
              <a:rPr lang="en-US" altLang="ko-KR" sz="1600" dirty="0"/>
              <a:t>array([[1.00000000e+00, 1.11022302e-16],</a:t>
            </a:r>
          </a:p>
          <a:p>
            <a:pPr marL="0" indent="0" fontAlgn="auto">
              <a:spcAft>
                <a:spcPts val="0"/>
              </a:spcAft>
              <a:buNone/>
            </a:pPr>
            <a:r>
              <a:rPr lang="en-US" altLang="ko-KR" sz="1600" dirty="0"/>
              <a:t>       [0.00000000e+00, 1.00000000e+00]])</a:t>
            </a:r>
          </a:p>
        </p:txBody>
      </p:sp>
    </p:spTree>
    <p:extLst>
      <p:ext uri="{BB962C8B-B14F-4D97-AF65-F5344CB8AC3E}">
        <p14:creationId xmlns:p14="http://schemas.microsoft.com/office/powerpoint/2010/main" val="2736189918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err="1" smtClean="0"/>
              <a:t>선형방정식</a:t>
            </a:r>
            <a:r>
              <a:rPr lang="ko-KR" altLang="en-US" dirty="0" smtClean="0"/>
              <a:t> 풀기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fontAlgn="base"/>
            <a:r>
              <a:rPr lang="en-US" altLang="ko-KR" dirty="0"/>
              <a:t>3*x0 + x1 = 9</a:t>
            </a:r>
            <a:r>
              <a:rPr lang="ko-KR" altLang="en-US" dirty="0"/>
              <a:t>와 </a:t>
            </a:r>
            <a:r>
              <a:rPr lang="en-US" altLang="ko-KR" dirty="0"/>
              <a:t>x0 + 2*x1 = 8</a:t>
            </a:r>
            <a:r>
              <a:rPr lang="ko-KR" altLang="en-US" dirty="0"/>
              <a:t>가 주어졌을 때</a:t>
            </a:r>
            <a:r>
              <a:rPr lang="en-US" altLang="ko-KR" dirty="0"/>
              <a:t>, </a:t>
            </a:r>
            <a:r>
              <a:rPr lang="ko-KR" altLang="en-US" dirty="0"/>
              <a:t>이들 방정식을 만족하는 해는 다음과 같이 계산한다</a:t>
            </a:r>
            <a:r>
              <a:rPr lang="en-US" altLang="ko-KR" dirty="0"/>
              <a:t>. </a:t>
            </a:r>
            <a:endParaRPr lang="ko-KR" altLang="en-US" dirty="0"/>
          </a:p>
        </p:txBody>
      </p:sp>
      <p:sp>
        <p:nvSpPr>
          <p:cNvPr id="5" name="내용 개체 틀 3"/>
          <p:cNvSpPr txBox="1">
            <a:spLocks/>
          </p:cNvSpPr>
          <p:nvPr/>
        </p:nvSpPr>
        <p:spPr>
          <a:xfrm>
            <a:off x="728057" y="2775827"/>
            <a:ext cx="8153400" cy="1682512"/>
          </a:xfrm>
          <a:prstGeom prst="rect">
            <a:avLst/>
          </a:prstGeom>
          <a:solidFill>
            <a:srgbClr val="FFFFCC"/>
          </a:solidFill>
          <a:ln>
            <a:solidFill>
              <a:schemeClr val="tx1"/>
            </a:solidFill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txBody>
          <a:bodyPr vert="horz" wrap="square" rtlCol="0">
            <a:spAutoFit/>
          </a:bodyPr>
          <a:lstStyle>
            <a:defPPr>
              <a:defRPr lang="en-US"/>
            </a:defPPr>
            <a:lvl1pPr marL="320040" indent="-320040" algn="l" rtl="0" eaLnBrk="1" latinLnBrk="1" hangingPunct="1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Char char=""/>
              <a:defRPr kumimoji="0" sz="2000" kern="12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defRPr>
            </a:lvl1pPr>
            <a:lvl2pPr marL="640080" indent="-274320" algn="l" rtl="0" eaLnBrk="1" latinLnBrk="1" hangingPunct="1">
              <a:spcBef>
                <a:spcPts val="55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Ø"/>
              <a:defRPr kumimoji="0" sz="2000" kern="12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defRPr>
            </a:lvl2pPr>
            <a:lvl3pPr marL="914400" indent="-228600" algn="l" rtl="0" eaLnBrk="1" latinLnBrk="1" hangingPunct="1">
              <a:spcBef>
                <a:spcPts val="500"/>
              </a:spcBef>
              <a:buClr>
                <a:schemeClr val="accent2"/>
              </a:buClr>
              <a:buSzPct val="7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defRPr>
            </a:lvl3pPr>
            <a:lvl4pPr marL="1371600" indent="-228600" algn="l" rtl="0" eaLnBrk="1" latinLnBrk="1" hangingPunct="1">
              <a:spcBef>
                <a:spcPts val="400"/>
              </a:spcBef>
              <a:buClr>
                <a:schemeClr val="accent3"/>
              </a:buClr>
              <a:buSzPct val="75000"/>
              <a:buFont typeface="Wingdings"/>
              <a:buChar char=""/>
              <a:defRPr kumimoji="0" sz="1800" kern="12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defRPr>
            </a:lvl4pPr>
            <a:lvl5pPr marL="1828800" indent="-228600" algn="l" rtl="0" eaLnBrk="1" latinLnBrk="1" hangingPunct="1">
              <a:spcBef>
                <a:spcPts val="400"/>
              </a:spcBef>
              <a:buClr>
                <a:schemeClr val="accent4"/>
              </a:buClr>
              <a:buSzPct val="65000"/>
              <a:buFont typeface="Wingdings"/>
              <a:buChar char=""/>
              <a:defRPr kumimoji="0" sz="1800" kern="12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defRPr>
            </a:lvl5pPr>
            <a:lvl6pPr marL="2103120" indent="-228600" algn="l" rtl="0" eaLnBrk="1" latinLnBrk="1" hangingPunct="1">
              <a:spcBef>
                <a:spcPct val="20000"/>
              </a:spcBef>
              <a:buClr>
                <a:schemeClr val="accent1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rtl="0" eaLnBrk="1" latinLnBrk="1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51760" indent="-228600" algn="l" rtl="0" eaLnBrk="1" latinLnBrk="1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26080" indent="-228600" algn="l" rtl="0" eaLnBrk="1" latinLnBrk="1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spcAft>
                <a:spcPts val="0"/>
              </a:spcAft>
              <a:buNone/>
            </a:pPr>
            <a:r>
              <a:rPr lang="en-US" altLang="ko-KR" sz="1600" dirty="0"/>
              <a:t>&gt;&gt;&gt; a = </a:t>
            </a:r>
            <a:r>
              <a:rPr lang="en-US" altLang="ko-KR" sz="1600" dirty="0" err="1"/>
              <a:t>np.array</a:t>
            </a:r>
            <a:r>
              <a:rPr lang="en-US" altLang="ko-KR" sz="1600" dirty="0"/>
              <a:t>([[3, 1], [1, 2]])</a:t>
            </a:r>
          </a:p>
          <a:p>
            <a:pPr marL="0" indent="0" fontAlgn="auto">
              <a:spcAft>
                <a:spcPts val="0"/>
              </a:spcAft>
              <a:buNone/>
            </a:pPr>
            <a:r>
              <a:rPr lang="en-US" altLang="ko-KR" sz="1600" dirty="0"/>
              <a:t>&gt;&gt;&gt; b = </a:t>
            </a:r>
            <a:r>
              <a:rPr lang="en-US" altLang="ko-KR" sz="1600" dirty="0" err="1"/>
              <a:t>np.array</a:t>
            </a:r>
            <a:r>
              <a:rPr lang="en-US" altLang="ko-KR" sz="1600" dirty="0"/>
              <a:t>([9, 8])</a:t>
            </a:r>
          </a:p>
          <a:p>
            <a:pPr marL="0" indent="0" fontAlgn="auto">
              <a:spcAft>
                <a:spcPts val="0"/>
              </a:spcAft>
              <a:buNone/>
            </a:pPr>
            <a:r>
              <a:rPr lang="en-US" altLang="ko-KR" sz="1600" dirty="0"/>
              <a:t>&gt;&gt;&gt; x = </a:t>
            </a:r>
            <a:r>
              <a:rPr lang="en-US" altLang="ko-KR" sz="1600" dirty="0" err="1"/>
              <a:t>np.linalg.solve</a:t>
            </a:r>
            <a:r>
              <a:rPr lang="en-US" altLang="ko-KR" sz="1600" dirty="0"/>
              <a:t>(a, b)</a:t>
            </a:r>
          </a:p>
          <a:p>
            <a:pPr marL="0" indent="0" fontAlgn="auto">
              <a:spcAft>
                <a:spcPts val="0"/>
              </a:spcAft>
              <a:buNone/>
            </a:pPr>
            <a:r>
              <a:rPr lang="en-US" altLang="ko-KR" sz="1600" dirty="0"/>
              <a:t>&gt;&gt;&gt; x</a:t>
            </a:r>
          </a:p>
          <a:p>
            <a:pPr marL="0" indent="0" fontAlgn="auto">
              <a:spcAft>
                <a:spcPts val="0"/>
              </a:spcAft>
              <a:buNone/>
            </a:pPr>
            <a:r>
              <a:rPr lang="en-US" altLang="ko-KR" sz="1600" dirty="0"/>
              <a:t>array([2.,  3.])</a:t>
            </a:r>
          </a:p>
        </p:txBody>
      </p:sp>
    </p:spTree>
    <p:extLst>
      <p:ext uri="{BB962C8B-B14F-4D97-AF65-F5344CB8AC3E}">
        <p14:creationId xmlns:p14="http://schemas.microsoft.com/office/powerpoint/2010/main" val="437147550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7730" name="Rectangle 2"/>
          <p:cNvSpPr>
            <a:spLocks noGrp="1" noChangeArrowheads="1"/>
          </p:cNvSpPr>
          <p:nvPr>
            <p:ph type="title"/>
          </p:nvPr>
        </p:nvSpPr>
        <p:spPr>
          <a:xfrm>
            <a:off x="1260475" y="371475"/>
            <a:ext cx="7623175" cy="571500"/>
          </a:xfrm>
        </p:spPr>
        <p:txBody>
          <a:bodyPr>
            <a:normAutofit fontScale="90000"/>
          </a:bodyPr>
          <a:lstStyle/>
          <a:p>
            <a:r>
              <a:rPr lang="en-US" altLang="ko-KR" sz="3600" dirty="0"/>
              <a:t>Q &amp; A</a:t>
            </a:r>
          </a:p>
        </p:txBody>
      </p:sp>
      <p:pic>
        <p:nvPicPr>
          <p:cNvPr id="457732" name="Picture 4" descr="MCj04165020000[1]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6389" y="2417955"/>
            <a:ext cx="1706562" cy="1631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그림 4" descr="Male Teacher Cartoon Free Stock Photo - Public Domain Pictures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3948" y="1788893"/>
            <a:ext cx="3668245" cy="26184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28799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직선 그래프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12648" y="1539776"/>
            <a:ext cx="7927382" cy="1477328"/>
          </a:xfrm>
          <a:prstGeom prst="rect">
            <a:avLst/>
          </a:prstGeom>
          <a:solidFill>
            <a:srgbClr val="FFFFCC"/>
          </a:solidFill>
          <a:ln>
            <a:solidFill>
              <a:schemeClr val="tx1"/>
            </a:solidFill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txBody>
          <a:bodyPr wrap="square" rtlCol="0">
            <a:spAutoFit/>
          </a:bodyPr>
          <a:lstStyle>
            <a:defPPr>
              <a:defRPr lang="en-US"/>
            </a:defPPr>
          </a:lstStyle>
          <a:p>
            <a:r>
              <a:rPr lang="es-ES" altLang="ko-KR" dirty="0"/>
              <a:t>X = [ 1, 2, 3, 4, 5, 6, 7]</a:t>
            </a:r>
          </a:p>
          <a:p>
            <a:r>
              <a:rPr lang="es-ES" altLang="ko-KR" dirty="0"/>
              <a:t>Y = [15.6, 14.2, 16.3, 18.2, 17.1, 20.2, 22.4]</a:t>
            </a:r>
          </a:p>
          <a:p>
            <a:endParaRPr lang="es-ES" altLang="ko-KR" dirty="0"/>
          </a:p>
          <a:p>
            <a:r>
              <a:rPr lang="es-ES" altLang="ko-KR" dirty="0"/>
              <a:t>plt.plot(X, Y)</a:t>
            </a:r>
          </a:p>
          <a:p>
            <a:r>
              <a:rPr lang="es-ES" altLang="ko-KR" dirty="0"/>
              <a:t>plt.show()</a:t>
            </a:r>
            <a:endParaRPr lang="en-US" altLang="ko-KR" dirty="0"/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pic>
        <p:nvPicPr>
          <p:cNvPr id="2049" name="_x706400480" descr="EMB00004404b67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9002" y="3126047"/>
            <a:ext cx="4465468" cy="33436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5355381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직선 그래프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12648" y="1539776"/>
            <a:ext cx="7927382" cy="1477328"/>
          </a:xfrm>
          <a:prstGeom prst="rect">
            <a:avLst/>
          </a:prstGeom>
          <a:solidFill>
            <a:srgbClr val="FFFFCC"/>
          </a:solidFill>
          <a:ln>
            <a:solidFill>
              <a:schemeClr val="tx1"/>
            </a:solidFill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txBody>
          <a:bodyPr wrap="square" rtlCol="0">
            <a:spAutoFit/>
          </a:bodyPr>
          <a:lstStyle>
            <a:defPPr>
              <a:defRPr lang="en-US"/>
            </a:defPPr>
          </a:lstStyle>
          <a:p>
            <a:r>
              <a:rPr lang="en-US" altLang="ko-KR" dirty="0"/>
              <a:t>X = [ "Mon", "Tue", "Wed", "</a:t>
            </a:r>
            <a:r>
              <a:rPr lang="en-US" altLang="ko-KR" dirty="0" err="1"/>
              <a:t>Thur</a:t>
            </a:r>
            <a:r>
              <a:rPr lang="en-US" altLang="ko-KR" dirty="0"/>
              <a:t>", "Fri",  "Sat", "Sun" ] </a:t>
            </a:r>
          </a:p>
          <a:p>
            <a:r>
              <a:rPr lang="en-US" altLang="ko-KR" dirty="0"/>
              <a:t>Y = [15.6, 14.2, 16.3, 18.2, 17.1, 20.2, 22.4]</a:t>
            </a:r>
          </a:p>
          <a:p>
            <a:endParaRPr lang="en-US" altLang="ko-KR" dirty="0"/>
          </a:p>
          <a:p>
            <a:r>
              <a:rPr lang="en-US" altLang="ko-KR" dirty="0" err="1"/>
              <a:t>plt.plot</a:t>
            </a:r>
            <a:r>
              <a:rPr lang="en-US" altLang="ko-KR" dirty="0"/>
              <a:t>(X, Y)</a:t>
            </a:r>
          </a:p>
          <a:p>
            <a:r>
              <a:rPr lang="en-US" altLang="ko-KR" dirty="0" err="1"/>
              <a:t>plt.show</a:t>
            </a:r>
            <a:r>
              <a:rPr lang="en-US" altLang="ko-KR" dirty="0"/>
              <a:t>()</a:t>
            </a:r>
          </a:p>
        </p:txBody>
      </p:sp>
      <p:pic>
        <p:nvPicPr>
          <p:cNvPr id="3073" name="_x706388312" descr="EMB00004404b67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7273" y="3200401"/>
            <a:ext cx="4321582" cy="32359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7824988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직선 그래프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12648" y="1539776"/>
            <a:ext cx="7927382" cy="2031325"/>
          </a:xfrm>
          <a:prstGeom prst="rect">
            <a:avLst/>
          </a:prstGeom>
          <a:solidFill>
            <a:srgbClr val="FFFFCC"/>
          </a:solidFill>
          <a:ln>
            <a:solidFill>
              <a:schemeClr val="tx1"/>
            </a:solidFill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txBody>
          <a:bodyPr wrap="square" rtlCol="0">
            <a:spAutoFit/>
          </a:bodyPr>
          <a:lstStyle>
            <a:defPPr>
              <a:defRPr lang="en-US"/>
            </a:defPPr>
          </a:lstStyle>
          <a:p>
            <a:r>
              <a:rPr lang="en-US" altLang="ko-KR" dirty="0"/>
              <a:t>X = [ "Mon", "Tue", "Wed", "</a:t>
            </a:r>
            <a:r>
              <a:rPr lang="en-US" altLang="ko-KR" dirty="0" err="1"/>
              <a:t>Thur</a:t>
            </a:r>
            <a:r>
              <a:rPr lang="en-US" altLang="ko-KR" dirty="0"/>
              <a:t>", "Fri",  "Sat", "Sun" ] </a:t>
            </a:r>
          </a:p>
          <a:p>
            <a:r>
              <a:rPr lang="en-US" altLang="ko-KR" dirty="0"/>
              <a:t>Y = [15.6, 14.2, 16.3, 18.2, 17.1, 20.2, 22.4]</a:t>
            </a:r>
          </a:p>
          <a:p>
            <a:endParaRPr lang="en-US" altLang="ko-KR" dirty="0"/>
          </a:p>
          <a:p>
            <a:r>
              <a:rPr lang="en-US" altLang="ko-KR" dirty="0" err="1"/>
              <a:t>plt.plot</a:t>
            </a:r>
            <a:r>
              <a:rPr lang="en-US" altLang="ko-KR" dirty="0"/>
              <a:t>(X, Y)</a:t>
            </a:r>
          </a:p>
          <a:p>
            <a:r>
              <a:rPr lang="en-US" altLang="ko-KR" dirty="0" err="1"/>
              <a:t>plt.xlabel</a:t>
            </a:r>
            <a:r>
              <a:rPr lang="en-US" altLang="ko-KR" dirty="0"/>
              <a:t>("day")</a:t>
            </a:r>
          </a:p>
          <a:p>
            <a:r>
              <a:rPr lang="en-US" altLang="ko-KR" dirty="0" err="1"/>
              <a:t>plt.ylabel</a:t>
            </a:r>
            <a:r>
              <a:rPr lang="en-US" altLang="ko-KR" dirty="0"/>
              <a:t>("temperature")</a:t>
            </a:r>
          </a:p>
          <a:p>
            <a:r>
              <a:rPr lang="en-US" altLang="ko-KR" dirty="0" err="1"/>
              <a:t>plt.show</a:t>
            </a:r>
            <a:r>
              <a:rPr lang="en-US" altLang="ko-KR" dirty="0"/>
              <a:t>()</a:t>
            </a:r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pic>
        <p:nvPicPr>
          <p:cNvPr id="4097" name="_x706357208" descr="EMB00004404b67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4536" y="3437935"/>
            <a:ext cx="4305670" cy="32239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9680001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직선 그래프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12648" y="1539776"/>
            <a:ext cx="7927382" cy="2308324"/>
          </a:xfrm>
          <a:prstGeom prst="rect">
            <a:avLst/>
          </a:prstGeom>
          <a:solidFill>
            <a:srgbClr val="FFFFCC"/>
          </a:solidFill>
          <a:ln>
            <a:solidFill>
              <a:schemeClr val="tx1"/>
            </a:solidFill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txBody>
          <a:bodyPr wrap="square" rtlCol="0">
            <a:spAutoFit/>
          </a:bodyPr>
          <a:lstStyle>
            <a:defPPr>
              <a:defRPr lang="en-US"/>
            </a:defPPr>
          </a:lstStyle>
          <a:p>
            <a:r>
              <a:rPr lang="en-US" altLang="ko-KR" dirty="0"/>
              <a:t>X = [ "Mon", "Tue", "Wed", "</a:t>
            </a:r>
            <a:r>
              <a:rPr lang="en-US" altLang="ko-KR" dirty="0" err="1"/>
              <a:t>Thur</a:t>
            </a:r>
            <a:r>
              <a:rPr lang="en-US" altLang="ko-KR" dirty="0"/>
              <a:t>", "Fri",  "Sat", "Sun" ] </a:t>
            </a:r>
          </a:p>
          <a:p>
            <a:r>
              <a:rPr lang="en-US" altLang="ko-KR" dirty="0"/>
              <a:t>Y1 = [15.6, 14.2, 16.3, 18.2, 17.1, 20.2, 22.4]</a:t>
            </a:r>
          </a:p>
          <a:p>
            <a:r>
              <a:rPr lang="en-US" altLang="ko-KR" dirty="0"/>
              <a:t>Y2 = [20.1, 23.1, 23.8, 25.9, 23.4, 25.1, 26.3]</a:t>
            </a:r>
          </a:p>
          <a:p>
            <a:endParaRPr lang="en-US" altLang="ko-KR" dirty="0"/>
          </a:p>
          <a:p>
            <a:r>
              <a:rPr lang="en-US" altLang="ko-KR" dirty="0" err="1"/>
              <a:t>plt.plot</a:t>
            </a:r>
            <a:r>
              <a:rPr lang="en-US" altLang="ko-KR" dirty="0"/>
              <a:t>(X, Y1, X, Y2)			# plot()</a:t>
            </a:r>
            <a:r>
              <a:rPr lang="ko-KR" altLang="en-US" dirty="0"/>
              <a:t>에 </a:t>
            </a:r>
            <a:r>
              <a:rPr lang="en-US" altLang="ko-KR" dirty="0"/>
              <a:t>2</a:t>
            </a:r>
            <a:r>
              <a:rPr lang="ko-KR" altLang="en-US" dirty="0"/>
              <a:t>개의 쌍을 보낸다</a:t>
            </a:r>
            <a:r>
              <a:rPr lang="en-US" altLang="ko-KR" dirty="0"/>
              <a:t>. </a:t>
            </a:r>
          </a:p>
          <a:p>
            <a:r>
              <a:rPr lang="en-US" altLang="ko-KR" dirty="0" err="1"/>
              <a:t>plt.xlabel</a:t>
            </a:r>
            <a:r>
              <a:rPr lang="en-US" altLang="ko-KR" dirty="0"/>
              <a:t>("day")</a:t>
            </a:r>
          </a:p>
          <a:p>
            <a:r>
              <a:rPr lang="en-US" altLang="ko-KR" dirty="0" err="1"/>
              <a:t>plt.ylabel</a:t>
            </a:r>
            <a:r>
              <a:rPr lang="en-US" altLang="ko-KR" dirty="0"/>
              <a:t>("temperature")</a:t>
            </a:r>
          </a:p>
          <a:p>
            <a:r>
              <a:rPr lang="en-US" altLang="ko-KR" dirty="0" err="1"/>
              <a:t>plt.show</a:t>
            </a:r>
            <a:r>
              <a:rPr lang="en-US" altLang="ko-KR" dirty="0"/>
              <a:t>()</a:t>
            </a:r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pic>
        <p:nvPicPr>
          <p:cNvPr id="5121" name="_x706358000" descr="EMB00004404b67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70664" y="3448974"/>
            <a:ext cx="4367813" cy="32705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9640279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가을">
  <a:themeElements>
    <a:clrScheme name="가을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가을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가을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Office 테마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테마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Median</Template>
  <TotalTime>3678</TotalTime>
  <Words>2350</Words>
  <Application>Microsoft Office PowerPoint</Application>
  <PresentationFormat>화면 슬라이드 쇼(4:3)</PresentationFormat>
  <Paragraphs>385</Paragraphs>
  <Slides>52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7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52</vt:i4>
      </vt:variant>
    </vt:vector>
  </HeadingPairs>
  <TitlesOfParts>
    <vt:vector size="60" baseType="lpstr">
      <vt:lpstr>HY얕은샘물M</vt:lpstr>
      <vt:lpstr>굴림</vt:lpstr>
      <vt:lpstr>Arial</vt:lpstr>
      <vt:lpstr>Cambria Math</vt:lpstr>
      <vt:lpstr>Tw Cen MT</vt:lpstr>
      <vt:lpstr>Wingdings</vt:lpstr>
      <vt:lpstr>Wingdings 2</vt:lpstr>
      <vt:lpstr>가을</vt:lpstr>
      <vt:lpstr>14장 넘파이(NumPy)와 MatPlot  </vt:lpstr>
      <vt:lpstr>학습 목표</vt:lpstr>
      <vt:lpstr>이번 장에서 만들 프로그램</vt:lpstr>
      <vt:lpstr>MatPlot</vt:lpstr>
      <vt:lpstr>직선 그래프</vt:lpstr>
      <vt:lpstr>직선 그래프</vt:lpstr>
      <vt:lpstr>직선 그래프</vt:lpstr>
      <vt:lpstr>직선 그래프</vt:lpstr>
      <vt:lpstr>직선 그래프</vt:lpstr>
      <vt:lpstr>직선 그래프</vt:lpstr>
      <vt:lpstr>점선 그래프</vt:lpstr>
      <vt:lpstr>막대 그래프</vt:lpstr>
      <vt:lpstr>3차원 그래프</vt:lpstr>
      <vt:lpstr>넘파이의 기초</vt:lpstr>
      <vt:lpstr>파이썬의 리스트(list) vs 넘파이</vt:lpstr>
      <vt:lpstr>넘파이 배열의 종류</vt:lpstr>
      <vt:lpstr>넘파이 배열</vt:lpstr>
      <vt:lpstr>화씨온도를 섭씨온도로 바꾸고 싶으면</vt:lpstr>
      <vt:lpstr>배열 간 연산</vt:lpstr>
      <vt:lpstr>모든 연산자 가능</vt:lpstr>
      <vt:lpstr>2차원 배열</vt:lpstr>
      <vt:lpstr>Lab: BMI 계산하기</vt:lpstr>
      <vt:lpstr>Sol: BMI 계산하기 bmi1</vt:lpstr>
      <vt:lpstr>넘파이의 데이터 생성 함수: arange() p621</vt:lpstr>
      <vt:lpstr>넘파이의 데이터 생성 함수: linspace() p622</vt:lpstr>
      <vt:lpstr>균일 분포 난수 생성</vt:lpstr>
      <vt:lpstr>정규 분포 난수 생성</vt:lpstr>
      <vt:lpstr>정규 분포 난수 생성 p624</vt:lpstr>
      <vt:lpstr>Lab: 잡음이 들어간 직선 그리기</vt:lpstr>
      <vt:lpstr>Sol: </vt:lpstr>
      <vt:lpstr>넘파이 내장 함수</vt:lpstr>
      <vt:lpstr>예제:</vt:lpstr>
      <vt:lpstr>행이나 열 단위로 계산 가능 p627</vt:lpstr>
      <vt:lpstr>히스토그램</vt:lpstr>
      <vt:lpstr>Lab: 정규 분포 그래프 그리기 gaussian</vt:lpstr>
      <vt:lpstr>Sol: </vt:lpstr>
      <vt:lpstr>Lab: 싸인 함수 그리기</vt:lpstr>
      <vt:lpstr>Sol: </vt:lpstr>
      <vt:lpstr>Lab: MSE 오차 계산하기</vt:lpstr>
      <vt:lpstr>Sol: </vt:lpstr>
      <vt:lpstr>인덱싱과 슬라이싱</vt:lpstr>
      <vt:lpstr>논리적인 인덱싱</vt:lpstr>
      <vt:lpstr>2차원 배열의 슬라이싱</vt:lpstr>
      <vt:lpstr>2차원 배열의 논리적인 인덱싱</vt:lpstr>
      <vt:lpstr>Lab: 직원들의 월급 인상하기</vt:lpstr>
      <vt:lpstr>Lab: 직원들의 월급 인상하기</vt:lpstr>
      <vt:lpstr>Lab: 그래프 그리기</vt:lpstr>
      <vt:lpstr>Sol:</vt:lpstr>
      <vt:lpstr>전치 행렬 계산하기 </vt:lpstr>
      <vt:lpstr>역행렬 계산하기 </vt:lpstr>
      <vt:lpstr>선형방정식 풀기</vt:lpstr>
      <vt:lpstr>Q &amp; A</vt:lpstr>
    </vt:vector>
  </TitlesOfParts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쉽게 풀어쓴 C 프로그래밍</dc:title>
  <dc:creator>천인국</dc:creator>
  <cp:lastModifiedBy>신 동현</cp:lastModifiedBy>
  <cp:revision>1108</cp:revision>
  <dcterms:created xsi:type="dcterms:W3CDTF">2007-06-29T06:43:39Z</dcterms:created>
  <dcterms:modified xsi:type="dcterms:W3CDTF">2023-06-18T01:37:35Z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TC010187211033</vt:lpwstr>
  </property>
</Properties>
</file>